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oKlavuzu"/>
        <w:tblpPr w:leftFromText="141" w:rightFromText="141" w:vertAnchor="page" w:horzAnchor="margin" w:tblpY="3082"/>
        <w:tblW w:w="504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046"/>
      </w:tblGrid>
      <w:tr w:rsidR="0075089E" w:rsidRPr="00021D37" w14:paraId="7431F39B" w14:textId="77777777">
        <w:trPr>
          <w:trHeight w:val="4046"/>
        </w:trPr>
        <w:tc>
          <w:tcPr>
            <w:tcW w:w="5046" w:type="dxa"/>
            <w:vAlign w:val="bottom"/>
          </w:tcPr>
          <w:bookmarkStart w:id="0" w:name="_Hlk160721862"/>
          <w:bookmarkStart w:id="1" w:name="_top"/>
          <w:bookmarkEnd w:id="0"/>
          <w:bookmarkEnd w:id="1"/>
          <w:p w14:paraId="72E4A7B1" w14:textId="06FD3879" w:rsidR="0075089E" w:rsidRPr="00021D37" w:rsidRDefault="0075089E" w:rsidP="0075089E">
            <w:pPr>
              <w:pStyle w:val="KonuBal"/>
              <w:rPr>
                <w:noProof/>
                <w:color w:val="018219" w:themeColor="accent1"/>
                <w:sz w:val="56"/>
                <w:szCs w:val="32"/>
              </w:rPr>
            </w:pPr>
            <w:r w:rsidRPr="00021D37">
              <w:rPr>
                <w:color w:val="018219" w:themeColor="accent1"/>
                <w:sz w:val="56"/>
                <w:szCs w:val="32"/>
              </w:rPr>
              <w:fldChar w:fldCharType="begin" w:fldLock="1"/>
            </w:r>
            <w:r w:rsidRPr="00021D37">
              <w:rPr>
                <w:color w:val="018219" w:themeColor="accent1"/>
                <w:sz w:val="56"/>
                <w:szCs w:val="32"/>
              </w:rPr>
              <w:instrText xml:space="preserve"> STYLEREF  "Document title"  \* MERGEFORMAT </w:instrText>
            </w:r>
            <w:r w:rsidRPr="00021D37">
              <w:rPr>
                <w:color w:val="018219" w:themeColor="accent1"/>
                <w:sz w:val="56"/>
                <w:szCs w:val="32"/>
              </w:rPr>
              <w:fldChar w:fldCharType="separate"/>
            </w:r>
            <w:r w:rsidRPr="00021D37">
              <w:rPr>
                <w:noProof/>
                <w:color w:val="018219" w:themeColor="accent1"/>
                <w:sz w:val="56"/>
                <w:szCs w:val="32"/>
              </w:rPr>
              <w:fldChar w:fldCharType="end"/>
            </w:r>
            <w:r w:rsidR="006A6138" w:rsidRPr="00021D37">
              <w:rPr>
                <w:color w:val="018219" w:themeColor="accent1"/>
                <w:sz w:val="56"/>
                <w:szCs w:val="32"/>
              </w:rPr>
              <w:fldChar w:fldCharType="begin"/>
            </w:r>
            <w:r w:rsidR="006A6138" w:rsidRPr="00021D37">
              <w:rPr>
                <w:color w:val="018219" w:themeColor="accent1"/>
                <w:sz w:val="56"/>
                <w:szCs w:val="32"/>
              </w:rPr>
              <w:instrText xml:space="preserve"> STYLEREF  "Document title"  \* MERGEFORMAT </w:instrText>
            </w:r>
            <w:r w:rsidR="006A6138" w:rsidRPr="00021D37">
              <w:rPr>
                <w:color w:val="018219" w:themeColor="accent1"/>
                <w:sz w:val="56"/>
                <w:szCs w:val="32"/>
              </w:rPr>
              <w:fldChar w:fldCharType="separate"/>
            </w:r>
            <w:r w:rsidR="00B506BC">
              <w:rPr>
                <w:noProof/>
                <w:color w:val="018219" w:themeColor="accent1"/>
                <w:sz w:val="56"/>
                <w:szCs w:val="32"/>
              </w:rPr>
              <w:t>Enerjisa YEKA-2 WPP</w:t>
            </w:r>
            <w:r w:rsidR="006A6138" w:rsidRPr="00021D37">
              <w:rPr>
                <w:color w:val="018219" w:themeColor="accent1"/>
                <w:sz w:val="56"/>
                <w:szCs w:val="32"/>
              </w:rPr>
              <w:fldChar w:fldCharType="end"/>
            </w:r>
          </w:p>
          <w:p w14:paraId="49023181" w14:textId="3F853398" w:rsidR="0075089E" w:rsidRPr="00021D37" w:rsidRDefault="006A6138" w:rsidP="0075089E">
            <w:pPr>
              <w:pStyle w:val="Altyaz"/>
              <w:rPr>
                <w:sz w:val="56"/>
                <w:szCs w:val="32"/>
              </w:rPr>
            </w:pPr>
            <w:r w:rsidRPr="00021D37">
              <w:rPr>
                <w:sz w:val="56"/>
                <w:szCs w:val="32"/>
              </w:rPr>
              <w:fldChar w:fldCharType="begin"/>
            </w:r>
            <w:r w:rsidRPr="00021D37">
              <w:rPr>
                <w:sz w:val="56"/>
                <w:szCs w:val="32"/>
              </w:rPr>
              <w:instrText xml:space="preserve"> STYLEREF  "Document Subtitle"  \* MERGEFORMAT </w:instrText>
            </w:r>
            <w:r w:rsidRPr="00021D37">
              <w:rPr>
                <w:sz w:val="56"/>
                <w:szCs w:val="32"/>
              </w:rPr>
              <w:fldChar w:fldCharType="separate"/>
            </w:r>
            <w:r w:rsidR="00B506BC">
              <w:rPr>
                <w:noProof/>
                <w:sz w:val="56"/>
                <w:szCs w:val="32"/>
              </w:rPr>
              <w:t>Falp Wind Power Plant: Biodiversity Management Plan</w:t>
            </w:r>
            <w:r w:rsidRPr="00021D37">
              <w:rPr>
                <w:sz w:val="56"/>
                <w:szCs w:val="32"/>
              </w:rPr>
              <w:fldChar w:fldCharType="end"/>
            </w:r>
          </w:p>
        </w:tc>
      </w:tr>
    </w:tbl>
    <w:p w14:paraId="3B5B8808" w14:textId="77777777" w:rsidR="0075089E" w:rsidRPr="00021D37" w:rsidRDefault="0075089E" w:rsidP="0075089E">
      <w:pPr>
        <w:tabs>
          <w:tab w:val="left" w:pos="1357"/>
        </w:tabs>
      </w:pPr>
      <w:r w:rsidRPr="00021D37">
        <w:t xml:space="preserve"> </w:t>
      </w:r>
    </w:p>
    <w:tbl>
      <w:tblPr>
        <w:tblStyle w:val="TabloKlavuzu"/>
        <w:tblpPr w:leftFromText="181" w:rightFromText="181" w:vertAnchor="page" w:horzAnchor="margin" w:tblpXSpec="right" w:tblpY="2859"/>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02"/>
      </w:tblGrid>
      <w:tr w:rsidR="0075089E" w:rsidRPr="00021D37" w14:paraId="68469127" w14:textId="77777777">
        <w:trPr>
          <w:trHeight w:val="3396"/>
        </w:trPr>
        <w:tc>
          <w:tcPr>
            <w:tcW w:w="3402" w:type="dxa"/>
            <w:tcMar>
              <w:bottom w:w="142" w:type="dxa"/>
            </w:tcMar>
            <w:vAlign w:val="bottom"/>
          </w:tcPr>
          <w:p w14:paraId="417E6529" w14:textId="77777777" w:rsidR="0075089E" w:rsidRPr="00021D37" w:rsidRDefault="0075089E" w:rsidP="0075089E">
            <w:pPr>
              <w:pStyle w:val="CoverHeading"/>
            </w:pPr>
            <w:bookmarkStart w:id="2" w:name="_Toc143696819"/>
            <w:r w:rsidRPr="00021D37">
              <w:t>Prepared for</w:t>
            </w:r>
            <w:bookmarkEnd w:id="2"/>
          </w:p>
          <w:p w14:paraId="28FBAFF6" w14:textId="45254AC1" w:rsidR="0075089E" w:rsidRPr="00021D37" w:rsidRDefault="00E652FB" w:rsidP="0075089E">
            <w:pPr>
              <w:pStyle w:val="CoverSubheading"/>
              <w:framePr w:hSpace="0" w:wrap="auto" w:vAnchor="margin" w:hAnchor="text" w:xAlign="left" w:yAlign="inline"/>
              <w:spacing w:before="120"/>
              <w:suppressOverlap w:val="0"/>
            </w:pPr>
            <w:r w:rsidRPr="00021D37">
              <w:rPr>
                <w:noProof/>
              </w:rPr>
              <w:drawing>
                <wp:inline distT="0" distB="0" distL="0" distR="0" wp14:anchorId="42B197B1" wp14:editId="32154961">
                  <wp:extent cx="1123950" cy="209550"/>
                  <wp:effectExtent l="0" t="0" r="0" b="0"/>
                  <wp:docPr id="186418961"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1123950" cy="209550"/>
                          </a:xfrm>
                          <a:prstGeom prst="rect">
                            <a:avLst/>
                          </a:prstGeom>
                          <a:noFill/>
                          <a:ln>
                            <a:noFill/>
                          </a:ln>
                        </pic:spPr>
                      </pic:pic>
                    </a:graphicData>
                  </a:graphic>
                </wp:inline>
              </w:drawing>
            </w:r>
          </w:p>
          <w:p w14:paraId="5A9A3094" w14:textId="0111DC6E" w:rsidR="0075089E" w:rsidRPr="00021D37" w:rsidRDefault="00A835AB" w:rsidP="0075089E">
            <w:pPr>
              <w:pStyle w:val="CoverSubheading"/>
              <w:framePr w:hSpace="0" w:wrap="auto" w:vAnchor="margin" w:hAnchor="text" w:xAlign="left" w:yAlign="inline"/>
              <w:spacing w:before="60" w:after="60"/>
              <w:suppressOverlap w:val="0"/>
            </w:pPr>
            <w:fldSimple w:instr="STYLEREF  Recipient  \* MERGEFORMAT">
              <w:r w:rsidR="00B506BC">
                <w:rPr>
                  <w:noProof/>
                </w:rPr>
                <w:t>Enerjisa Enerji Üretim A.Ş.</w:t>
              </w:r>
            </w:fldSimple>
          </w:p>
        </w:tc>
      </w:tr>
      <w:tr w:rsidR="0075089E" w:rsidRPr="00021D37" w14:paraId="2A667EEC" w14:textId="77777777">
        <w:trPr>
          <w:trHeight w:val="567"/>
        </w:trPr>
        <w:tc>
          <w:tcPr>
            <w:tcW w:w="3402" w:type="dxa"/>
            <w:vAlign w:val="bottom"/>
          </w:tcPr>
          <w:p w14:paraId="763B7AE1" w14:textId="77777777" w:rsidR="0075089E" w:rsidRPr="00021D37" w:rsidRDefault="0075089E" w:rsidP="0075089E">
            <w:pPr>
              <w:pStyle w:val="CoverHeading"/>
            </w:pPr>
            <w:bookmarkStart w:id="3" w:name="_Toc143696820"/>
            <w:r w:rsidRPr="00021D37">
              <w:t>Date</w:t>
            </w:r>
            <w:bookmarkEnd w:id="3"/>
          </w:p>
          <w:p w14:paraId="5746AABC" w14:textId="179E714A" w:rsidR="0075089E" w:rsidRPr="00021D37" w:rsidRDefault="00D2365A" w:rsidP="0075089E">
            <w:pPr>
              <w:pStyle w:val="CoverSubheading"/>
              <w:framePr w:hSpace="0" w:wrap="auto" w:vAnchor="margin" w:hAnchor="text" w:xAlign="left" w:yAlign="inline"/>
              <w:suppressOverlap w:val="0"/>
            </w:pPr>
            <w:r>
              <w:t>October</w:t>
            </w:r>
            <w:r w:rsidR="003B5710" w:rsidRPr="00021D37">
              <w:t xml:space="preserve"> </w:t>
            </w:r>
            <w:r w:rsidR="00656251" w:rsidRPr="00021D37">
              <w:t>2025</w:t>
            </w:r>
          </w:p>
          <w:p w14:paraId="62E5F14A" w14:textId="7868C9CE" w:rsidR="003B5710" w:rsidRPr="00021D37" w:rsidRDefault="003B5710" w:rsidP="0075089E">
            <w:pPr>
              <w:pStyle w:val="CoverSubheading"/>
              <w:framePr w:hSpace="0" w:wrap="auto" w:vAnchor="margin" w:hAnchor="text" w:xAlign="left" w:yAlign="inline"/>
              <w:suppressOverlap w:val="0"/>
            </w:pPr>
          </w:p>
        </w:tc>
      </w:tr>
      <w:tr w:rsidR="0075089E" w:rsidRPr="00021D37" w14:paraId="3CA63B75" w14:textId="77777777">
        <w:trPr>
          <w:trHeight w:val="717"/>
        </w:trPr>
        <w:tc>
          <w:tcPr>
            <w:tcW w:w="3402" w:type="dxa"/>
            <w:vAlign w:val="bottom"/>
          </w:tcPr>
          <w:p w14:paraId="391FF1CF" w14:textId="77777777" w:rsidR="0075089E" w:rsidRPr="00021D37" w:rsidRDefault="0075089E" w:rsidP="0075089E">
            <w:pPr>
              <w:pStyle w:val="CoverHeading"/>
            </w:pPr>
            <w:bookmarkStart w:id="4" w:name="_Toc143696821"/>
            <w:r w:rsidRPr="00021D37">
              <w:t>Reference</w:t>
            </w:r>
            <w:bookmarkEnd w:id="4"/>
          </w:p>
          <w:p w14:paraId="13E880B7" w14:textId="75F51468" w:rsidR="0075089E" w:rsidRPr="00021D37" w:rsidRDefault="00A528F8" w:rsidP="0075089E">
            <w:pPr>
              <w:pStyle w:val="CoverSubheading"/>
              <w:framePr w:hSpace="0" w:wrap="auto" w:vAnchor="margin" w:hAnchor="text" w:xAlign="left" w:yAlign="inline"/>
              <w:suppressOverlap w:val="0"/>
              <w:rPr>
                <w:noProof/>
              </w:rPr>
            </w:pPr>
            <w:fldSimple w:instr="STYLEREF  Reference  \* MERGEFORMAT">
              <w:r w:rsidR="00B506BC">
                <w:rPr>
                  <w:noProof/>
                </w:rPr>
                <w:t>0733614</w:t>
              </w:r>
            </w:fldSimple>
          </w:p>
          <w:p w14:paraId="198C7662" w14:textId="2D2ADB88" w:rsidR="00767DD1" w:rsidRPr="00021D37" w:rsidRDefault="00767DD1" w:rsidP="0075089E">
            <w:pPr>
              <w:pStyle w:val="CoverSubheading"/>
              <w:framePr w:hSpace="0" w:wrap="auto" w:vAnchor="margin" w:hAnchor="text" w:xAlign="left" w:yAlign="inline"/>
              <w:suppressOverlap w:val="0"/>
            </w:pPr>
          </w:p>
        </w:tc>
      </w:tr>
    </w:tbl>
    <w:p w14:paraId="5043D7A3" w14:textId="77777777" w:rsidR="0075089E" w:rsidRPr="00021D37" w:rsidRDefault="0075089E" w:rsidP="0075089E">
      <w:pPr>
        <w:tabs>
          <w:tab w:val="left" w:pos="1357"/>
        </w:tabs>
      </w:pPr>
      <w:r w:rsidRPr="00021D37">
        <w:t xml:space="preserve"> </w:t>
      </w:r>
    </w:p>
    <w:p w14:paraId="55B463C7" w14:textId="41B4BEE4" w:rsidR="0075089E" w:rsidRPr="00021D37" w:rsidRDefault="0075089E" w:rsidP="00E94AAE">
      <w:pPr>
        <w:tabs>
          <w:tab w:val="left" w:pos="1357"/>
        </w:tabs>
        <w:ind w:left="-284" w:right="140"/>
        <w:jc w:val="center"/>
      </w:pPr>
    </w:p>
    <w:p w14:paraId="0464A1CA" w14:textId="6D39E595" w:rsidR="0075089E" w:rsidRPr="00021D37" w:rsidRDefault="009F4105" w:rsidP="006E29B7">
      <w:pPr>
        <w:tabs>
          <w:tab w:val="left" w:pos="1357"/>
        </w:tabs>
        <w:jc w:val="center"/>
        <w:rPr>
          <w:rFonts w:ascii="Verdana" w:hAnsi="Verdana"/>
          <w:sz w:val="16"/>
          <w:szCs w:val="16"/>
        </w:rPr>
      </w:pPr>
      <w:r w:rsidRPr="00021D37">
        <w:rPr>
          <w:noProof/>
        </w:rPr>
        <w:drawing>
          <wp:anchor distT="0" distB="0" distL="114300" distR="114300" simplePos="0" relativeHeight="251658240" behindDoc="0" locked="1" layoutInCell="1" allowOverlap="1" wp14:anchorId="6129827B" wp14:editId="4E212D73">
            <wp:simplePos x="0" y="0"/>
            <wp:positionH relativeFrom="page">
              <wp:posOffset>-34290</wp:posOffset>
            </wp:positionH>
            <wp:positionV relativeFrom="page">
              <wp:posOffset>5790565</wp:posOffset>
            </wp:positionV>
            <wp:extent cx="7564755" cy="4919345"/>
            <wp:effectExtent l="0" t="0" r="0" b="0"/>
            <wp:wrapNone/>
            <wp:docPr id="160507888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5078887" name="Picture 3"/>
                    <pic:cNvPicPr/>
                  </pic:nvPicPr>
                  <pic:blipFill rotWithShape="1">
                    <a:blip r:embed="rId14" cstate="print">
                      <a:extLst>
                        <a:ext uri="{28A0092B-C50C-407E-A947-70E740481C1C}">
                          <a14:useLocalDpi xmlns:a14="http://schemas.microsoft.com/office/drawing/2010/main" val="0"/>
                        </a:ext>
                      </a:extLst>
                    </a:blip>
                    <a:srcRect t="1215" b="1215"/>
                    <a:stretch/>
                  </pic:blipFill>
                  <pic:spPr bwMode="auto">
                    <a:xfrm>
                      <a:off x="0" y="0"/>
                      <a:ext cx="7564755" cy="49193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75089E" w:rsidRPr="00021D37">
        <w:br w:type="page"/>
      </w:r>
    </w:p>
    <w:p w14:paraId="239F635A" w14:textId="256E772A" w:rsidR="0075089E" w:rsidRPr="00021D37" w:rsidRDefault="0075089E" w:rsidP="0075089E">
      <w:pPr>
        <w:pStyle w:val="PageTitle"/>
      </w:pPr>
      <w:r w:rsidRPr="00021D37">
        <w:lastRenderedPageBreak/>
        <w:t>Document details</w:t>
      </w:r>
    </w:p>
    <w:tbl>
      <w:tblPr>
        <w:tblStyle w:val="ERMTable1"/>
        <w:tblW w:w="5000" w:type="pct"/>
        <w:tblLook w:val="0620" w:firstRow="1" w:lastRow="0" w:firstColumn="0" w:lastColumn="0" w:noHBand="1" w:noVBand="1"/>
      </w:tblPr>
      <w:tblGrid>
        <w:gridCol w:w="2781"/>
        <w:gridCol w:w="6857"/>
      </w:tblGrid>
      <w:tr w:rsidR="0075089E" w:rsidRPr="00021D37" w14:paraId="5D3F579D" w14:textId="77777777">
        <w:trPr>
          <w:cnfStyle w:val="100000000000" w:firstRow="1" w:lastRow="0" w:firstColumn="0" w:lastColumn="0" w:oddVBand="0" w:evenVBand="0" w:oddHBand="0" w:evenHBand="0" w:firstRowFirstColumn="0" w:firstRowLastColumn="0" w:lastRowFirstColumn="0" w:lastRowLastColumn="0"/>
          <w:trHeight w:hRule="exact" w:val="551"/>
        </w:trPr>
        <w:tc>
          <w:tcPr>
            <w:tcW w:w="10772" w:type="dxa"/>
            <w:gridSpan w:val="2"/>
          </w:tcPr>
          <w:p w14:paraId="34B34A8A" w14:textId="77777777" w:rsidR="0075089E" w:rsidRPr="00021D37" w:rsidRDefault="0075089E" w:rsidP="0075089E">
            <w:pPr>
              <w:pStyle w:val="Tabletextleft"/>
              <w:rPr>
                <w:b w:val="0"/>
                <w:bCs/>
              </w:rPr>
            </w:pPr>
            <w:r w:rsidRPr="00021D37">
              <w:rPr>
                <w:b w:val="0"/>
                <w:bCs/>
              </w:rPr>
              <w:t>The details entered below are automatically shown on the cover and the main page footer. PLEASE NOTE: This table must NOT be removed from this document.</w:t>
            </w:r>
          </w:p>
        </w:tc>
      </w:tr>
      <w:tr w:rsidR="0075089E" w:rsidRPr="00021D37" w14:paraId="0F6713CA" w14:textId="77777777">
        <w:trPr>
          <w:trHeight w:val="227"/>
        </w:trPr>
        <w:tc>
          <w:tcPr>
            <w:tcW w:w="3024" w:type="dxa"/>
          </w:tcPr>
          <w:p w14:paraId="621106D0" w14:textId="77777777" w:rsidR="0075089E" w:rsidRPr="00021D37" w:rsidRDefault="0075089E" w:rsidP="0075089E">
            <w:pPr>
              <w:pStyle w:val="Tabletextleft"/>
            </w:pPr>
            <w:r w:rsidRPr="00021D37">
              <w:t>DOCUMENT TITLE</w:t>
            </w:r>
          </w:p>
        </w:tc>
        <w:tc>
          <w:tcPr>
            <w:tcW w:w="7748" w:type="dxa"/>
          </w:tcPr>
          <w:p w14:paraId="423F3F2A" w14:textId="2393D201" w:rsidR="0075089E" w:rsidRPr="00021D37" w:rsidRDefault="00C028D4" w:rsidP="0075089E">
            <w:pPr>
              <w:pStyle w:val="Documenttitle"/>
            </w:pPr>
            <w:r w:rsidRPr="00021D37">
              <w:t>Enerjisa YEKA-2 WPP</w:t>
            </w:r>
          </w:p>
        </w:tc>
      </w:tr>
      <w:tr w:rsidR="0075089E" w:rsidRPr="00021D37" w14:paraId="7C9FCBB8" w14:textId="77777777">
        <w:trPr>
          <w:trHeight w:val="227"/>
        </w:trPr>
        <w:tc>
          <w:tcPr>
            <w:tcW w:w="3024" w:type="dxa"/>
          </w:tcPr>
          <w:p w14:paraId="006EE495" w14:textId="77777777" w:rsidR="0075089E" w:rsidRPr="00021D37" w:rsidRDefault="0075089E" w:rsidP="0075089E">
            <w:pPr>
              <w:pStyle w:val="Tabletextleft"/>
            </w:pPr>
            <w:r w:rsidRPr="00021D37">
              <w:t>DOCUMENT SUBTITLE</w:t>
            </w:r>
          </w:p>
        </w:tc>
        <w:tc>
          <w:tcPr>
            <w:tcW w:w="7748" w:type="dxa"/>
          </w:tcPr>
          <w:p w14:paraId="3943E472" w14:textId="06C0B99B" w:rsidR="0075089E" w:rsidRPr="00021D37" w:rsidRDefault="00A528F8" w:rsidP="0075089E">
            <w:pPr>
              <w:pStyle w:val="DocumentSubtitle"/>
            </w:pPr>
            <w:r>
              <w:t>Falp</w:t>
            </w:r>
            <w:r w:rsidR="00B67BA7" w:rsidRPr="00021D37">
              <w:t xml:space="preserve"> Wind Power Plant</w:t>
            </w:r>
            <w:r w:rsidR="00992792" w:rsidRPr="00021D37">
              <w:t>:</w:t>
            </w:r>
            <w:r w:rsidR="00B67BA7" w:rsidRPr="00021D37">
              <w:t xml:space="preserve"> </w:t>
            </w:r>
            <w:r w:rsidR="005740F2" w:rsidRPr="00021D37">
              <w:t>Biodiversity Management Plan</w:t>
            </w:r>
          </w:p>
        </w:tc>
      </w:tr>
      <w:tr w:rsidR="0075089E" w:rsidRPr="00021D37" w14:paraId="6D2E840D" w14:textId="77777777">
        <w:trPr>
          <w:trHeight w:val="227"/>
        </w:trPr>
        <w:tc>
          <w:tcPr>
            <w:tcW w:w="3024" w:type="dxa"/>
          </w:tcPr>
          <w:p w14:paraId="19574323" w14:textId="77777777" w:rsidR="0075089E" w:rsidRPr="00021D37" w:rsidRDefault="0075089E" w:rsidP="0075089E">
            <w:pPr>
              <w:pStyle w:val="Tabletextleft"/>
            </w:pPr>
            <w:r w:rsidRPr="00021D37">
              <w:t>PROJECT NUMBER</w:t>
            </w:r>
          </w:p>
        </w:tc>
        <w:tc>
          <w:tcPr>
            <w:tcW w:w="7748" w:type="dxa"/>
          </w:tcPr>
          <w:p w14:paraId="43B761C4" w14:textId="41F62988" w:rsidR="0075089E" w:rsidRPr="00021D37" w:rsidRDefault="009F0D4D" w:rsidP="0075089E">
            <w:pPr>
              <w:pStyle w:val="Reference"/>
              <w:framePr w:hSpace="0" w:wrap="auto" w:vAnchor="margin" w:hAnchor="text" w:xAlign="left" w:yAlign="inline"/>
              <w:suppressOverlap w:val="0"/>
            </w:pPr>
            <w:r w:rsidRPr="00A835AB">
              <w:t>0733614</w:t>
            </w:r>
          </w:p>
        </w:tc>
      </w:tr>
      <w:tr w:rsidR="0075089E" w:rsidRPr="00021D37" w14:paraId="7C20979A" w14:textId="77777777">
        <w:trPr>
          <w:trHeight w:val="227"/>
        </w:trPr>
        <w:tc>
          <w:tcPr>
            <w:tcW w:w="3024" w:type="dxa"/>
          </w:tcPr>
          <w:p w14:paraId="2C8CDD7C" w14:textId="77777777" w:rsidR="0075089E" w:rsidRPr="00021D37" w:rsidRDefault="0075089E" w:rsidP="0075089E">
            <w:pPr>
              <w:pStyle w:val="Tabletextleft"/>
            </w:pPr>
            <w:r w:rsidRPr="00021D37">
              <w:t>Date</w:t>
            </w:r>
          </w:p>
        </w:tc>
        <w:tc>
          <w:tcPr>
            <w:tcW w:w="7748" w:type="dxa"/>
          </w:tcPr>
          <w:p w14:paraId="3319B424" w14:textId="46CB6C1C" w:rsidR="0075089E" w:rsidRPr="00D91D06" w:rsidRDefault="00D00B0C" w:rsidP="0075089E">
            <w:pPr>
              <w:pStyle w:val="Tarih"/>
              <w:framePr w:hSpace="0" w:wrap="auto" w:vAnchor="margin" w:hAnchor="text" w:xAlign="left" w:yAlign="inline"/>
              <w:suppressOverlap w:val="0"/>
            </w:pPr>
            <w:r>
              <w:rPr>
                <w:lang w:val="en-US"/>
              </w:rPr>
              <w:t>30</w:t>
            </w:r>
            <w:r w:rsidRPr="003F7CAB">
              <w:rPr>
                <w:lang w:val="en-US"/>
              </w:rPr>
              <w:t xml:space="preserve"> </w:t>
            </w:r>
            <w:r w:rsidR="00C6480E" w:rsidRPr="003F7CAB">
              <w:rPr>
                <w:lang w:val="en-US"/>
              </w:rPr>
              <w:t>October 2025</w:t>
            </w:r>
          </w:p>
        </w:tc>
      </w:tr>
      <w:tr w:rsidR="0075089E" w:rsidRPr="00021D37" w14:paraId="1BC89372" w14:textId="77777777">
        <w:trPr>
          <w:trHeight w:val="227"/>
        </w:trPr>
        <w:tc>
          <w:tcPr>
            <w:tcW w:w="3024" w:type="dxa"/>
          </w:tcPr>
          <w:p w14:paraId="0964D693" w14:textId="77777777" w:rsidR="0075089E" w:rsidRPr="00021D37" w:rsidRDefault="0075089E" w:rsidP="0075089E">
            <w:pPr>
              <w:pStyle w:val="Tabletextleft"/>
            </w:pPr>
            <w:r w:rsidRPr="00021D37">
              <w:t>Version</w:t>
            </w:r>
          </w:p>
        </w:tc>
        <w:tc>
          <w:tcPr>
            <w:tcW w:w="7748" w:type="dxa"/>
          </w:tcPr>
          <w:p w14:paraId="7C8880F8" w14:textId="6C90FD1D" w:rsidR="0075089E" w:rsidRPr="00021D37" w:rsidRDefault="00BC4302" w:rsidP="0075089E">
            <w:pPr>
              <w:pStyle w:val="Version"/>
            </w:pPr>
            <w:r>
              <w:t xml:space="preserve">Final </w:t>
            </w:r>
            <w:r w:rsidR="003B5710" w:rsidRPr="00021D37">
              <w:t>draft</w:t>
            </w:r>
          </w:p>
        </w:tc>
      </w:tr>
      <w:tr w:rsidR="0075089E" w:rsidRPr="00021D37" w14:paraId="0169352D" w14:textId="77777777">
        <w:trPr>
          <w:trHeight w:val="227"/>
        </w:trPr>
        <w:tc>
          <w:tcPr>
            <w:tcW w:w="3024" w:type="dxa"/>
          </w:tcPr>
          <w:p w14:paraId="78CD3EDF" w14:textId="3AE7317C" w:rsidR="0075089E" w:rsidRPr="00021D37" w:rsidRDefault="0075089E" w:rsidP="0075089E">
            <w:pPr>
              <w:pStyle w:val="Tabletextleft"/>
            </w:pPr>
            <w:r w:rsidRPr="00021D37">
              <w:t>Author</w:t>
            </w:r>
            <w:r w:rsidR="00E94AAE" w:rsidRPr="00021D37">
              <w:t>s</w:t>
            </w:r>
          </w:p>
        </w:tc>
        <w:tc>
          <w:tcPr>
            <w:tcW w:w="7748" w:type="dxa"/>
          </w:tcPr>
          <w:p w14:paraId="74F1F5A2" w14:textId="2F61938B" w:rsidR="0075089E" w:rsidRPr="00021D37" w:rsidRDefault="00D471BA" w:rsidP="0075089E">
            <w:pPr>
              <w:pStyle w:val="Author"/>
            </w:pPr>
            <w:r>
              <w:t>ERM Project Team</w:t>
            </w:r>
          </w:p>
        </w:tc>
      </w:tr>
      <w:tr w:rsidR="0075089E" w:rsidRPr="00021D37" w14:paraId="58381621" w14:textId="77777777">
        <w:trPr>
          <w:trHeight w:val="227"/>
        </w:trPr>
        <w:tc>
          <w:tcPr>
            <w:tcW w:w="3024" w:type="dxa"/>
          </w:tcPr>
          <w:p w14:paraId="3C29B36C" w14:textId="77777777" w:rsidR="0075089E" w:rsidRPr="00021D37" w:rsidRDefault="0075089E" w:rsidP="0075089E">
            <w:pPr>
              <w:pStyle w:val="Tabletextleft"/>
            </w:pPr>
            <w:r w:rsidRPr="00021D37">
              <w:t>Client name</w:t>
            </w:r>
          </w:p>
        </w:tc>
        <w:tc>
          <w:tcPr>
            <w:tcW w:w="7748" w:type="dxa"/>
          </w:tcPr>
          <w:p w14:paraId="26D5194B" w14:textId="5BED4A18" w:rsidR="0075089E" w:rsidRPr="00021D37" w:rsidRDefault="00326247" w:rsidP="0075089E">
            <w:pPr>
              <w:pStyle w:val="Recipient"/>
            </w:pPr>
            <w:r w:rsidRPr="00326247">
              <w:t>Enerjisa Enerji Üretim A.Ş.</w:t>
            </w:r>
            <w:r w:rsidRPr="00326247" w:rsidDel="00326247">
              <w:t xml:space="preserve"> </w:t>
            </w:r>
          </w:p>
        </w:tc>
      </w:tr>
    </w:tbl>
    <w:p w14:paraId="7AB5DF8E" w14:textId="77777777" w:rsidR="0075089E" w:rsidRPr="00021D37" w:rsidRDefault="0075089E" w:rsidP="0075089E"/>
    <w:p w14:paraId="2E4E362F" w14:textId="77777777" w:rsidR="0075089E" w:rsidRPr="00021D37" w:rsidRDefault="0075089E" w:rsidP="0075089E">
      <w:pPr>
        <w:pStyle w:val="PageTitle"/>
      </w:pPr>
      <w:r w:rsidRPr="00021D37">
        <w:t>Document history</w:t>
      </w:r>
    </w:p>
    <w:tbl>
      <w:tblPr>
        <w:tblStyle w:val="ERMTable1"/>
        <w:tblW w:w="5000" w:type="pct"/>
        <w:tblLook w:val="0620" w:firstRow="1" w:lastRow="0" w:firstColumn="0" w:lastColumn="0" w:noHBand="1" w:noVBand="1"/>
      </w:tblPr>
      <w:tblGrid>
        <w:gridCol w:w="1356"/>
        <w:gridCol w:w="1383"/>
        <w:gridCol w:w="1323"/>
        <w:gridCol w:w="1590"/>
        <w:gridCol w:w="1128"/>
        <w:gridCol w:w="1557"/>
        <w:gridCol w:w="1301"/>
      </w:tblGrid>
      <w:tr w:rsidR="0075089E" w:rsidRPr="00021D37" w14:paraId="7DCF4922" w14:textId="77777777">
        <w:trPr>
          <w:cnfStyle w:val="100000000000" w:firstRow="1" w:lastRow="0" w:firstColumn="0" w:lastColumn="0" w:oddVBand="0" w:evenVBand="0" w:oddHBand="0" w:evenHBand="0" w:firstRowFirstColumn="0" w:firstRowLastColumn="0" w:lastRowFirstColumn="0" w:lastRowLastColumn="0"/>
          <w:trHeight w:val="170"/>
        </w:trPr>
        <w:tc>
          <w:tcPr>
            <w:tcW w:w="5652" w:type="dxa"/>
            <w:gridSpan w:val="4"/>
          </w:tcPr>
          <w:p w14:paraId="09817C9F" w14:textId="77777777" w:rsidR="0075089E" w:rsidRPr="00021D37" w:rsidRDefault="0075089E" w:rsidP="0075089E">
            <w:pPr>
              <w:pStyle w:val="Tabletextleft"/>
              <w:rPr>
                <w:caps/>
              </w:rPr>
            </w:pPr>
          </w:p>
        </w:tc>
        <w:tc>
          <w:tcPr>
            <w:tcW w:w="2685" w:type="dxa"/>
            <w:gridSpan w:val="2"/>
          </w:tcPr>
          <w:p w14:paraId="4796A78B" w14:textId="77777777" w:rsidR="0075089E" w:rsidRPr="00021D37" w:rsidRDefault="0075089E" w:rsidP="0075089E">
            <w:pPr>
              <w:pStyle w:val="Tabletextleft"/>
              <w:rPr>
                <w:b w:val="0"/>
                <w:bCs/>
                <w:caps/>
              </w:rPr>
            </w:pPr>
            <w:r w:rsidRPr="00021D37">
              <w:rPr>
                <w:b w:val="0"/>
                <w:bCs/>
                <w:caps/>
              </w:rPr>
              <w:t>ERM Approval to issue</w:t>
            </w:r>
          </w:p>
        </w:tc>
        <w:tc>
          <w:tcPr>
            <w:tcW w:w="1301" w:type="dxa"/>
          </w:tcPr>
          <w:p w14:paraId="79A659C8" w14:textId="77777777" w:rsidR="0075089E" w:rsidRPr="00021D37" w:rsidRDefault="0075089E" w:rsidP="0075089E">
            <w:pPr>
              <w:pStyle w:val="Tabletextleft"/>
              <w:rPr>
                <w:caps/>
              </w:rPr>
            </w:pPr>
          </w:p>
        </w:tc>
      </w:tr>
      <w:tr w:rsidR="0075089E" w:rsidRPr="00021D37" w14:paraId="2C1CDEE1" w14:textId="77777777">
        <w:tc>
          <w:tcPr>
            <w:tcW w:w="1356" w:type="dxa"/>
            <w:shd w:val="clear" w:color="auto" w:fill="D1DDD3" w:themeFill="text2"/>
          </w:tcPr>
          <w:p w14:paraId="1435AABF" w14:textId="77777777" w:rsidR="0075089E" w:rsidRPr="00021D37" w:rsidRDefault="0075089E" w:rsidP="0075089E">
            <w:pPr>
              <w:pStyle w:val="Tabletextleft"/>
              <w:rPr>
                <w:caps/>
              </w:rPr>
            </w:pPr>
            <w:r w:rsidRPr="00021D37">
              <w:rPr>
                <w:caps/>
              </w:rPr>
              <w:t>Version</w:t>
            </w:r>
          </w:p>
        </w:tc>
        <w:tc>
          <w:tcPr>
            <w:tcW w:w="1383" w:type="dxa"/>
            <w:shd w:val="clear" w:color="auto" w:fill="D1DDD3" w:themeFill="text2"/>
          </w:tcPr>
          <w:p w14:paraId="69E40B92" w14:textId="77777777" w:rsidR="0075089E" w:rsidRPr="00021D37" w:rsidRDefault="0075089E" w:rsidP="0075089E">
            <w:pPr>
              <w:pStyle w:val="Tabletextleft"/>
              <w:rPr>
                <w:caps/>
              </w:rPr>
            </w:pPr>
            <w:r w:rsidRPr="00021D37">
              <w:rPr>
                <w:caps/>
              </w:rPr>
              <w:t>Revision</w:t>
            </w:r>
          </w:p>
        </w:tc>
        <w:tc>
          <w:tcPr>
            <w:tcW w:w="1323" w:type="dxa"/>
            <w:shd w:val="clear" w:color="auto" w:fill="D1DDD3" w:themeFill="text2"/>
          </w:tcPr>
          <w:p w14:paraId="6C9CC3FE" w14:textId="77777777" w:rsidR="0075089E" w:rsidRPr="00021D37" w:rsidRDefault="0075089E" w:rsidP="0075089E">
            <w:pPr>
              <w:pStyle w:val="Tabletextleft"/>
              <w:rPr>
                <w:caps/>
              </w:rPr>
            </w:pPr>
            <w:r w:rsidRPr="00021D37">
              <w:rPr>
                <w:caps/>
              </w:rPr>
              <w:t>Author</w:t>
            </w:r>
          </w:p>
        </w:tc>
        <w:tc>
          <w:tcPr>
            <w:tcW w:w="1590" w:type="dxa"/>
            <w:shd w:val="clear" w:color="auto" w:fill="D1DDD3" w:themeFill="text2"/>
          </w:tcPr>
          <w:p w14:paraId="5517CCF3" w14:textId="77777777" w:rsidR="0075089E" w:rsidRPr="00021D37" w:rsidRDefault="0075089E" w:rsidP="0075089E">
            <w:pPr>
              <w:pStyle w:val="Tabletextleft"/>
              <w:rPr>
                <w:caps/>
              </w:rPr>
            </w:pPr>
            <w:r w:rsidRPr="00021D37">
              <w:rPr>
                <w:caps/>
              </w:rPr>
              <w:t>Reviewed by</w:t>
            </w:r>
          </w:p>
        </w:tc>
        <w:tc>
          <w:tcPr>
            <w:tcW w:w="1128" w:type="dxa"/>
            <w:shd w:val="clear" w:color="auto" w:fill="D1DDD3" w:themeFill="text2"/>
          </w:tcPr>
          <w:p w14:paraId="0D1E72DA" w14:textId="77777777" w:rsidR="0075089E" w:rsidRPr="00021D37" w:rsidRDefault="0075089E" w:rsidP="0075089E">
            <w:pPr>
              <w:pStyle w:val="Tabletextleft"/>
              <w:rPr>
                <w:caps/>
              </w:rPr>
            </w:pPr>
            <w:r w:rsidRPr="00021D37">
              <w:rPr>
                <w:caps/>
              </w:rPr>
              <w:t>Name</w:t>
            </w:r>
          </w:p>
        </w:tc>
        <w:tc>
          <w:tcPr>
            <w:tcW w:w="1557" w:type="dxa"/>
            <w:shd w:val="clear" w:color="auto" w:fill="D1DDD3" w:themeFill="text2"/>
          </w:tcPr>
          <w:p w14:paraId="6428D03D" w14:textId="77777777" w:rsidR="0075089E" w:rsidRPr="00021D37" w:rsidRDefault="0075089E" w:rsidP="0075089E">
            <w:pPr>
              <w:pStyle w:val="Tabletextleft"/>
              <w:rPr>
                <w:caps/>
              </w:rPr>
            </w:pPr>
            <w:r w:rsidRPr="00021D37">
              <w:rPr>
                <w:caps/>
              </w:rPr>
              <w:t>Date</w:t>
            </w:r>
          </w:p>
        </w:tc>
        <w:tc>
          <w:tcPr>
            <w:tcW w:w="1301" w:type="dxa"/>
            <w:shd w:val="clear" w:color="auto" w:fill="D1DDD3" w:themeFill="text2"/>
          </w:tcPr>
          <w:p w14:paraId="0CC99319" w14:textId="77777777" w:rsidR="0075089E" w:rsidRPr="00021D37" w:rsidRDefault="0075089E" w:rsidP="0075089E">
            <w:pPr>
              <w:pStyle w:val="Tabletextleft"/>
              <w:rPr>
                <w:caps/>
              </w:rPr>
            </w:pPr>
            <w:r w:rsidRPr="00021D37">
              <w:rPr>
                <w:caps/>
              </w:rPr>
              <w:t>comments</w:t>
            </w:r>
          </w:p>
        </w:tc>
      </w:tr>
      <w:tr w:rsidR="00D471BA" w:rsidRPr="00021D37" w14:paraId="1C68A64E" w14:textId="77777777">
        <w:trPr>
          <w:trHeight w:val="227"/>
        </w:trPr>
        <w:tc>
          <w:tcPr>
            <w:tcW w:w="1356" w:type="dxa"/>
          </w:tcPr>
          <w:p w14:paraId="6A9F2B70" w14:textId="5F826967" w:rsidR="00D471BA" w:rsidRPr="00021D37" w:rsidRDefault="00D471BA" w:rsidP="00D471BA">
            <w:pPr>
              <w:pStyle w:val="Tabletextleft"/>
            </w:pPr>
            <w:r>
              <w:t>Final</w:t>
            </w:r>
            <w:r w:rsidRPr="00021D37">
              <w:rPr>
                <w:rFonts w:cs="Verdana"/>
              </w:rPr>
              <w:t xml:space="preserve"> Draft</w:t>
            </w:r>
          </w:p>
        </w:tc>
        <w:tc>
          <w:tcPr>
            <w:tcW w:w="1383" w:type="dxa"/>
          </w:tcPr>
          <w:p w14:paraId="77524F63" w14:textId="44953AB5" w:rsidR="00D471BA" w:rsidRPr="00021D37" w:rsidRDefault="00D471BA" w:rsidP="00D471BA">
            <w:pPr>
              <w:pStyle w:val="Tabletextleft"/>
            </w:pPr>
            <w:r>
              <w:t>003</w:t>
            </w:r>
          </w:p>
        </w:tc>
        <w:tc>
          <w:tcPr>
            <w:tcW w:w="1323" w:type="dxa"/>
          </w:tcPr>
          <w:p w14:paraId="2BBC71CB" w14:textId="321FFD74" w:rsidR="00D471BA" w:rsidRPr="00021D37" w:rsidRDefault="00D471BA" w:rsidP="00D471BA">
            <w:pPr>
              <w:pStyle w:val="Tabletextleft"/>
            </w:pPr>
            <w:r>
              <w:t>ERM Project Team</w:t>
            </w:r>
          </w:p>
        </w:tc>
        <w:tc>
          <w:tcPr>
            <w:tcW w:w="1590" w:type="dxa"/>
          </w:tcPr>
          <w:p w14:paraId="776630B7" w14:textId="104B15EC" w:rsidR="00D471BA" w:rsidRPr="00021D37" w:rsidRDefault="00D471BA" w:rsidP="00D471BA">
            <w:pPr>
              <w:pStyle w:val="Tabletextleft"/>
            </w:pPr>
          </w:p>
        </w:tc>
        <w:tc>
          <w:tcPr>
            <w:tcW w:w="1128" w:type="dxa"/>
          </w:tcPr>
          <w:p w14:paraId="2667D09F" w14:textId="2B94BCDA" w:rsidR="00D471BA" w:rsidRPr="00021D37" w:rsidRDefault="00D471BA" w:rsidP="00D471BA">
            <w:pPr>
              <w:pStyle w:val="Tabletextleft"/>
            </w:pPr>
          </w:p>
        </w:tc>
        <w:tc>
          <w:tcPr>
            <w:tcW w:w="1557" w:type="dxa"/>
          </w:tcPr>
          <w:p w14:paraId="77BB2C37" w14:textId="047F13C0" w:rsidR="00D471BA" w:rsidRPr="00021D37" w:rsidRDefault="00D471BA" w:rsidP="00D471BA">
            <w:pPr>
              <w:pStyle w:val="Tabletextleft"/>
            </w:pPr>
            <w:r>
              <w:t>October 2025</w:t>
            </w:r>
          </w:p>
        </w:tc>
        <w:tc>
          <w:tcPr>
            <w:tcW w:w="1301" w:type="dxa"/>
          </w:tcPr>
          <w:p w14:paraId="629C2C9E" w14:textId="1A256373" w:rsidR="00D471BA" w:rsidRPr="00021D37" w:rsidRDefault="00D471BA" w:rsidP="00D471BA">
            <w:pPr>
              <w:pStyle w:val="Tabletextleft"/>
            </w:pPr>
          </w:p>
        </w:tc>
      </w:tr>
      <w:tr w:rsidR="00D00B0C" w:rsidRPr="00021D37" w14:paraId="0A93EB91" w14:textId="77777777">
        <w:trPr>
          <w:trHeight w:val="227"/>
        </w:trPr>
        <w:tc>
          <w:tcPr>
            <w:tcW w:w="1356" w:type="dxa"/>
          </w:tcPr>
          <w:p w14:paraId="75BD54ED" w14:textId="77777777" w:rsidR="00D00B0C" w:rsidRPr="00021D37" w:rsidRDefault="00D00B0C" w:rsidP="00D00B0C">
            <w:pPr>
              <w:pStyle w:val="Tabletextleft"/>
            </w:pPr>
          </w:p>
        </w:tc>
        <w:tc>
          <w:tcPr>
            <w:tcW w:w="1383" w:type="dxa"/>
          </w:tcPr>
          <w:p w14:paraId="7B700CF1" w14:textId="77777777" w:rsidR="00D00B0C" w:rsidRPr="00021D37" w:rsidRDefault="00D00B0C" w:rsidP="00D00B0C">
            <w:pPr>
              <w:pStyle w:val="Tabletextleft"/>
            </w:pPr>
          </w:p>
        </w:tc>
        <w:tc>
          <w:tcPr>
            <w:tcW w:w="1323" w:type="dxa"/>
          </w:tcPr>
          <w:p w14:paraId="14AD7BB4" w14:textId="77777777" w:rsidR="00D00B0C" w:rsidRPr="00021D37" w:rsidRDefault="00D00B0C" w:rsidP="00D00B0C">
            <w:pPr>
              <w:pStyle w:val="Tabletextleft"/>
            </w:pPr>
          </w:p>
        </w:tc>
        <w:tc>
          <w:tcPr>
            <w:tcW w:w="1590" w:type="dxa"/>
          </w:tcPr>
          <w:p w14:paraId="5E6F6F7F" w14:textId="77777777" w:rsidR="00D00B0C" w:rsidRPr="00021D37" w:rsidRDefault="00D00B0C" w:rsidP="00D00B0C">
            <w:pPr>
              <w:pStyle w:val="Tabletextleft"/>
            </w:pPr>
          </w:p>
        </w:tc>
        <w:tc>
          <w:tcPr>
            <w:tcW w:w="1128" w:type="dxa"/>
          </w:tcPr>
          <w:p w14:paraId="7415436F" w14:textId="77777777" w:rsidR="00D00B0C" w:rsidRPr="00021D37" w:rsidRDefault="00D00B0C" w:rsidP="00D00B0C">
            <w:pPr>
              <w:pStyle w:val="Tabletextleft"/>
            </w:pPr>
          </w:p>
        </w:tc>
        <w:tc>
          <w:tcPr>
            <w:tcW w:w="1557" w:type="dxa"/>
          </w:tcPr>
          <w:p w14:paraId="6EC8F388" w14:textId="77777777" w:rsidR="00D00B0C" w:rsidRPr="00021D37" w:rsidRDefault="00D00B0C" w:rsidP="00D00B0C">
            <w:pPr>
              <w:pStyle w:val="Tabletextleft"/>
            </w:pPr>
          </w:p>
        </w:tc>
        <w:tc>
          <w:tcPr>
            <w:tcW w:w="1301" w:type="dxa"/>
          </w:tcPr>
          <w:p w14:paraId="2E338C23" w14:textId="77777777" w:rsidR="00D00B0C" w:rsidRPr="00021D37" w:rsidRDefault="00D00B0C" w:rsidP="00D00B0C">
            <w:pPr>
              <w:pStyle w:val="Tabletextleft"/>
            </w:pPr>
          </w:p>
        </w:tc>
      </w:tr>
    </w:tbl>
    <w:p w14:paraId="7D701E2C" w14:textId="77777777" w:rsidR="0075089E" w:rsidRPr="00021D37" w:rsidRDefault="0075089E" w:rsidP="0075089E">
      <w:pPr>
        <w:spacing w:after="0" w:line="240" w:lineRule="auto"/>
      </w:pPr>
      <w:r w:rsidRPr="00021D37">
        <w:br w:type="page"/>
      </w:r>
    </w:p>
    <w:p w14:paraId="5142824F" w14:textId="77777777" w:rsidR="0075089E" w:rsidRPr="00021D37" w:rsidRDefault="0075089E" w:rsidP="0075089E">
      <w:pPr>
        <w:pStyle w:val="PageTitle"/>
        <w:rPr>
          <w:noProof/>
        </w:rPr>
      </w:pPr>
      <w:r w:rsidRPr="00021D37">
        <w:lastRenderedPageBreak/>
        <w:t>Signature page</w:t>
      </w:r>
    </w:p>
    <w:p w14:paraId="7F8DE225" w14:textId="2B3B41E6" w:rsidR="0075089E" w:rsidRPr="00021D37" w:rsidRDefault="00656251" w:rsidP="0075089E">
      <w:pPr>
        <w:pStyle w:val="KonuBal"/>
        <w:rPr>
          <w:noProof/>
          <w:sz w:val="48"/>
          <w:szCs w:val="48"/>
        </w:rPr>
      </w:pPr>
      <w:r w:rsidRPr="00021D37">
        <w:rPr>
          <w:sz w:val="48"/>
          <w:szCs w:val="48"/>
        </w:rPr>
        <w:fldChar w:fldCharType="begin"/>
      </w:r>
      <w:r w:rsidRPr="00021D37">
        <w:rPr>
          <w:sz w:val="48"/>
          <w:szCs w:val="48"/>
        </w:rPr>
        <w:instrText xml:space="preserve"> STYLEREF  "Document title"  \* MERGEFORMAT </w:instrText>
      </w:r>
      <w:r w:rsidRPr="00021D37">
        <w:rPr>
          <w:sz w:val="48"/>
          <w:szCs w:val="48"/>
        </w:rPr>
        <w:fldChar w:fldCharType="separate"/>
      </w:r>
      <w:r w:rsidR="00B506BC">
        <w:rPr>
          <w:noProof/>
          <w:sz w:val="48"/>
          <w:szCs w:val="48"/>
        </w:rPr>
        <w:t>Enerjisa YEKA-2 WPP</w:t>
      </w:r>
      <w:r w:rsidRPr="00021D37">
        <w:rPr>
          <w:sz w:val="48"/>
          <w:szCs w:val="48"/>
        </w:rPr>
        <w:fldChar w:fldCharType="end"/>
      </w:r>
    </w:p>
    <w:p w14:paraId="0129904B" w14:textId="2E37A87F" w:rsidR="0075089E" w:rsidRPr="00021D37" w:rsidRDefault="00656251" w:rsidP="0075089E">
      <w:pPr>
        <w:pStyle w:val="Altyaz"/>
        <w:rPr>
          <w:sz w:val="32"/>
          <w:szCs w:val="32"/>
        </w:rPr>
      </w:pPr>
      <w:r w:rsidRPr="00021D37">
        <w:rPr>
          <w:sz w:val="32"/>
          <w:szCs w:val="32"/>
        </w:rPr>
        <w:fldChar w:fldCharType="begin"/>
      </w:r>
      <w:r w:rsidRPr="00021D37">
        <w:rPr>
          <w:sz w:val="32"/>
          <w:szCs w:val="32"/>
        </w:rPr>
        <w:instrText xml:space="preserve"> STYLEREF  "Document Subtitle"  \* MERGEFORMAT </w:instrText>
      </w:r>
      <w:r w:rsidRPr="00021D37">
        <w:rPr>
          <w:sz w:val="32"/>
          <w:szCs w:val="32"/>
        </w:rPr>
        <w:fldChar w:fldCharType="separate"/>
      </w:r>
      <w:r w:rsidR="00B506BC">
        <w:rPr>
          <w:noProof/>
          <w:sz w:val="32"/>
          <w:szCs w:val="32"/>
        </w:rPr>
        <w:t>Falp Wind Power Plant: Biodiversity Management Plan</w:t>
      </w:r>
      <w:r w:rsidRPr="00021D37">
        <w:rPr>
          <w:sz w:val="32"/>
          <w:szCs w:val="32"/>
        </w:rPr>
        <w:fldChar w:fldCharType="end"/>
      </w:r>
    </w:p>
    <w:p w14:paraId="3291419F" w14:textId="6A01CC53" w:rsidR="0075089E" w:rsidRPr="00021D37" w:rsidRDefault="00656251" w:rsidP="0075089E">
      <w:pPr>
        <w:pStyle w:val="Tabletextleft"/>
        <w:rPr>
          <w:noProof/>
        </w:rPr>
      </w:pPr>
      <w:fldSimple w:instr="STYLEREF  Reference  \* MERGEFORMAT">
        <w:r w:rsidR="00B506BC">
          <w:rPr>
            <w:noProof/>
          </w:rPr>
          <w:t>0733614</w:t>
        </w:r>
      </w:fldSimple>
    </w:p>
    <w:p w14:paraId="098F4955" w14:textId="77777777" w:rsidR="0075089E" w:rsidRPr="00021D37" w:rsidRDefault="0075089E" w:rsidP="0075089E">
      <w:pPr>
        <w:pStyle w:val="PageTitle"/>
      </w:pPr>
    </w:p>
    <w:p w14:paraId="261EE53C" w14:textId="77777777" w:rsidR="00C457AF" w:rsidRPr="00021D37" w:rsidRDefault="00C457AF" w:rsidP="0075089E">
      <w:pPr>
        <w:pStyle w:val="PageTitle"/>
      </w:pPr>
    </w:p>
    <w:tbl>
      <w:tblPr>
        <w:tblStyle w:val="TabloKlavuzu"/>
        <w:tblW w:w="963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top w:w="142" w:type="dxa"/>
          <w:left w:w="0" w:type="dxa"/>
          <w:bottom w:w="142" w:type="dxa"/>
          <w:right w:w="0" w:type="dxa"/>
        </w:tblCellMar>
        <w:tblLook w:val="04A0" w:firstRow="1" w:lastRow="0" w:firstColumn="1" w:lastColumn="0" w:noHBand="0" w:noVBand="1"/>
      </w:tblPr>
      <w:tblGrid>
        <w:gridCol w:w="4535"/>
        <w:gridCol w:w="561"/>
        <w:gridCol w:w="4535"/>
      </w:tblGrid>
      <w:tr w:rsidR="00C457AF" w:rsidRPr="00021D37" w14:paraId="7AE72DE8" w14:textId="77777777">
        <w:trPr>
          <w:trHeight w:val="1134"/>
        </w:trPr>
        <w:tc>
          <w:tcPr>
            <w:tcW w:w="4535" w:type="dxa"/>
            <w:tcBorders>
              <w:bottom w:val="single" w:sz="4" w:space="0" w:color="auto"/>
            </w:tcBorders>
            <w:vAlign w:val="center"/>
          </w:tcPr>
          <w:p w14:paraId="024EEBBC" w14:textId="3BB0F948" w:rsidR="00C457AF" w:rsidRPr="00021D37" w:rsidRDefault="00C457AF">
            <w:pPr>
              <w:pStyle w:val="Tabletextleft"/>
            </w:pPr>
          </w:p>
        </w:tc>
        <w:tc>
          <w:tcPr>
            <w:tcW w:w="561" w:type="dxa"/>
            <w:vAlign w:val="center"/>
          </w:tcPr>
          <w:p w14:paraId="28B64D76" w14:textId="77777777" w:rsidR="00C457AF" w:rsidRPr="00021D37" w:rsidRDefault="00C457AF">
            <w:pPr>
              <w:pStyle w:val="Tabletextleft"/>
            </w:pPr>
          </w:p>
        </w:tc>
        <w:tc>
          <w:tcPr>
            <w:tcW w:w="4535" w:type="dxa"/>
            <w:tcBorders>
              <w:bottom w:val="single" w:sz="4" w:space="0" w:color="auto"/>
            </w:tcBorders>
            <w:vAlign w:val="center"/>
          </w:tcPr>
          <w:p w14:paraId="74C66A41" w14:textId="21156E97" w:rsidR="00C457AF" w:rsidRPr="00021D37" w:rsidRDefault="00C457AF">
            <w:pPr>
              <w:pStyle w:val="Tabletextleft"/>
            </w:pPr>
          </w:p>
        </w:tc>
      </w:tr>
      <w:tr w:rsidR="00C457AF" w:rsidRPr="00D2365A" w14:paraId="6218861C" w14:textId="77777777">
        <w:trPr>
          <w:trHeight w:val="1418"/>
        </w:trPr>
        <w:tc>
          <w:tcPr>
            <w:tcW w:w="4535" w:type="dxa"/>
            <w:tcBorders>
              <w:top w:val="single" w:sz="4" w:space="0" w:color="auto"/>
            </w:tcBorders>
          </w:tcPr>
          <w:p w14:paraId="11D90582" w14:textId="6099CD7A" w:rsidR="00C457AF" w:rsidRPr="00021D37" w:rsidRDefault="00C457AF">
            <w:pPr>
              <w:pStyle w:val="AralkYok"/>
              <w:rPr>
                <w:b/>
                <w:bCs/>
              </w:rPr>
            </w:pPr>
            <w:r w:rsidRPr="00021D37">
              <w:rPr>
                <w:b/>
                <w:bCs/>
              </w:rPr>
              <w:t>Nehir Yıldız</w:t>
            </w:r>
          </w:p>
          <w:p w14:paraId="4DB5192D" w14:textId="1EE50B6A" w:rsidR="00C457AF" w:rsidRPr="00021D37" w:rsidRDefault="00C457AF">
            <w:pPr>
              <w:pStyle w:val="AralkYok"/>
            </w:pPr>
            <w:r w:rsidRPr="00021D37">
              <w:t xml:space="preserve">Senior </w:t>
            </w:r>
            <w:r w:rsidR="00D6171B" w:rsidRPr="00021D37">
              <w:t xml:space="preserve">Technical </w:t>
            </w:r>
            <w:r w:rsidRPr="00021D37">
              <w:t>Consultant</w:t>
            </w:r>
          </w:p>
        </w:tc>
        <w:tc>
          <w:tcPr>
            <w:tcW w:w="561" w:type="dxa"/>
          </w:tcPr>
          <w:p w14:paraId="3793C218" w14:textId="77777777" w:rsidR="00C457AF" w:rsidRPr="00021D37" w:rsidRDefault="00C457AF">
            <w:pPr>
              <w:pStyle w:val="Tabletextleft"/>
            </w:pPr>
          </w:p>
        </w:tc>
        <w:tc>
          <w:tcPr>
            <w:tcW w:w="4535" w:type="dxa"/>
            <w:tcBorders>
              <w:top w:val="single" w:sz="4" w:space="0" w:color="auto"/>
            </w:tcBorders>
          </w:tcPr>
          <w:p w14:paraId="252F7CAF" w14:textId="4113A1F6" w:rsidR="00C457AF" w:rsidRPr="00C17C75" w:rsidRDefault="00E07BDD" w:rsidP="00C457AF">
            <w:pPr>
              <w:pStyle w:val="AralkYok"/>
              <w:rPr>
                <w:b/>
                <w:bCs/>
                <w:lang w:val="en-GB"/>
              </w:rPr>
            </w:pPr>
            <w:r w:rsidRPr="00C17C75">
              <w:rPr>
                <w:b/>
                <w:bCs/>
                <w:lang w:val="en-GB"/>
              </w:rPr>
              <w:t>Caner Şahin</w:t>
            </w:r>
          </w:p>
          <w:p w14:paraId="55315F0E" w14:textId="29CEFBAD" w:rsidR="00C457AF" w:rsidRPr="00C17C75" w:rsidRDefault="00C457AF" w:rsidP="00C457AF">
            <w:pPr>
              <w:pStyle w:val="AralkYok"/>
              <w:rPr>
                <w:lang w:val="en-GB"/>
              </w:rPr>
            </w:pPr>
            <w:r w:rsidRPr="00C17C75">
              <w:rPr>
                <w:lang w:val="en-GB"/>
              </w:rPr>
              <w:t>Principal Technical Consultant</w:t>
            </w:r>
          </w:p>
        </w:tc>
      </w:tr>
      <w:tr w:rsidR="00A8233D" w:rsidRPr="00021D37" w14:paraId="405C911C" w14:textId="77777777">
        <w:trPr>
          <w:trHeight w:val="2835"/>
        </w:trPr>
        <w:tc>
          <w:tcPr>
            <w:tcW w:w="4535" w:type="dxa"/>
          </w:tcPr>
          <w:p w14:paraId="37B38AB8" w14:textId="77777777" w:rsidR="007C6450" w:rsidRPr="00C17C75" w:rsidRDefault="007C6450" w:rsidP="004C0946">
            <w:pPr>
              <w:pStyle w:val="GvdeMetni"/>
              <w:rPr>
                <w:b/>
                <w:bCs/>
                <w:lang w:val="en-GB"/>
              </w:rPr>
            </w:pPr>
          </w:p>
          <w:p w14:paraId="2E7DA013" w14:textId="09FC8629" w:rsidR="00992792" w:rsidRPr="00021D37" w:rsidRDefault="00A8233D" w:rsidP="004C0946">
            <w:pPr>
              <w:pStyle w:val="GvdeMetni"/>
              <w:rPr>
                <w:b/>
                <w:bCs/>
                <w:lang w:val="de-DE"/>
              </w:rPr>
            </w:pPr>
            <w:r w:rsidRPr="00021D37">
              <w:rPr>
                <w:b/>
                <w:bCs/>
                <w:lang w:val="de-DE"/>
              </w:rPr>
              <w:t xml:space="preserve">ERM GmbH </w:t>
            </w:r>
          </w:p>
          <w:p w14:paraId="427E3370" w14:textId="77777777" w:rsidR="00992792" w:rsidRPr="00021D37" w:rsidRDefault="004C0946" w:rsidP="004C0946">
            <w:pPr>
              <w:pStyle w:val="GvdeMetni"/>
              <w:rPr>
                <w:lang w:val="de-DE"/>
              </w:rPr>
            </w:pPr>
            <w:r w:rsidRPr="00021D37">
              <w:rPr>
                <w:lang w:val="de-DE"/>
              </w:rPr>
              <w:t xml:space="preserve">Brüsseler Str. 1-3 </w:t>
            </w:r>
          </w:p>
          <w:p w14:paraId="188D1D72" w14:textId="1A72D5BB" w:rsidR="00A8233D" w:rsidRPr="00021D37" w:rsidRDefault="004C0946" w:rsidP="004C0946">
            <w:pPr>
              <w:pStyle w:val="GvdeMetni"/>
              <w:rPr>
                <w:lang w:val="de-DE"/>
              </w:rPr>
            </w:pPr>
            <w:r w:rsidRPr="00021D37">
              <w:rPr>
                <w:lang w:val="de-DE"/>
              </w:rPr>
              <w:t>60327, Frankfurt</w:t>
            </w:r>
          </w:p>
          <w:p w14:paraId="2FE14C62" w14:textId="2015FFAD" w:rsidR="00992792" w:rsidRPr="00021D37" w:rsidRDefault="00992792" w:rsidP="004C0946">
            <w:pPr>
              <w:pStyle w:val="GvdeMetni"/>
              <w:rPr>
                <w:lang w:val="de-DE"/>
              </w:rPr>
            </w:pPr>
            <w:r w:rsidRPr="00021D37">
              <w:rPr>
                <w:lang w:val="de-DE"/>
              </w:rPr>
              <w:t>Germany</w:t>
            </w:r>
          </w:p>
          <w:p w14:paraId="78AF563C" w14:textId="77777777" w:rsidR="00A8233D" w:rsidRPr="00021D37" w:rsidRDefault="00A8233D">
            <w:pPr>
              <w:pStyle w:val="GvdeMetni"/>
              <w:rPr>
                <w:bCs/>
                <w:lang w:val="de-DE"/>
              </w:rPr>
            </w:pPr>
            <w:r w:rsidRPr="00021D37">
              <w:rPr>
                <w:lang w:val="de-DE"/>
              </w:rPr>
              <w:t xml:space="preserve">Fax </w:t>
            </w:r>
            <w:r w:rsidRPr="00021D37">
              <w:rPr>
                <w:bCs/>
                <w:lang w:val="de-DE"/>
              </w:rPr>
              <w:t>+49 (0) 6102 771 904-0</w:t>
            </w:r>
          </w:p>
          <w:p w14:paraId="798C21FF" w14:textId="77777777" w:rsidR="00A8233D" w:rsidRPr="00021D37" w:rsidRDefault="00A8233D">
            <w:pPr>
              <w:pStyle w:val="AralkYok"/>
              <w:rPr>
                <w:lang w:val="de-DE"/>
              </w:rPr>
            </w:pPr>
          </w:p>
        </w:tc>
        <w:tc>
          <w:tcPr>
            <w:tcW w:w="561" w:type="dxa"/>
          </w:tcPr>
          <w:p w14:paraId="10012A8D" w14:textId="77777777" w:rsidR="00A8233D" w:rsidRPr="00021D37" w:rsidRDefault="00A8233D">
            <w:pPr>
              <w:pStyle w:val="Tabletextleft"/>
              <w:rPr>
                <w:lang w:val="de-DE"/>
              </w:rPr>
            </w:pPr>
          </w:p>
        </w:tc>
        <w:tc>
          <w:tcPr>
            <w:tcW w:w="4535" w:type="dxa"/>
          </w:tcPr>
          <w:p w14:paraId="17CA20E4" w14:textId="77777777" w:rsidR="00A8233D" w:rsidRPr="00021D37" w:rsidRDefault="00A8233D">
            <w:pPr>
              <w:pStyle w:val="Tabletextleft"/>
              <w:rPr>
                <w:lang w:val="de-DE"/>
              </w:rPr>
            </w:pPr>
          </w:p>
        </w:tc>
      </w:tr>
    </w:tbl>
    <w:p w14:paraId="1B2CA9BC" w14:textId="77777777" w:rsidR="0075089E" w:rsidRPr="00021D37" w:rsidRDefault="0075089E" w:rsidP="0075089E">
      <w:pPr>
        <w:pStyle w:val="GvdeMetni"/>
        <w:rPr>
          <w:lang w:val="de-DE"/>
        </w:rPr>
      </w:pPr>
    </w:p>
    <w:p w14:paraId="1B785FAD" w14:textId="0397993A" w:rsidR="0075089E" w:rsidRPr="00021D37" w:rsidRDefault="0075089E" w:rsidP="0075089E">
      <w:pPr>
        <w:pStyle w:val="Copyright"/>
      </w:pPr>
      <w:r w:rsidRPr="00021D37">
        <w:t xml:space="preserve">© Copyright </w:t>
      </w:r>
      <w:r w:rsidRPr="00021D37">
        <w:fldChar w:fldCharType="begin"/>
      </w:r>
      <w:r w:rsidRPr="00021D37">
        <w:instrText xml:space="preserve"> DATE  \@ "yyyy"  \* MERGEFORMAT </w:instrText>
      </w:r>
      <w:r w:rsidRPr="00021D37">
        <w:fldChar w:fldCharType="separate"/>
      </w:r>
      <w:r w:rsidR="00B506BC">
        <w:rPr>
          <w:noProof/>
        </w:rPr>
        <w:t>2025</w:t>
      </w:r>
      <w:r w:rsidRPr="00021D37">
        <w:fldChar w:fldCharType="end"/>
      </w:r>
      <w:r w:rsidRPr="00021D37">
        <w:t xml:space="preserve"> by The ERM International Group Limited and/or its affiliates (‘ERM’). All Rights Reserved. </w:t>
      </w:r>
    </w:p>
    <w:p w14:paraId="73FB2EAC" w14:textId="77777777" w:rsidR="0075089E" w:rsidRPr="00021D37" w:rsidRDefault="0075089E" w:rsidP="0075089E">
      <w:pPr>
        <w:pStyle w:val="Copyright"/>
      </w:pPr>
      <w:r w:rsidRPr="00021D37">
        <w:t>No part of this work may be reproduced or transmitted in any form or by any means, without prior written permission of ERM.</w:t>
      </w:r>
    </w:p>
    <w:p w14:paraId="063A753C" w14:textId="77777777" w:rsidR="0075089E" w:rsidRPr="00021D37" w:rsidRDefault="0075089E" w:rsidP="0075089E">
      <w:pPr>
        <w:pStyle w:val="GvdeMetni"/>
      </w:pPr>
    </w:p>
    <w:p w14:paraId="0BB03A85" w14:textId="77777777" w:rsidR="0075089E" w:rsidRPr="00021D37" w:rsidRDefault="0075089E" w:rsidP="0075089E">
      <w:pPr>
        <w:pStyle w:val="GvdeMetni"/>
      </w:pPr>
    </w:p>
    <w:p w14:paraId="02C1AAE1" w14:textId="77777777" w:rsidR="0075089E" w:rsidRPr="00021D37" w:rsidRDefault="0075089E" w:rsidP="0075089E">
      <w:pPr>
        <w:pStyle w:val="GvdeMetni"/>
        <w:sectPr w:rsidR="0075089E" w:rsidRPr="00021D37" w:rsidSect="009A59EE">
          <w:headerReference w:type="default" r:id="rId15"/>
          <w:footerReference w:type="default" r:id="rId16"/>
          <w:headerReference w:type="first" r:id="rId17"/>
          <w:footerReference w:type="first" r:id="rId18"/>
          <w:pgSz w:w="11906" w:h="16838" w:code="9"/>
          <w:pgMar w:top="1134" w:right="1134" w:bottom="1134" w:left="1134" w:header="567" w:footer="374" w:gutter="0"/>
          <w:cols w:sep="1" w:space="380"/>
          <w:titlePg/>
          <w:docGrid w:linePitch="360"/>
        </w:sectPr>
      </w:pPr>
    </w:p>
    <w:p w14:paraId="5AC533CE" w14:textId="77777777" w:rsidR="0075089E" w:rsidRPr="00021D37" w:rsidRDefault="0075089E" w:rsidP="0075089E">
      <w:pPr>
        <w:pStyle w:val="TBal"/>
      </w:pPr>
      <w:r w:rsidRPr="00021D37">
        <w:lastRenderedPageBreak/>
        <w:t>Contents</w:t>
      </w:r>
    </w:p>
    <w:p w14:paraId="20B60141" w14:textId="02203407" w:rsidR="006959F0" w:rsidRDefault="0075089E">
      <w:pPr>
        <w:pStyle w:val="T1"/>
        <w:rPr>
          <w:rFonts w:asciiTheme="minorHAnsi" w:eastAsiaTheme="minorEastAsia" w:hAnsiTheme="minorHAnsi" w:cstheme="minorBidi"/>
          <w:caps w:val="0"/>
          <w:spacing w:val="0"/>
          <w:sz w:val="24"/>
          <w:lang/>
        </w:rPr>
      </w:pPr>
      <w:r w:rsidRPr="00021D37">
        <w:rPr>
          <w:rFonts w:ascii="Verdana" w:hAnsi="Verdana"/>
        </w:rPr>
        <w:fldChar w:fldCharType="begin"/>
      </w:r>
      <w:r w:rsidRPr="00021D37">
        <w:rPr>
          <w:rFonts w:ascii="Verdana" w:hAnsi="Verdana"/>
        </w:rPr>
        <w:instrText xml:space="preserve"> TOC \o "1-3" \h \z \t "Appendix Heading,4"\n 4-4 </w:instrText>
      </w:r>
      <w:r w:rsidRPr="00021D37">
        <w:rPr>
          <w:rFonts w:ascii="Verdana" w:hAnsi="Verdana"/>
        </w:rPr>
        <w:fldChar w:fldCharType="separate"/>
      </w:r>
      <w:hyperlink w:anchor="_Toc212210556" w:history="1">
        <w:r w:rsidR="006959F0" w:rsidRPr="003767CE">
          <w:rPr>
            <w:rStyle w:val="Kpr"/>
          </w:rPr>
          <w:t>1.</w:t>
        </w:r>
        <w:r w:rsidR="006959F0">
          <w:rPr>
            <w:rFonts w:asciiTheme="minorHAnsi" w:eastAsiaTheme="minorEastAsia" w:hAnsiTheme="minorHAnsi" w:cstheme="minorBidi"/>
            <w:caps w:val="0"/>
            <w:spacing w:val="0"/>
            <w:sz w:val="24"/>
            <w:lang/>
          </w:rPr>
          <w:tab/>
        </w:r>
        <w:r w:rsidR="006959F0" w:rsidRPr="003767CE">
          <w:rPr>
            <w:rStyle w:val="Kpr"/>
          </w:rPr>
          <w:t>INTRODUCTION</w:t>
        </w:r>
        <w:r w:rsidR="006959F0">
          <w:rPr>
            <w:webHidden/>
          </w:rPr>
          <w:tab/>
        </w:r>
        <w:r w:rsidR="006959F0">
          <w:rPr>
            <w:webHidden/>
          </w:rPr>
          <w:fldChar w:fldCharType="begin"/>
        </w:r>
        <w:r w:rsidR="006959F0">
          <w:rPr>
            <w:webHidden/>
          </w:rPr>
          <w:instrText xml:space="preserve"> PAGEREF _Toc212210556 \h </w:instrText>
        </w:r>
        <w:r w:rsidR="006959F0">
          <w:rPr>
            <w:webHidden/>
          </w:rPr>
        </w:r>
        <w:r w:rsidR="006959F0">
          <w:rPr>
            <w:webHidden/>
          </w:rPr>
          <w:fldChar w:fldCharType="separate"/>
        </w:r>
        <w:r w:rsidR="00B506BC">
          <w:rPr>
            <w:webHidden/>
          </w:rPr>
          <w:t>1</w:t>
        </w:r>
        <w:r w:rsidR="006959F0">
          <w:rPr>
            <w:webHidden/>
          </w:rPr>
          <w:fldChar w:fldCharType="end"/>
        </w:r>
      </w:hyperlink>
    </w:p>
    <w:p w14:paraId="015ADB95" w14:textId="393BAE58" w:rsidR="006959F0" w:rsidRDefault="006959F0">
      <w:pPr>
        <w:pStyle w:val="T2"/>
        <w:rPr>
          <w:rFonts w:asciiTheme="minorHAnsi" w:eastAsiaTheme="minorEastAsia" w:hAnsiTheme="minorHAnsi" w:cstheme="minorBidi"/>
          <w:caps w:val="0"/>
          <w:spacing w:val="0"/>
          <w:sz w:val="24"/>
          <w:lang/>
        </w:rPr>
      </w:pPr>
      <w:hyperlink w:anchor="_Toc212210557" w:history="1">
        <w:r w:rsidRPr="003767CE">
          <w:rPr>
            <w:rStyle w:val="Kpr"/>
          </w:rPr>
          <w:t>1.1</w:t>
        </w:r>
        <w:r>
          <w:rPr>
            <w:rFonts w:asciiTheme="minorHAnsi" w:eastAsiaTheme="minorEastAsia" w:hAnsiTheme="minorHAnsi" w:cstheme="minorBidi"/>
            <w:caps w:val="0"/>
            <w:spacing w:val="0"/>
            <w:sz w:val="24"/>
            <w:lang/>
          </w:rPr>
          <w:tab/>
        </w:r>
        <w:r w:rsidRPr="003767CE">
          <w:rPr>
            <w:rStyle w:val="Kpr"/>
          </w:rPr>
          <w:t>Background</w:t>
        </w:r>
        <w:r>
          <w:rPr>
            <w:webHidden/>
          </w:rPr>
          <w:tab/>
        </w:r>
        <w:r>
          <w:rPr>
            <w:webHidden/>
          </w:rPr>
          <w:fldChar w:fldCharType="begin"/>
        </w:r>
        <w:r>
          <w:rPr>
            <w:webHidden/>
          </w:rPr>
          <w:instrText xml:space="preserve"> PAGEREF _Toc212210557 \h </w:instrText>
        </w:r>
        <w:r>
          <w:rPr>
            <w:webHidden/>
          </w:rPr>
        </w:r>
        <w:r>
          <w:rPr>
            <w:webHidden/>
          </w:rPr>
          <w:fldChar w:fldCharType="separate"/>
        </w:r>
        <w:r w:rsidR="00B506BC">
          <w:rPr>
            <w:webHidden/>
          </w:rPr>
          <w:t>1</w:t>
        </w:r>
        <w:r>
          <w:rPr>
            <w:webHidden/>
          </w:rPr>
          <w:fldChar w:fldCharType="end"/>
        </w:r>
      </w:hyperlink>
    </w:p>
    <w:p w14:paraId="15A682C0" w14:textId="1E99E44B" w:rsidR="006959F0" w:rsidRDefault="006959F0">
      <w:pPr>
        <w:pStyle w:val="T2"/>
        <w:rPr>
          <w:rFonts w:asciiTheme="minorHAnsi" w:eastAsiaTheme="minorEastAsia" w:hAnsiTheme="minorHAnsi" w:cstheme="minorBidi"/>
          <w:caps w:val="0"/>
          <w:spacing w:val="0"/>
          <w:sz w:val="24"/>
          <w:lang/>
        </w:rPr>
      </w:pPr>
      <w:hyperlink w:anchor="_Toc212210558" w:history="1">
        <w:r w:rsidRPr="003767CE">
          <w:rPr>
            <w:rStyle w:val="Kpr"/>
          </w:rPr>
          <w:t>1.2</w:t>
        </w:r>
        <w:r>
          <w:rPr>
            <w:rFonts w:asciiTheme="minorHAnsi" w:eastAsiaTheme="minorEastAsia" w:hAnsiTheme="minorHAnsi" w:cstheme="minorBidi"/>
            <w:caps w:val="0"/>
            <w:spacing w:val="0"/>
            <w:sz w:val="24"/>
            <w:lang/>
          </w:rPr>
          <w:tab/>
        </w:r>
        <w:r w:rsidRPr="003767CE">
          <w:rPr>
            <w:rStyle w:val="Kpr"/>
          </w:rPr>
          <w:t>Project Location and Description</w:t>
        </w:r>
        <w:r>
          <w:rPr>
            <w:webHidden/>
          </w:rPr>
          <w:tab/>
        </w:r>
        <w:r>
          <w:rPr>
            <w:webHidden/>
          </w:rPr>
          <w:fldChar w:fldCharType="begin"/>
        </w:r>
        <w:r>
          <w:rPr>
            <w:webHidden/>
          </w:rPr>
          <w:instrText xml:space="preserve"> PAGEREF _Toc212210558 \h </w:instrText>
        </w:r>
        <w:r>
          <w:rPr>
            <w:webHidden/>
          </w:rPr>
        </w:r>
        <w:r>
          <w:rPr>
            <w:webHidden/>
          </w:rPr>
          <w:fldChar w:fldCharType="separate"/>
        </w:r>
        <w:r w:rsidR="00B506BC">
          <w:rPr>
            <w:webHidden/>
          </w:rPr>
          <w:t>1</w:t>
        </w:r>
        <w:r>
          <w:rPr>
            <w:webHidden/>
          </w:rPr>
          <w:fldChar w:fldCharType="end"/>
        </w:r>
      </w:hyperlink>
    </w:p>
    <w:p w14:paraId="2FF2CC41" w14:textId="41EA7023" w:rsidR="006959F0" w:rsidRDefault="006959F0">
      <w:pPr>
        <w:pStyle w:val="T2"/>
        <w:rPr>
          <w:rFonts w:asciiTheme="minorHAnsi" w:eastAsiaTheme="minorEastAsia" w:hAnsiTheme="minorHAnsi" w:cstheme="minorBidi"/>
          <w:caps w:val="0"/>
          <w:spacing w:val="0"/>
          <w:sz w:val="24"/>
          <w:lang/>
        </w:rPr>
      </w:pPr>
      <w:hyperlink w:anchor="_Toc212210559" w:history="1">
        <w:r w:rsidRPr="003767CE">
          <w:rPr>
            <w:rStyle w:val="Kpr"/>
          </w:rPr>
          <w:t>1.3</w:t>
        </w:r>
        <w:r>
          <w:rPr>
            <w:rFonts w:asciiTheme="minorHAnsi" w:eastAsiaTheme="minorEastAsia" w:hAnsiTheme="minorHAnsi" w:cstheme="minorBidi"/>
            <w:caps w:val="0"/>
            <w:spacing w:val="0"/>
            <w:sz w:val="24"/>
            <w:lang/>
          </w:rPr>
          <w:tab/>
        </w:r>
        <w:r w:rsidRPr="003767CE">
          <w:rPr>
            <w:rStyle w:val="Kpr"/>
          </w:rPr>
          <w:t>Purpose and Objectives of the BMP</w:t>
        </w:r>
        <w:r>
          <w:rPr>
            <w:webHidden/>
          </w:rPr>
          <w:tab/>
        </w:r>
        <w:r>
          <w:rPr>
            <w:webHidden/>
          </w:rPr>
          <w:fldChar w:fldCharType="begin"/>
        </w:r>
        <w:r>
          <w:rPr>
            <w:webHidden/>
          </w:rPr>
          <w:instrText xml:space="preserve"> PAGEREF _Toc212210559 \h </w:instrText>
        </w:r>
        <w:r>
          <w:rPr>
            <w:webHidden/>
          </w:rPr>
        </w:r>
        <w:r>
          <w:rPr>
            <w:webHidden/>
          </w:rPr>
          <w:fldChar w:fldCharType="separate"/>
        </w:r>
        <w:r w:rsidR="00B506BC">
          <w:rPr>
            <w:webHidden/>
          </w:rPr>
          <w:t>3</w:t>
        </w:r>
        <w:r>
          <w:rPr>
            <w:webHidden/>
          </w:rPr>
          <w:fldChar w:fldCharType="end"/>
        </w:r>
      </w:hyperlink>
    </w:p>
    <w:p w14:paraId="1092AA0D" w14:textId="048B5255" w:rsidR="006959F0" w:rsidRDefault="006959F0">
      <w:pPr>
        <w:pStyle w:val="T2"/>
        <w:rPr>
          <w:rFonts w:asciiTheme="minorHAnsi" w:eastAsiaTheme="minorEastAsia" w:hAnsiTheme="minorHAnsi" w:cstheme="minorBidi"/>
          <w:caps w:val="0"/>
          <w:spacing w:val="0"/>
          <w:sz w:val="24"/>
          <w:lang/>
        </w:rPr>
      </w:pPr>
      <w:hyperlink w:anchor="_Toc212210560" w:history="1">
        <w:r w:rsidRPr="003767CE">
          <w:rPr>
            <w:rStyle w:val="Kpr"/>
          </w:rPr>
          <w:t>1.4</w:t>
        </w:r>
        <w:r>
          <w:rPr>
            <w:rFonts w:asciiTheme="minorHAnsi" w:eastAsiaTheme="minorEastAsia" w:hAnsiTheme="minorHAnsi" w:cstheme="minorBidi"/>
            <w:caps w:val="0"/>
            <w:spacing w:val="0"/>
            <w:sz w:val="24"/>
            <w:lang/>
          </w:rPr>
          <w:tab/>
        </w:r>
        <w:r w:rsidRPr="003767CE">
          <w:rPr>
            <w:rStyle w:val="Kpr"/>
          </w:rPr>
          <w:t>Structure of the BMP</w:t>
        </w:r>
        <w:r>
          <w:rPr>
            <w:webHidden/>
          </w:rPr>
          <w:tab/>
        </w:r>
        <w:r>
          <w:rPr>
            <w:webHidden/>
          </w:rPr>
          <w:fldChar w:fldCharType="begin"/>
        </w:r>
        <w:r>
          <w:rPr>
            <w:webHidden/>
          </w:rPr>
          <w:instrText xml:space="preserve"> PAGEREF _Toc212210560 \h </w:instrText>
        </w:r>
        <w:r>
          <w:rPr>
            <w:webHidden/>
          </w:rPr>
        </w:r>
        <w:r>
          <w:rPr>
            <w:webHidden/>
          </w:rPr>
          <w:fldChar w:fldCharType="separate"/>
        </w:r>
        <w:r w:rsidR="00B506BC">
          <w:rPr>
            <w:webHidden/>
          </w:rPr>
          <w:t>3</w:t>
        </w:r>
        <w:r>
          <w:rPr>
            <w:webHidden/>
          </w:rPr>
          <w:fldChar w:fldCharType="end"/>
        </w:r>
      </w:hyperlink>
    </w:p>
    <w:p w14:paraId="65927B0A" w14:textId="55DCBB9B" w:rsidR="006959F0" w:rsidRDefault="006959F0">
      <w:pPr>
        <w:pStyle w:val="T2"/>
        <w:rPr>
          <w:rFonts w:asciiTheme="minorHAnsi" w:eastAsiaTheme="minorEastAsia" w:hAnsiTheme="minorHAnsi" w:cstheme="minorBidi"/>
          <w:caps w:val="0"/>
          <w:spacing w:val="0"/>
          <w:sz w:val="24"/>
          <w:lang/>
        </w:rPr>
      </w:pPr>
      <w:hyperlink w:anchor="_Toc212210561" w:history="1">
        <w:r w:rsidRPr="003767CE">
          <w:rPr>
            <w:rStyle w:val="Kpr"/>
          </w:rPr>
          <w:t>1.5</w:t>
        </w:r>
        <w:r>
          <w:rPr>
            <w:rFonts w:asciiTheme="minorHAnsi" w:eastAsiaTheme="minorEastAsia" w:hAnsiTheme="minorHAnsi" w:cstheme="minorBidi"/>
            <w:caps w:val="0"/>
            <w:spacing w:val="0"/>
            <w:sz w:val="24"/>
            <w:lang/>
          </w:rPr>
          <w:tab/>
        </w:r>
        <w:r w:rsidRPr="003767CE">
          <w:rPr>
            <w:rStyle w:val="Kpr"/>
          </w:rPr>
          <w:t>Application and Implementation</w:t>
        </w:r>
        <w:r>
          <w:rPr>
            <w:webHidden/>
          </w:rPr>
          <w:tab/>
        </w:r>
        <w:r>
          <w:rPr>
            <w:webHidden/>
          </w:rPr>
          <w:fldChar w:fldCharType="begin"/>
        </w:r>
        <w:r>
          <w:rPr>
            <w:webHidden/>
          </w:rPr>
          <w:instrText xml:space="preserve"> PAGEREF _Toc212210561 \h </w:instrText>
        </w:r>
        <w:r>
          <w:rPr>
            <w:webHidden/>
          </w:rPr>
        </w:r>
        <w:r>
          <w:rPr>
            <w:webHidden/>
          </w:rPr>
          <w:fldChar w:fldCharType="separate"/>
        </w:r>
        <w:r w:rsidR="00B506BC">
          <w:rPr>
            <w:webHidden/>
          </w:rPr>
          <w:t>4</w:t>
        </w:r>
        <w:r>
          <w:rPr>
            <w:webHidden/>
          </w:rPr>
          <w:fldChar w:fldCharType="end"/>
        </w:r>
      </w:hyperlink>
    </w:p>
    <w:p w14:paraId="3F872DAD" w14:textId="3BD368D1" w:rsidR="006959F0" w:rsidRDefault="006959F0">
      <w:pPr>
        <w:pStyle w:val="T3"/>
        <w:rPr>
          <w:rFonts w:eastAsiaTheme="minorEastAsia" w:cstheme="minorBidi"/>
          <w:sz w:val="24"/>
          <w:szCs w:val="24"/>
          <w:lang/>
        </w:rPr>
      </w:pPr>
      <w:hyperlink w:anchor="_Toc212210562" w:history="1">
        <w:r w:rsidRPr="003767CE">
          <w:rPr>
            <w:rStyle w:val="Kpr"/>
            <w:bCs/>
            <w:lang w:val="en-CA"/>
          </w:rPr>
          <w:t>1.5.1</w:t>
        </w:r>
        <w:r>
          <w:rPr>
            <w:rFonts w:eastAsiaTheme="minorEastAsia" w:cstheme="minorBidi"/>
            <w:sz w:val="24"/>
            <w:szCs w:val="24"/>
            <w:lang/>
          </w:rPr>
          <w:tab/>
        </w:r>
        <w:r w:rsidRPr="003767CE">
          <w:rPr>
            <w:rStyle w:val="Kpr"/>
          </w:rPr>
          <w:t>General</w:t>
        </w:r>
        <w:r>
          <w:rPr>
            <w:webHidden/>
          </w:rPr>
          <w:tab/>
        </w:r>
        <w:r>
          <w:rPr>
            <w:webHidden/>
          </w:rPr>
          <w:fldChar w:fldCharType="begin"/>
        </w:r>
        <w:r>
          <w:rPr>
            <w:webHidden/>
          </w:rPr>
          <w:instrText xml:space="preserve"> PAGEREF _Toc212210562 \h </w:instrText>
        </w:r>
        <w:r>
          <w:rPr>
            <w:webHidden/>
          </w:rPr>
        </w:r>
        <w:r>
          <w:rPr>
            <w:webHidden/>
          </w:rPr>
          <w:fldChar w:fldCharType="separate"/>
        </w:r>
        <w:r w:rsidR="00B506BC">
          <w:rPr>
            <w:webHidden/>
          </w:rPr>
          <w:t>4</w:t>
        </w:r>
        <w:r>
          <w:rPr>
            <w:webHidden/>
          </w:rPr>
          <w:fldChar w:fldCharType="end"/>
        </w:r>
      </w:hyperlink>
    </w:p>
    <w:p w14:paraId="3FF00B62" w14:textId="2BDB4935" w:rsidR="006959F0" w:rsidRDefault="006959F0">
      <w:pPr>
        <w:pStyle w:val="T3"/>
        <w:rPr>
          <w:rFonts w:eastAsiaTheme="minorEastAsia" w:cstheme="minorBidi"/>
          <w:sz w:val="24"/>
          <w:szCs w:val="24"/>
          <w:lang/>
        </w:rPr>
      </w:pPr>
      <w:hyperlink w:anchor="_Toc212210563" w:history="1">
        <w:r w:rsidRPr="003767CE">
          <w:rPr>
            <w:rStyle w:val="Kpr"/>
            <w:bCs/>
            <w:lang w:val="en-CA"/>
          </w:rPr>
          <w:t>1.5.2</w:t>
        </w:r>
        <w:r>
          <w:rPr>
            <w:rFonts w:eastAsiaTheme="minorEastAsia" w:cstheme="minorBidi"/>
            <w:sz w:val="24"/>
            <w:szCs w:val="24"/>
            <w:lang/>
          </w:rPr>
          <w:tab/>
        </w:r>
        <w:r w:rsidRPr="003767CE">
          <w:rPr>
            <w:rStyle w:val="Kpr"/>
            <w:lang w:val="en-CA"/>
          </w:rPr>
          <w:t>Mitigation Hierarchy</w:t>
        </w:r>
        <w:r>
          <w:rPr>
            <w:webHidden/>
          </w:rPr>
          <w:tab/>
        </w:r>
        <w:r>
          <w:rPr>
            <w:webHidden/>
          </w:rPr>
          <w:fldChar w:fldCharType="begin"/>
        </w:r>
        <w:r>
          <w:rPr>
            <w:webHidden/>
          </w:rPr>
          <w:instrText xml:space="preserve"> PAGEREF _Toc212210563 \h </w:instrText>
        </w:r>
        <w:r>
          <w:rPr>
            <w:webHidden/>
          </w:rPr>
        </w:r>
        <w:r>
          <w:rPr>
            <w:webHidden/>
          </w:rPr>
          <w:fldChar w:fldCharType="separate"/>
        </w:r>
        <w:r w:rsidR="00B506BC">
          <w:rPr>
            <w:webHidden/>
          </w:rPr>
          <w:t>4</w:t>
        </w:r>
        <w:r>
          <w:rPr>
            <w:webHidden/>
          </w:rPr>
          <w:fldChar w:fldCharType="end"/>
        </w:r>
      </w:hyperlink>
    </w:p>
    <w:p w14:paraId="76F177A7" w14:textId="4F452342" w:rsidR="006959F0" w:rsidRDefault="006959F0">
      <w:pPr>
        <w:pStyle w:val="T3"/>
        <w:rPr>
          <w:rFonts w:eastAsiaTheme="minorEastAsia" w:cstheme="minorBidi"/>
          <w:sz w:val="24"/>
          <w:szCs w:val="24"/>
          <w:lang/>
        </w:rPr>
      </w:pPr>
      <w:hyperlink w:anchor="_Toc212210564" w:history="1">
        <w:r w:rsidRPr="003767CE">
          <w:rPr>
            <w:rStyle w:val="Kpr"/>
            <w:bCs/>
            <w:lang w:val="en-CA"/>
          </w:rPr>
          <w:t>1.5.3</w:t>
        </w:r>
        <w:r>
          <w:rPr>
            <w:rFonts w:eastAsiaTheme="minorEastAsia" w:cstheme="minorBidi"/>
            <w:sz w:val="24"/>
            <w:szCs w:val="24"/>
            <w:lang/>
          </w:rPr>
          <w:tab/>
        </w:r>
        <w:r w:rsidRPr="003767CE">
          <w:rPr>
            <w:rStyle w:val="Kpr"/>
            <w:lang w:val="en-CA"/>
          </w:rPr>
          <w:t>Adaptive management approach</w:t>
        </w:r>
        <w:r>
          <w:rPr>
            <w:webHidden/>
          </w:rPr>
          <w:tab/>
        </w:r>
        <w:r>
          <w:rPr>
            <w:webHidden/>
          </w:rPr>
          <w:fldChar w:fldCharType="begin"/>
        </w:r>
        <w:r>
          <w:rPr>
            <w:webHidden/>
          </w:rPr>
          <w:instrText xml:space="preserve"> PAGEREF _Toc212210564 \h </w:instrText>
        </w:r>
        <w:r>
          <w:rPr>
            <w:webHidden/>
          </w:rPr>
        </w:r>
        <w:r>
          <w:rPr>
            <w:webHidden/>
          </w:rPr>
          <w:fldChar w:fldCharType="separate"/>
        </w:r>
        <w:r w:rsidR="00B506BC">
          <w:rPr>
            <w:webHidden/>
          </w:rPr>
          <w:t>5</w:t>
        </w:r>
        <w:r>
          <w:rPr>
            <w:webHidden/>
          </w:rPr>
          <w:fldChar w:fldCharType="end"/>
        </w:r>
      </w:hyperlink>
    </w:p>
    <w:p w14:paraId="288845B2" w14:textId="373A8BFF" w:rsidR="006959F0" w:rsidRDefault="006959F0">
      <w:pPr>
        <w:pStyle w:val="T2"/>
        <w:rPr>
          <w:rFonts w:asciiTheme="minorHAnsi" w:eastAsiaTheme="minorEastAsia" w:hAnsiTheme="minorHAnsi" w:cstheme="minorBidi"/>
          <w:caps w:val="0"/>
          <w:spacing w:val="0"/>
          <w:sz w:val="24"/>
          <w:lang/>
        </w:rPr>
      </w:pPr>
      <w:hyperlink w:anchor="_Toc212210565" w:history="1">
        <w:r w:rsidRPr="003767CE">
          <w:rPr>
            <w:rStyle w:val="Kpr"/>
          </w:rPr>
          <w:t>1.6</w:t>
        </w:r>
        <w:r>
          <w:rPr>
            <w:rFonts w:asciiTheme="minorHAnsi" w:eastAsiaTheme="minorEastAsia" w:hAnsiTheme="minorHAnsi" w:cstheme="minorBidi"/>
            <w:caps w:val="0"/>
            <w:spacing w:val="0"/>
            <w:sz w:val="24"/>
            <w:lang/>
          </w:rPr>
          <w:tab/>
        </w:r>
        <w:r w:rsidRPr="003767CE">
          <w:rPr>
            <w:rStyle w:val="Kpr"/>
          </w:rPr>
          <w:t>Reviews and Updates to the bmp</w:t>
        </w:r>
        <w:r>
          <w:rPr>
            <w:webHidden/>
          </w:rPr>
          <w:tab/>
        </w:r>
        <w:r>
          <w:rPr>
            <w:webHidden/>
          </w:rPr>
          <w:fldChar w:fldCharType="begin"/>
        </w:r>
        <w:r>
          <w:rPr>
            <w:webHidden/>
          </w:rPr>
          <w:instrText xml:space="preserve"> PAGEREF _Toc212210565 \h </w:instrText>
        </w:r>
        <w:r>
          <w:rPr>
            <w:webHidden/>
          </w:rPr>
        </w:r>
        <w:r>
          <w:rPr>
            <w:webHidden/>
          </w:rPr>
          <w:fldChar w:fldCharType="separate"/>
        </w:r>
        <w:r w:rsidR="00B506BC">
          <w:rPr>
            <w:webHidden/>
          </w:rPr>
          <w:t>7</w:t>
        </w:r>
        <w:r>
          <w:rPr>
            <w:webHidden/>
          </w:rPr>
          <w:fldChar w:fldCharType="end"/>
        </w:r>
      </w:hyperlink>
    </w:p>
    <w:p w14:paraId="0EE6733E" w14:textId="599124C9" w:rsidR="006959F0" w:rsidRDefault="006959F0">
      <w:pPr>
        <w:pStyle w:val="T3"/>
        <w:rPr>
          <w:rFonts w:eastAsiaTheme="minorEastAsia" w:cstheme="minorBidi"/>
          <w:sz w:val="24"/>
          <w:szCs w:val="24"/>
          <w:lang/>
        </w:rPr>
      </w:pPr>
      <w:hyperlink w:anchor="_Toc212210566" w:history="1">
        <w:r w:rsidRPr="003767CE">
          <w:rPr>
            <w:rStyle w:val="Kpr"/>
          </w:rPr>
          <w:t>1.7 Overview of Legislative Requirements</w:t>
        </w:r>
        <w:r>
          <w:rPr>
            <w:webHidden/>
          </w:rPr>
          <w:tab/>
        </w:r>
        <w:r>
          <w:rPr>
            <w:webHidden/>
          </w:rPr>
          <w:fldChar w:fldCharType="begin"/>
        </w:r>
        <w:r>
          <w:rPr>
            <w:webHidden/>
          </w:rPr>
          <w:instrText xml:space="preserve"> PAGEREF _Toc212210566 \h </w:instrText>
        </w:r>
        <w:r>
          <w:rPr>
            <w:webHidden/>
          </w:rPr>
        </w:r>
        <w:r>
          <w:rPr>
            <w:webHidden/>
          </w:rPr>
          <w:fldChar w:fldCharType="separate"/>
        </w:r>
        <w:r w:rsidR="00B506BC">
          <w:rPr>
            <w:webHidden/>
          </w:rPr>
          <w:t>7</w:t>
        </w:r>
        <w:r>
          <w:rPr>
            <w:webHidden/>
          </w:rPr>
          <w:fldChar w:fldCharType="end"/>
        </w:r>
      </w:hyperlink>
    </w:p>
    <w:p w14:paraId="39DFC021" w14:textId="3578B3AD" w:rsidR="006959F0" w:rsidRDefault="006959F0">
      <w:pPr>
        <w:pStyle w:val="T3"/>
        <w:rPr>
          <w:rFonts w:eastAsiaTheme="minorEastAsia" w:cstheme="minorBidi"/>
          <w:sz w:val="24"/>
          <w:szCs w:val="24"/>
          <w:lang/>
        </w:rPr>
      </w:pPr>
      <w:hyperlink w:anchor="_Toc212210567" w:history="1">
        <w:r w:rsidRPr="003767CE">
          <w:rPr>
            <w:rStyle w:val="Kpr"/>
          </w:rPr>
          <w:t>1.7.1 International Financing Requirements</w:t>
        </w:r>
        <w:r>
          <w:rPr>
            <w:webHidden/>
          </w:rPr>
          <w:tab/>
        </w:r>
        <w:r>
          <w:rPr>
            <w:webHidden/>
          </w:rPr>
          <w:fldChar w:fldCharType="begin"/>
        </w:r>
        <w:r>
          <w:rPr>
            <w:webHidden/>
          </w:rPr>
          <w:instrText xml:space="preserve"> PAGEREF _Toc212210567 \h </w:instrText>
        </w:r>
        <w:r>
          <w:rPr>
            <w:webHidden/>
          </w:rPr>
        </w:r>
        <w:r>
          <w:rPr>
            <w:webHidden/>
          </w:rPr>
          <w:fldChar w:fldCharType="separate"/>
        </w:r>
        <w:r w:rsidR="00B506BC">
          <w:rPr>
            <w:webHidden/>
          </w:rPr>
          <w:t>7</w:t>
        </w:r>
        <w:r>
          <w:rPr>
            <w:webHidden/>
          </w:rPr>
          <w:fldChar w:fldCharType="end"/>
        </w:r>
      </w:hyperlink>
    </w:p>
    <w:p w14:paraId="57DA8B14" w14:textId="5BCF4A2A" w:rsidR="006959F0" w:rsidRDefault="006959F0">
      <w:pPr>
        <w:pStyle w:val="T3"/>
        <w:rPr>
          <w:rFonts w:eastAsiaTheme="minorEastAsia" w:cstheme="minorBidi"/>
          <w:sz w:val="24"/>
          <w:szCs w:val="24"/>
          <w:lang/>
        </w:rPr>
      </w:pPr>
      <w:hyperlink w:anchor="_Toc212210568" w:history="1">
        <w:r w:rsidRPr="003767CE">
          <w:rPr>
            <w:rStyle w:val="Kpr"/>
          </w:rPr>
          <w:t>1.7.2 Good International Industry Practice</w:t>
        </w:r>
        <w:r>
          <w:rPr>
            <w:webHidden/>
          </w:rPr>
          <w:tab/>
        </w:r>
        <w:r>
          <w:rPr>
            <w:webHidden/>
          </w:rPr>
          <w:fldChar w:fldCharType="begin"/>
        </w:r>
        <w:r>
          <w:rPr>
            <w:webHidden/>
          </w:rPr>
          <w:instrText xml:space="preserve"> PAGEREF _Toc212210568 \h </w:instrText>
        </w:r>
        <w:r>
          <w:rPr>
            <w:webHidden/>
          </w:rPr>
        </w:r>
        <w:r>
          <w:rPr>
            <w:webHidden/>
          </w:rPr>
          <w:fldChar w:fldCharType="separate"/>
        </w:r>
        <w:r w:rsidR="00B506BC">
          <w:rPr>
            <w:webHidden/>
          </w:rPr>
          <w:t>9</w:t>
        </w:r>
        <w:r>
          <w:rPr>
            <w:webHidden/>
          </w:rPr>
          <w:fldChar w:fldCharType="end"/>
        </w:r>
      </w:hyperlink>
    </w:p>
    <w:p w14:paraId="761656FA" w14:textId="1F110E4E" w:rsidR="006959F0" w:rsidRDefault="006959F0">
      <w:pPr>
        <w:pStyle w:val="T1"/>
        <w:rPr>
          <w:rFonts w:asciiTheme="minorHAnsi" w:eastAsiaTheme="minorEastAsia" w:hAnsiTheme="minorHAnsi" w:cstheme="minorBidi"/>
          <w:caps w:val="0"/>
          <w:spacing w:val="0"/>
          <w:sz w:val="24"/>
          <w:lang/>
        </w:rPr>
      </w:pPr>
      <w:hyperlink w:anchor="_Toc212210569" w:history="1">
        <w:r w:rsidRPr="003767CE">
          <w:rPr>
            <w:rStyle w:val="Kpr"/>
          </w:rPr>
          <w:t>2.</w:t>
        </w:r>
        <w:r>
          <w:rPr>
            <w:rFonts w:asciiTheme="minorHAnsi" w:eastAsiaTheme="minorEastAsia" w:hAnsiTheme="minorHAnsi" w:cstheme="minorBidi"/>
            <w:caps w:val="0"/>
            <w:spacing w:val="0"/>
            <w:sz w:val="24"/>
            <w:lang/>
          </w:rPr>
          <w:tab/>
        </w:r>
        <w:r w:rsidRPr="003767CE">
          <w:rPr>
            <w:rStyle w:val="Kpr"/>
          </w:rPr>
          <w:t>SUMMARY OF BIODIVERSITY BASELINE</w:t>
        </w:r>
        <w:r>
          <w:rPr>
            <w:webHidden/>
          </w:rPr>
          <w:tab/>
        </w:r>
        <w:r>
          <w:rPr>
            <w:webHidden/>
          </w:rPr>
          <w:fldChar w:fldCharType="begin"/>
        </w:r>
        <w:r>
          <w:rPr>
            <w:webHidden/>
          </w:rPr>
          <w:instrText xml:space="preserve"> PAGEREF _Toc212210569 \h </w:instrText>
        </w:r>
        <w:r>
          <w:rPr>
            <w:webHidden/>
          </w:rPr>
        </w:r>
        <w:r>
          <w:rPr>
            <w:webHidden/>
          </w:rPr>
          <w:fldChar w:fldCharType="separate"/>
        </w:r>
        <w:r w:rsidR="00B506BC">
          <w:rPr>
            <w:webHidden/>
          </w:rPr>
          <w:t>10</w:t>
        </w:r>
        <w:r>
          <w:rPr>
            <w:webHidden/>
          </w:rPr>
          <w:fldChar w:fldCharType="end"/>
        </w:r>
      </w:hyperlink>
    </w:p>
    <w:p w14:paraId="5213B76B" w14:textId="04257C2E" w:rsidR="006959F0" w:rsidRDefault="006959F0">
      <w:pPr>
        <w:pStyle w:val="T1"/>
        <w:rPr>
          <w:rFonts w:asciiTheme="minorHAnsi" w:eastAsiaTheme="minorEastAsia" w:hAnsiTheme="minorHAnsi" w:cstheme="minorBidi"/>
          <w:caps w:val="0"/>
          <w:spacing w:val="0"/>
          <w:sz w:val="24"/>
          <w:lang/>
        </w:rPr>
      </w:pPr>
      <w:hyperlink w:anchor="_Toc212210570" w:history="1">
        <w:r w:rsidRPr="003767CE">
          <w:rPr>
            <w:rStyle w:val="Kpr"/>
          </w:rPr>
          <w:t>3.</w:t>
        </w:r>
        <w:r>
          <w:rPr>
            <w:rFonts w:asciiTheme="minorHAnsi" w:eastAsiaTheme="minorEastAsia" w:hAnsiTheme="minorHAnsi" w:cstheme="minorBidi"/>
            <w:caps w:val="0"/>
            <w:spacing w:val="0"/>
            <w:sz w:val="24"/>
            <w:lang/>
          </w:rPr>
          <w:tab/>
        </w:r>
        <w:r w:rsidRPr="003767CE">
          <w:rPr>
            <w:rStyle w:val="Kpr"/>
          </w:rPr>
          <w:t>STRATEGY FOR BIODIVERSITY MANAGEMENT</w:t>
        </w:r>
        <w:r>
          <w:rPr>
            <w:webHidden/>
          </w:rPr>
          <w:tab/>
        </w:r>
        <w:r>
          <w:rPr>
            <w:webHidden/>
          </w:rPr>
          <w:fldChar w:fldCharType="begin"/>
        </w:r>
        <w:r>
          <w:rPr>
            <w:webHidden/>
          </w:rPr>
          <w:instrText xml:space="preserve"> PAGEREF _Toc212210570 \h </w:instrText>
        </w:r>
        <w:r>
          <w:rPr>
            <w:webHidden/>
          </w:rPr>
        </w:r>
        <w:r>
          <w:rPr>
            <w:webHidden/>
          </w:rPr>
          <w:fldChar w:fldCharType="separate"/>
        </w:r>
        <w:r w:rsidR="00B506BC">
          <w:rPr>
            <w:webHidden/>
          </w:rPr>
          <w:t>14</w:t>
        </w:r>
        <w:r>
          <w:rPr>
            <w:webHidden/>
          </w:rPr>
          <w:fldChar w:fldCharType="end"/>
        </w:r>
      </w:hyperlink>
    </w:p>
    <w:p w14:paraId="597074C9" w14:textId="4C3B116B" w:rsidR="006959F0" w:rsidRDefault="006959F0">
      <w:pPr>
        <w:pStyle w:val="T2"/>
        <w:rPr>
          <w:rFonts w:asciiTheme="minorHAnsi" w:eastAsiaTheme="minorEastAsia" w:hAnsiTheme="minorHAnsi" w:cstheme="minorBidi"/>
          <w:caps w:val="0"/>
          <w:spacing w:val="0"/>
          <w:sz w:val="24"/>
          <w:lang/>
        </w:rPr>
      </w:pPr>
      <w:hyperlink w:anchor="_Toc212210571" w:history="1">
        <w:r w:rsidRPr="003767CE">
          <w:rPr>
            <w:rStyle w:val="Kpr"/>
          </w:rPr>
          <w:t>3.1</w:t>
        </w:r>
        <w:r>
          <w:rPr>
            <w:rFonts w:asciiTheme="minorHAnsi" w:eastAsiaTheme="minorEastAsia" w:hAnsiTheme="minorHAnsi" w:cstheme="minorBidi"/>
            <w:caps w:val="0"/>
            <w:spacing w:val="0"/>
            <w:sz w:val="24"/>
            <w:lang/>
          </w:rPr>
          <w:tab/>
        </w:r>
        <w:r w:rsidRPr="003767CE">
          <w:rPr>
            <w:rStyle w:val="Kpr"/>
          </w:rPr>
          <w:t>Strategy for NNL FOR PHYSICAL PBF HABITAT LOSS</w:t>
        </w:r>
        <w:r>
          <w:rPr>
            <w:webHidden/>
          </w:rPr>
          <w:tab/>
        </w:r>
        <w:r>
          <w:rPr>
            <w:webHidden/>
          </w:rPr>
          <w:fldChar w:fldCharType="begin"/>
        </w:r>
        <w:r>
          <w:rPr>
            <w:webHidden/>
          </w:rPr>
          <w:instrText xml:space="preserve"> PAGEREF _Toc212210571 \h </w:instrText>
        </w:r>
        <w:r>
          <w:rPr>
            <w:webHidden/>
          </w:rPr>
        </w:r>
        <w:r>
          <w:rPr>
            <w:webHidden/>
          </w:rPr>
          <w:fldChar w:fldCharType="separate"/>
        </w:r>
        <w:r w:rsidR="00B506BC">
          <w:rPr>
            <w:webHidden/>
          </w:rPr>
          <w:t>14</w:t>
        </w:r>
        <w:r>
          <w:rPr>
            <w:webHidden/>
          </w:rPr>
          <w:fldChar w:fldCharType="end"/>
        </w:r>
      </w:hyperlink>
    </w:p>
    <w:p w14:paraId="4A3D38F5" w14:textId="64A0B975" w:rsidR="006959F0" w:rsidRDefault="006959F0">
      <w:pPr>
        <w:pStyle w:val="T2"/>
        <w:rPr>
          <w:rFonts w:asciiTheme="minorHAnsi" w:eastAsiaTheme="minorEastAsia" w:hAnsiTheme="minorHAnsi" w:cstheme="minorBidi"/>
          <w:caps w:val="0"/>
          <w:spacing w:val="0"/>
          <w:sz w:val="24"/>
          <w:lang/>
        </w:rPr>
      </w:pPr>
      <w:hyperlink w:anchor="_Toc212210572" w:history="1">
        <w:r w:rsidRPr="003767CE">
          <w:rPr>
            <w:rStyle w:val="Kpr"/>
          </w:rPr>
          <w:t>3.2</w:t>
        </w:r>
        <w:r>
          <w:rPr>
            <w:rFonts w:asciiTheme="minorHAnsi" w:eastAsiaTheme="minorEastAsia" w:hAnsiTheme="minorHAnsi" w:cstheme="minorBidi"/>
            <w:caps w:val="0"/>
            <w:spacing w:val="0"/>
            <w:sz w:val="24"/>
            <w:lang/>
          </w:rPr>
          <w:tab/>
        </w:r>
        <w:r w:rsidRPr="003767CE">
          <w:rPr>
            <w:rStyle w:val="Kpr"/>
          </w:rPr>
          <w:t>Strategy for NG/NNL for CH and PBF Species</w:t>
        </w:r>
        <w:r>
          <w:rPr>
            <w:webHidden/>
          </w:rPr>
          <w:tab/>
        </w:r>
        <w:r>
          <w:rPr>
            <w:webHidden/>
          </w:rPr>
          <w:fldChar w:fldCharType="begin"/>
        </w:r>
        <w:r>
          <w:rPr>
            <w:webHidden/>
          </w:rPr>
          <w:instrText xml:space="preserve"> PAGEREF _Toc212210572 \h </w:instrText>
        </w:r>
        <w:r>
          <w:rPr>
            <w:webHidden/>
          </w:rPr>
        </w:r>
        <w:r>
          <w:rPr>
            <w:webHidden/>
          </w:rPr>
          <w:fldChar w:fldCharType="separate"/>
        </w:r>
        <w:r w:rsidR="00B506BC">
          <w:rPr>
            <w:webHidden/>
          </w:rPr>
          <w:t>25</w:t>
        </w:r>
        <w:r>
          <w:rPr>
            <w:webHidden/>
          </w:rPr>
          <w:fldChar w:fldCharType="end"/>
        </w:r>
      </w:hyperlink>
    </w:p>
    <w:p w14:paraId="29BEE519" w14:textId="2CDFB554" w:rsidR="006959F0" w:rsidRDefault="006959F0">
      <w:pPr>
        <w:pStyle w:val="T1"/>
        <w:rPr>
          <w:rFonts w:asciiTheme="minorHAnsi" w:eastAsiaTheme="minorEastAsia" w:hAnsiTheme="minorHAnsi" w:cstheme="minorBidi"/>
          <w:caps w:val="0"/>
          <w:spacing w:val="0"/>
          <w:sz w:val="24"/>
          <w:lang/>
        </w:rPr>
      </w:pPr>
      <w:hyperlink w:anchor="_Toc212210573" w:history="1">
        <w:r w:rsidRPr="003767CE">
          <w:rPr>
            <w:rStyle w:val="Kpr"/>
          </w:rPr>
          <w:t>4.</w:t>
        </w:r>
        <w:r>
          <w:rPr>
            <w:rFonts w:asciiTheme="minorHAnsi" w:eastAsiaTheme="minorEastAsia" w:hAnsiTheme="minorHAnsi" w:cstheme="minorBidi"/>
            <w:caps w:val="0"/>
            <w:spacing w:val="0"/>
            <w:sz w:val="24"/>
            <w:lang/>
          </w:rPr>
          <w:tab/>
        </w:r>
        <w:r w:rsidRPr="003767CE">
          <w:rPr>
            <w:rStyle w:val="Kpr"/>
          </w:rPr>
          <w:t>CONSTRUCTION PHASE BIODIVERSITY MANAGEMENT PLAN (BMP)</w:t>
        </w:r>
        <w:r>
          <w:rPr>
            <w:webHidden/>
          </w:rPr>
          <w:tab/>
        </w:r>
        <w:r>
          <w:rPr>
            <w:webHidden/>
          </w:rPr>
          <w:fldChar w:fldCharType="begin"/>
        </w:r>
        <w:r>
          <w:rPr>
            <w:webHidden/>
          </w:rPr>
          <w:instrText xml:space="preserve"> PAGEREF _Toc212210573 \h </w:instrText>
        </w:r>
        <w:r>
          <w:rPr>
            <w:webHidden/>
          </w:rPr>
        </w:r>
        <w:r>
          <w:rPr>
            <w:webHidden/>
          </w:rPr>
          <w:fldChar w:fldCharType="separate"/>
        </w:r>
        <w:r w:rsidR="00B506BC">
          <w:rPr>
            <w:webHidden/>
          </w:rPr>
          <w:t>30</w:t>
        </w:r>
        <w:r>
          <w:rPr>
            <w:webHidden/>
          </w:rPr>
          <w:fldChar w:fldCharType="end"/>
        </w:r>
      </w:hyperlink>
    </w:p>
    <w:p w14:paraId="1B67BE9C" w14:textId="25672DF6" w:rsidR="006959F0" w:rsidRDefault="006959F0">
      <w:pPr>
        <w:pStyle w:val="T2"/>
        <w:rPr>
          <w:rFonts w:asciiTheme="minorHAnsi" w:eastAsiaTheme="minorEastAsia" w:hAnsiTheme="minorHAnsi" w:cstheme="minorBidi"/>
          <w:caps w:val="0"/>
          <w:spacing w:val="0"/>
          <w:sz w:val="24"/>
          <w:lang/>
        </w:rPr>
      </w:pPr>
      <w:hyperlink w:anchor="_Toc212210574" w:history="1">
        <w:r w:rsidRPr="003767CE">
          <w:rPr>
            <w:rStyle w:val="Kpr"/>
          </w:rPr>
          <w:t>4.1</w:t>
        </w:r>
        <w:r>
          <w:rPr>
            <w:rFonts w:asciiTheme="minorHAnsi" w:eastAsiaTheme="minorEastAsia" w:hAnsiTheme="minorHAnsi" w:cstheme="minorBidi"/>
            <w:caps w:val="0"/>
            <w:spacing w:val="0"/>
            <w:sz w:val="24"/>
            <w:lang/>
          </w:rPr>
          <w:tab/>
        </w:r>
        <w:r w:rsidRPr="003767CE">
          <w:rPr>
            <w:rStyle w:val="Kpr"/>
          </w:rPr>
          <w:t>Impacts/Risks</w:t>
        </w:r>
        <w:r>
          <w:rPr>
            <w:webHidden/>
          </w:rPr>
          <w:tab/>
        </w:r>
        <w:r>
          <w:rPr>
            <w:webHidden/>
          </w:rPr>
          <w:fldChar w:fldCharType="begin"/>
        </w:r>
        <w:r>
          <w:rPr>
            <w:webHidden/>
          </w:rPr>
          <w:instrText xml:space="preserve"> PAGEREF _Toc212210574 \h </w:instrText>
        </w:r>
        <w:r>
          <w:rPr>
            <w:webHidden/>
          </w:rPr>
        </w:r>
        <w:r>
          <w:rPr>
            <w:webHidden/>
          </w:rPr>
          <w:fldChar w:fldCharType="separate"/>
        </w:r>
        <w:r w:rsidR="00B506BC">
          <w:rPr>
            <w:webHidden/>
          </w:rPr>
          <w:t>30</w:t>
        </w:r>
        <w:r>
          <w:rPr>
            <w:webHidden/>
          </w:rPr>
          <w:fldChar w:fldCharType="end"/>
        </w:r>
      </w:hyperlink>
    </w:p>
    <w:p w14:paraId="760827EE" w14:textId="78F72507" w:rsidR="006959F0" w:rsidRDefault="006959F0">
      <w:pPr>
        <w:pStyle w:val="T2"/>
        <w:rPr>
          <w:rFonts w:asciiTheme="minorHAnsi" w:eastAsiaTheme="minorEastAsia" w:hAnsiTheme="minorHAnsi" w:cstheme="minorBidi"/>
          <w:caps w:val="0"/>
          <w:spacing w:val="0"/>
          <w:sz w:val="24"/>
          <w:lang/>
        </w:rPr>
      </w:pPr>
      <w:hyperlink w:anchor="_Toc212210575" w:history="1">
        <w:r w:rsidRPr="003767CE">
          <w:rPr>
            <w:rStyle w:val="Kpr"/>
          </w:rPr>
          <w:t>4.2</w:t>
        </w:r>
        <w:r>
          <w:rPr>
            <w:rFonts w:asciiTheme="minorHAnsi" w:eastAsiaTheme="minorEastAsia" w:hAnsiTheme="minorHAnsi" w:cstheme="minorBidi"/>
            <w:caps w:val="0"/>
            <w:spacing w:val="0"/>
            <w:sz w:val="24"/>
            <w:lang/>
          </w:rPr>
          <w:tab/>
        </w:r>
        <w:r w:rsidRPr="003767CE">
          <w:rPr>
            <w:rStyle w:val="Kpr"/>
          </w:rPr>
          <w:t>Construction BMP Action Table</w:t>
        </w:r>
        <w:r>
          <w:rPr>
            <w:webHidden/>
          </w:rPr>
          <w:tab/>
        </w:r>
        <w:r>
          <w:rPr>
            <w:webHidden/>
          </w:rPr>
          <w:fldChar w:fldCharType="begin"/>
        </w:r>
        <w:r>
          <w:rPr>
            <w:webHidden/>
          </w:rPr>
          <w:instrText xml:space="preserve"> PAGEREF _Toc212210575 \h </w:instrText>
        </w:r>
        <w:r>
          <w:rPr>
            <w:webHidden/>
          </w:rPr>
        </w:r>
        <w:r>
          <w:rPr>
            <w:webHidden/>
          </w:rPr>
          <w:fldChar w:fldCharType="separate"/>
        </w:r>
        <w:r w:rsidR="00B506BC">
          <w:rPr>
            <w:webHidden/>
          </w:rPr>
          <w:t>32</w:t>
        </w:r>
        <w:r>
          <w:rPr>
            <w:webHidden/>
          </w:rPr>
          <w:fldChar w:fldCharType="end"/>
        </w:r>
      </w:hyperlink>
    </w:p>
    <w:p w14:paraId="31F0DDAF" w14:textId="10912F41" w:rsidR="006959F0" w:rsidRDefault="006959F0">
      <w:pPr>
        <w:pStyle w:val="T2"/>
        <w:rPr>
          <w:rFonts w:asciiTheme="minorHAnsi" w:eastAsiaTheme="minorEastAsia" w:hAnsiTheme="minorHAnsi" w:cstheme="minorBidi"/>
          <w:caps w:val="0"/>
          <w:spacing w:val="0"/>
          <w:sz w:val="24"/>
          <w:lang/>
        </w:rPr>
      </w:pPr>
      <w:hyperlink w:anchor="_Toc212210576" w:history="1">
        <w:r w:rsidRPr="003767CE">
          <w:rPr>
            <w:rStyle w:val="Kpr"/>
          </w:rPr>
          <w:t>4.3</w:t>
        </w:r>
        <w:r>
          <w:rPr>
            <w:rFonts w:asciiTheme="minorHAnsi" w:eastAsiaTheme="minorEastAsia" w:hAnsiTheme="minorHAnsi" w:cstheme="minorBidi"/>
            <w:caps w:val="0"/>
            <w:spacing w:val="0"/>
            <w:sz w:val="24"/>
            <w:lang/>
          </w:rPr>
          <w:tab/>
        </w:r>
        <w:r w:rsidRPr="003767CE">
          <w:rPr>
            <w:rStyle w:val="Kpr"/>
          </w:rPr>
          <w:t>Monitoring Actions FOR CONSTRUCTION PHASE</w:t>
        </w:r>
        <w:r>
          <w:rPr>
            <w:webHidden/>
          </w:rPr>
          <w:tab/>
        </w:r>
        <w:r>
          <w:rPr>
            <w:webHidden/>
          </w:rPr>
          <w:fldChar w:fldCharType="begin"/>
        </w:r>
        <w:r>
          <w:rPr>
            <w:webHidden/>
          </w:rPr>
          <w:instrText xml:space="preserve"> PAGEREF _Toc212210576 \h </w:instrText>
        </w:r>
        <w:r>
          <w:rPr>
            <w:webHidden/>
          </w:rPr>
        </w:r>
        <w:r>
          <w:rPr>
            <w:webHidden/>
          </w:rPr>
          <w:fldChar w:fldCharType="separate"/>
        </w:r>
        <w:r w:rsidR="00B506BC">
          <w:rPr>
            <w:webHidden/>
          </w:rPr>
          <w:t>50</w:t>
        </w:r>
        <w:r>
          <w:rPr>
            <w:webHidden/>
          </w:rPr>
          <w:fldChar w:fldCharType="end"/>
        </w:r>
      </w:hyperlink>
    </w:p>
    <w:p w14:paraId="00753EBF" w14:textId="0B1B479B" w:rsidR="006959F0" w:rsidRDefault="006959F0">
      <w:pPr>
        <w:pStyle w:val="T2"/>
        <w:rPr>
          <w:rFonts w:asciiTheme="minorHAnsi" w:eastAsiaTheme="minorEastAsia" w:hAnsiTheme="minorHAnsi" w:cstheme="minorBidi"/>
          <w:caps w:val="0"/>
          <w:spacing w:val="0"/>
          <w:sz w:val="24"/>
          <w:lang/>
        </w:rPr>
      </w:pPr>
      <w:hyperlink w:anchor="_Toc212210577" w:history="1">
        <w:r w:rsidRPr="003767CE">
          <w:rPr>
            <w:rStyle w:val="Kpr"/>
          </w:rPr>
          <w:t>4.4</w:t>
        </w:r>
        <w:r>
          <w:rPr>
            <w:rFonts w:asciiTheme="minorHAnsi" w:eastAsiaTheme="minorEastAsia" w:hAnsiTheme="minorHAnsi" w:cstheme="minorBidi"/>
            <w:caps w:val="0"/>
            <w:spacing w:val="0"/>
            <w:sz w:val="24"/>
            <w:lang/>
          </w:rPr>
          <w:tab/>
        </w:r>
        <w:r w:rsidRPr="003767CE">
          <w:rPr>
            <w:rStyle w:val="Kpr"/>
          </w:rPr>
          <w:t>Roles and Responsibilities</w:t>
        </w:r>
        <w:r>
          <w:rPr>
            <w:webHidden/>
          </w:rPr>
          <w:tab/>
        </w:r>
        <w:r>
          <w:rPr>
            <w:webHidden/>
          </w:rPr>
          <w:fldChar w:fldCharType="begin"/>
        </w:r>
        <w:r>
          <w:rPr>
            <w:webHidden/>
          </w:rPr>
          <w:instrText xml:space="preserve"> PAGEREF _Toc212210577 \h </w:instrText>
        </w:r>
        <w:r>
          <w:rPr>
            <w:webHidden/>
          </w:rPr>
        </w:r>
        <w:r>
          <w:rPr>
            <w:webHidden/>
          </w:rPr>
          <w:fldChar w:fldCharType="separate"/>
        </w:r>
        <w:r w:rsidR="00B506BC">
          <w:rPr>
            <w:webHidden/>
          </w:rPr>
          <w:t>55</w:t>
        </w:r>
        <w:r>
          <w:rPr>
            <w:webHidden/>
          </w:rPr>
          <w:fldChar w:fldCharType="end"/>
        </w:r>
      </w:hyperlink>
    </w:p>
    <w:p w14:paraId="2CF4D365" w14:textId="233891CE" w:rsidR="006959F0" w:rsidRDefault="006959F0">
      <w:pPr>
        <w:pStyle w:val="T2"/>
        <w:rPr>
          <w:rFonts w:asciiTheme="minorHAnsi" w:eastAsiaTheme="minorEastAsia" w:hAnsiTheme="minorHAnsi" w:cstheme="minorBidi"/>
          <w:caps w:val="0"/>
          <w:spacing w:val="0"/>
          <w:sz w:val="24"/>
          <w:lang/>
        </w:rPr>
      </w:pPr>
      <w:hyperlink w:anchor="_Toc212210578" w:history="1">
        <w:r w:rsidRPr="003767CE">
          <w:rPr>
            <w:rStyle w:val="Kpr"/>
          </w:rPr>
          <w:t>4.5</w:t>
        </w:r>
        <w:r>
          <w:rPr>
            <w:rFonts w:asciiTheme="minorHAnsi" w:eastAsiaTheme="minorEastAsia" w:hAnsiTheme="minorHAnsi" w:cstheme="minorBidi"/>
            <w:caps w:val="0"/>
            <w:spacing w:val="0"/>
            <w:sz w:val="24"/>
            <w:lang/>
          </w:rPr>
          <w:tab/>
        </w:r>
        <w:r w:rsidRPr="003767CE">
          <w:rPr>
            <w:rStyle w:val="Kpr"/>
          </w:rPr>
          <w:t>Compliance and Review</w:t>
        </w:r>
        <w:r>
          <w:rPr>
            <w:webHidden/>
          </w:rPr>
          <w:tab/>
        </w:r>
        <w:r>
          <w:rPr>
            <w:webHidden/>
          </w:rPr>
          <w:fldChar w:fldCharType="begin"/>
        </w:r>
        <w:r>
          <w:rPr>
            <w:webHidden/>
          </w:rPr>
          <w:instrText xml:space="preserve"> PAGEREF _Toc212210578 \h </w:instrText>
        </w:r>
        <w:r>
          <w:rPr>
            <w:webHidden/>
          </w:rPr>
        </w:r>
        <w:r>
          <w:rPr>
            <w:webHidden/>
          </w:rPr>
          <w:fldChar w:fldCharType="separate"/>
        </w:r>
        <w:r w:rsidR="00B506BC">
          <w:rPr>
            <w:webHidden/>
          </w:rPr>
          <w:t>56</w:t>
        </w:r>
        <w:r>
          <w:rPr>
            <w:webHidden/>
          </w:rPr>
          <w:fldChar w:fldCharType="end"/>
        </w:r>
      </w:hyperlink>
    </w:p>
    <w:p w14:paraId="475E9166" w14:textId="0AEA536B" w:rsidR="006959F0" w:rsidRDefault="006959F0">
      <w:pPr>
        <w:pStyle w:val="T3"/>
        <w:rPr>
          <w:rFonts w:eastAsiaTheme="minorEastAsia" w:cstheme="minorBidi"/>
          <w:sz w:val="24"/>
          <w:szCs w:val="24"/>
          <w:lang/>
        </w:rPr>
      </w:pPr>
      <w:hyperlink w:anchor="_Toc212210579" w:history="1">
        <w:r w:rsidRPr="003767CE">
          <w:rPr>
            <w:rStyle w:val="Kpr"/>
            <w:bCs/>
          </w:rPr>
          <w:t>4.5.1</w:t>
        </w:r>
        <w:r>
          <w:rPr>
            <w:rFonts w:eastAsiaTheme="minorEastAsia" w:cstheme="minorBidi"/>
            <w:sz w:val="24"/>
            <w:szCs w:val="24"/>
            <w:lang/>
          </w:rPr>
          <w:tab/>
        </w:r>
        <w:r w:rsidRPr="003767CE">
          <w:rPr>
            <w:rStyle w:val="Kpr"/>
          </w:rPr>
          <w:t>Site Inspections</w:t>
        </w:r>
        <w:r>
          <w:rPr>
            <w:webHidden/>
          </w:rPr>
          <w:tab/>
        </w:r>
        <w:r>
          <w:rPr>
            <w:webHidden/>
          </w:rPr>
          <w:fldChar w:fldCharType="begin"/>
        </w:r>
        <w:r>
          <w:rPr>
            <w:webHidden/>
          </w:rPr>
          <w:instrText xml:space="preserve"> PAGEREF _Toc212210579 \h </w:instrText>
        </w:r>
        <w:r>
          <w:rPr>
            <w:webHidden/>
          </w:rPr>
        </w:r>
        <w:r>
          <w:rPr>
            <w:webHidden/>
          </w:rPr>
          <w:fldChar w:fldCharType="separate"/>
        </w:r>
        <w:r w:rsidR="00B506BC">
          <w:rPr>
            <w:webHidden/>
          </w:rPr>
          <w:t>56</w:t>
        </w:r>
        <w:r>
          <w:rPr>
            <w:webHidden/>
          </w:rPr>
          <w:fldChar w:fldCharType="end"/>
        </w:r>
      </w:hyperlink>
    </w:p>
    <w:p w14:paraId="11FCD4E1" w14:textId="38EAE587" w:rsidR="006959F0" w:rsidRDefault="006959F0">
      <w:pPr>
        <w:pStyle w:val="T3"/>
        <w:rPr>
          <w:rFonts w:eastAsiaTheme="minorEastAsia" w:cstheme="minorBidi"/>
          <w:sz w:val="24"/>
          <w:szCs w:val="24"/>
          <w:lang/>
        </w:rPr>
      </w:pPr>
      <w:hyperlink w:anchor="_Toc212210580" w:history="1">
        <w:r w:rsidRPr="003767CE">
          <w:rPr>
            <w:rStyle w:val="Kpr"/>
            <w:bCs/>
          </w:rPr>
          <w:t>4.5.2</w:t>
        </w:r>
        <w:r>
          <w:rPr>
            <w:rFonts w:eastAsiaTheme="minorEastAsia" w:cstheme="minorBidi"/>
            <w:sz w:val="24"/>
            <w:szCs w:val="24"/>
            <w:lang/>
          </w:rPr>
          <w:tab/>
        </w:r>
        <w:r w:rsidRPr="003767CE">
          <w:rPr>
            <w:rStyle w:val="Kpr"/>
          </w:rPr>
          <w:t>BIODIVERSITY Compliance</w:t>
        </w:r>
        <w:r>
          <w:rPr>
            <w:webHidden/>
          </w:rPr>
          <w:tab/>
        </w:r>
        <w:r>
          <w:rPr>
            <w:webHidden/>
          </w:rPr>
          <w:fldChar w:fldCharType="begin"/>
        </w:r>
        <w:r>
          <w:rPr>
            <w:webHidden/>
          </w:rPr>
          <w:instrText xml:space="preserve"> PAGEREF _Toc212210580 \h </w:instrText>
        </w:r>
        <w:r>
          <w:rPr>
            <w:webHidden/>
          </w:rPr>
        </w:r>
        <w:r>
          <w:rPr>
            <w:webHidden/>
          </w:rPr>
          <w:fldChar w:fldCharType="separate"/>
        </w:r>
        <w:r w:rsidR="00B506BC">
          <w:rPr>
            <w:webHidden/>
          </w:rPr>
          <w:t>56</w:t>
        </w:r>
        <w:r>
          <w:rPr>
            <w:webHidden/>
          </w:rPr>
          <w:fldChar w:fldCharType="end"/>
        </w:r>
      </w:hyperlink>
    </w:p>
    <w:p w14:paraId="2B7F7D3A" w14:textId="54A9EC48" w:rsidR="006959F0" w:rsidRDefault="006959F0">
      <w:pPr>
        <w:pStyle w:val="T3"/>
        <w:rPr>
          <w:rFonts w:eastAsiaTheme="minorEastAsia" w:cstheme="minorBidi"/>
          <w:sz w:val="24"/>
          <w:szCs w:val="24"/>
          <w:lang/>
        </w:rPr>
      </w:pPr>
      <w:hyperlink w:anchor="_Toc212210581" w:history="1">
        <w:r w:rsidRPr="003767CE">
          <w:rPr>
            <w:rStyle w:val="Kpr"/>
            <w:bCs/>
          </w:rPr>
          <w:t>4.5.3</w:t>
        </w:r>
        <w:r>
          <w:rPr>
            <w:rFonts w:eastAsiaTheme="minorEastAsia" w:cstheme="minorBidi"/>
            <w:sz w:val="24"/>
            <w:szCs w:val="24"/>
            <w:lang/>
          </w:rPr>
          <w:tab/>
        </w:r>
        <w:r w:rsidRPr="003767CE">
          <w:rPr>
            <w:rStyle w:val="Kpr"/>
          </w:rPr>
          <w:t>Auditing</w:t>
        </w:r>
        <w:r>
          <w:rPr>
            <w:webHidden/>
          </w:rPr>
          <w:tab/>
        </w:r>
        <w:r>
          <w:rPr>
            <w:webHidden/>
          </w:rPr>
          <w:fldChar w:fldCharType="begin"/>
        </w:r>
        <w:r>
          <w:rPr>
            <w:webHidden/>
          </w:rPr>
          <w:instrText xml:space="preserve"> PAGEREF _Toc212210581 \h </w:instrText>
        </w:r>
        <w:r>
          <w:rPr>
            <w:webHidden/>
          </w:rPr>
        </w:r>
        <w:r>
          <w:rPr>
            <w:webHidden/>
          </w:rPr>
          <w:fldChar w:fldCharType="separate"/>
        </w:r>
        <w:r w:rsidR="00B506BC">
          <w:rPr>
            <w:webHidden/>
          </w:rPr>
          <w:t>57</w:t>
        </w:r>
        <w:r>
          <w:rPr>
            <w:webHidden/>
          </w:rPr>
          <w:fldChar w:fldCharType="end"/>
        </w:r>
      </w:hyperlink>
    </w:p>
    <w:p w14:paraId="54F3EA78" w14:textId="78C946F7" w:rsidR="006959F0" w:rsidRDefault="006959F0">
      <w:pPr>
        <w:pStyle w:val="T3"/>
        <w:rPr>
          <w:rFonts w:eastAsiaTheme="minorEastAsia" w:cstheme="minorBidi"/>
          <w:sz w:val="24"/>
          <w:szCs w:val="24"/>
          <w:lang/>
        </w:rPr>
      </w:pPr>
      <w:hyperlink w:anchor="_Toc212210582" w:history="1">
        <w:r w:rsidRPr="003767CE">
          <w:rPr>
            <w:rStyle w:val="Kpr"/>
            <w:bCs/>
          </w:rPr>
          <w:t>4.5.4</w:t>
        </w:r>
        <w:r>
          <w:rPr>
            <w:rFonts w:eastAsiaTheme="minorEastAsia" w:cstheme="minorBidi"/>
            <w:sz w:val="24"/>
            <w:szCs w:val="24"/>
            <w:lang/>
          </w:rPr>
          <w:tab/>
        </w:r>
        <w:r w:rsidRPr="003767CE">
          <w:rPr>
            <w:rStyle w:val="Kpr"/>
          </w:rPr>
          <w:t>Management of Non</w:t>
        </w:r>
        <w:r w:rsidRPr="003767CE">
          <w:rPr>
            <w:rStyle w:val="Kpr"/>
            <w:rFonts w:ascii="Cambria Math" w:hAnsi="Cambria Math" w:cs="Cambria Math"/>
          </w:rPr>
          <w:t>‑</w:t>
        </w:r>
        <w:r w:rsidRPr="003767CE">
          <w:rPr>
            <w:rStyle w:val="Kpr"/>
          </w:rPr>
          <w:t>Compliance and Adaptive Update</w:t>
        </w:r>
        <w:r>
          <w:rPr>
            <w:webHidden/>
          </w:rPr>
          <w:tab/>
        </w:r>
        <w:r>
          <w:rPr>
            <w:webHidden/>
          </w:rPr>
          <w:fldChar w:fldCharType="begin"/>
        </w:r>
        <w:r>
          <w:rPr>
            <w:webHidden/>
          </w:rPr>
          <w:instrText xml:space="preserve"> PAGEREF _Toc212210582 \h </w:instrText>
        </w:r>
        <w:r>
          <w:rPr>
            <w:webHidden/>
          </w:rPr>
        </w:r>
        <w:r>
          <w:rPr>
            <w:webHidden/>
          </w:rPr>
          <w:fldChar w:fldCharType="separate"/>
        </w:r>
        <w:r w:rsidR="00B506BC">
          <w:rPr>
            <w:webHidden/>
          </w:rPr>
          <w:t>57</w:t>
        </w:r>
        <w:r>
          <w:rPr>
            <w:webHidden/>
          </w:rPr>
          <w:fldChar w:fldCharType="end"/>
        </w:r>
      </w:hyperlink>
    </w:p>
    <w:p w14:paraId="2C76D39D" w14:textId="10615CB6" w:rsidR="006959F0" w:rsidRDefault="006959F0">
      <w:pPr>
        <w:pStyle w:val="T2"/>
        <w:rPr>
          <w:rFonts w:asciiTheme="minorHAnsi" w:eastAsiaTheme="minorEastAsia" w:hAnsiTheme="minorHAnsi" w:cstheme="minorBidi"/>
          <w:caps w:val="0"/>
          <w:spacing w:val="0"/>
          <w:sz w:val="24"/>
          <w:lang/>
        </w:rPr>
      </w:pPr>
      <w:hyperlink w:anchor="_Toc212210598" w:history="1">
        <w:r w:rsidRPr="003767CE">
          <w:rPr>
            <w:rStyle w:val="Kpr"/>
          </w:rPr>
          <w:t>4.6</w:t>
        </w:r>
        <w:r>
          <w:rPr>
            <w:rFonts w:asciiTheme="minorHAnsi" w:eastAsiaTheme="minorEastAsia" w:hAnsiTheme="minorHAnsi" w:cstheme="minorBidi"/>
            <w:caps w:val="0"/>
            <w:spacing w:val="0"/>
            <w:sz w:val="24"/>
            <w:lang/>
          </w:rPr>
          <w:tab/>
        </w:r>
        <w:r w:rsidRPr="003767CE">
          <w:rPr>
            <w:rStyle w:val="Kpr"/>
          </w:rPr>
          <w:t>Reporting Requirements</w:t>
        </w:r>
        <w:r>
          <w:rPr>
            <w:webHidden/>
          </w:rPr>
          <w:tab/>
        </w:r>
        <w:r>
          <w:rPr>
            <w:webHidden/>
          </w:rPr>
          <w:fldChar w:fldCharType="begin"/>
        </w:r>
        <w:r>
          <w:rPr>
            <w:webHidden/>
          </w:rPr>
          <w:instrText xml:space="preserve"> PAGEREF _Toc212210598 \h </w:instrText>
        </w:r>
        <w:r>
          <w:rPr>
            <w:webHidden/>
          </w:rPr>
        </w:r>
        <w:r>
          <w:rPr>
            <w:webHidden/>
          </w:rPr>
          <w:fldChar w:fldCharType="separate"/>
        </w:r>
        <w:r w:rsidR="00B506BC">
          <w:rPr>
            <w:webHidden/>
          </w:rPr>
          <w:t>57</w:t>
        </w:r>
        <w:r>
          <w:rPr>
            <w:webHidden/>
          </w:rPr>
          <w:fldChar w:fldCharType="end"/>
        </w:r>
      </w:hyperlink>
    </w:p>
    <w:p w14:paraId="65A0F597" w14:textId="4A245C92" w:rsidR="006959F0" w:rsidRDefault="006959F0">
      <w:pPr>
        <w:pStyle w:val="T2"/>
        <w:rPr>
          <w:rFonts w:asciiTheme="minorHAnsi" w:eastAsiaTheme="minorEastAsia" w:hAnsiTheme="minorHAnsi" w:cstheme="minorBidi"/>
          <w:caps w:val="0"/>
          <w:spacing w:val="0"/>
          <w:sz w:val="24"/>
          <w:lang/>
        </w:rPr>
      </w:pPr>
      <w:hyperlink w:anchor="_Toc212210599" w:history="1">
        <w:r w:rsidRPr="003767CE">
          <w:rPr>
            <w:rStyle w:val="Kpr"/>
          </w:rPr>
          <w:t>4.7</w:t>
        </w:r>
        <w:r>
          <w:rPr>
            <w:rFonts w:asciiTheme="minorHAnsi" w:eastAsiaTheme="minorEastAsia" w:hAnsiTheme="minorHAnsi" w:cstheme="minorBidi"/>
            <w:caps w:val="0"/>
            <w:spacing w:val="0"/>
            <w:sz w:val="24"/>
            <w:lang/>
          </w:rPr>
          <w:tab/>
        </w:r>
        <w:r w:rsidRPr="003767CE">
          <w:rPr>
            <w:rStyle w:val="Kpr"/>
          </w:rPr>
          <w:t>Record Keeping &amp; Document Control</w:t>
        </w:r>
        <w:r>
          <w:rPr>
            <w:webHidden/>
          </w:rPr>
          <w:tab/>
        </w:r>
        <w:r>
          <w:rPr>
            <w:webHidden/>
          </w:rPr>
          <w:fldChar w:fldCharType="begin"/>
        </w:r>
        <w:r>
          <w:rPr>
            <w:webHidden/>
          </w:rPr>
          <w:instrText xml:space="preserve"> PAGEREF _Toc212210599 \h </w:instrText>
        </w:r>
        <w:r>
          <w:rPr>
            <w:webHidden/>
          </w:rPr>
        </w:r>
        <w:r>
          <w:rPr>
            <w:webHidden/>
          </w:rPr>
          <w:fldChar w:fldCharType="separate"/>
        </w:r>
        <w:r w:rsidR="00B506BC">
          <w:rPr>
            <w:webHidden/>
          </w:rPr>
          <w:t>57</w:t>
        </w:r>
        <w:r>
          <w:rPr>
            <w:webHidden/>
          </w:rPr>
          <w:fldChar w:fldCharType="end"/>
        </w:r>
      </w:hyperlink>
    </w:p>
    <w:p w14:paraId="6AFA8D9A" w14:textId="50705375" w:rsidR="006959F0" w:rsidRDefault="006959F0">
      <w:pPr>
        <w:pStyle w:val="T1"/>
        <w:rPr>
          <w:rFonts w:asciiTheme="minorHAnsi" w:eastAsiaTheme="minorEastAsia" w:hAnsiTheme="minorHAnsi" w:cstheme="minorBidi"/>
          <w:caps w:val="0"/>
          <w:spacing w:val="0"/>
          <w:sz w:val="24"/>
          <w:lang/>
        </w:rPr>
      </w:pPr>
      <w:hyperlink w:anchor="_Toc212210600" w:history="1">
        <w:r w:rsidRPr="003767CE">
          <w:rPr>
            <w:rStyle w:val="Kpr"/>
          </w:rPr>
          <w:t>5.</w:t>
        </w:r>
        <w:r>
          <w:rPr>
            <w:rFonts w:asciiTheme="minorHAnsi" w:eastAsiaTheme="minorEastAsia" w:hAnsiTheme="minorHAnsi" w:cstheme="minorBidi"/>
            <w:caps w:val="0"/>
            <w:spacing w:val="0"/>
            <w:sz w:val="24"/>
            <w:lang/>
          </w:rPr>
          <w:tab/>
        </w:r>
        <w:r w:rsidRPr="003767CE">
          <w:rPr>
            <w:rStyle w:val="Kpr"/>
          </w:rPr>
          <w:t>OPERATIONAL PHASE BIODIVERSITY MANAGEMENT PLAN (BMP)</w:t>
        </w:r>
        <w:r>
          <w:rPr>
            <w:webHidden/>
          </w:rPr>
          <w:tab/>
        </w:r>
        <w:r>
          <w:rPr>
            <w:webHidden/>
          </w:rPr>
          <w:fldChar w:fldCharType="begin"/>
        </w:r>
        <w:r>
          <w:rPr>
            <w:webHidden/>
          </w:rPr>
          <w:instrText xml:space="preserve"> PAGEREF _Toc212210600 \h </w:instrText>
        </w:r>
        <w:r>
          <w:rPr>
            <w:webHidden/>
          </w:rPr>
        </w:r>
        <w:r>
          <w:rPr>
            <w:webHidden/>
          </w:rPr>
          <w:fldChar w:fldCharType="separate"/>
        </w:r>
        <w:r w:rsidR="00B506BC">
          <w:rPr>
            <w:webHidden/>
          </w:rPr>
          <w:t>59</w:t>
        </w:r>
        <w:r>
          <w:rPr>
            <w:webHidden/>
          </w:rPr>
          <w:fldChar w:fldCharType="end"/>
        </w:r>
      </w:hyperlink>
    </w:p>
    <w:p w14:paraId="29172E6E" w14:textId="79D74A42" w:rsidR="006959F0" w:rsidRDefault="006959F0">
      <w:pPr>
        <w:pStyle w:val="T2"/>
        <w:rPr>
          <w:rFonts w:asciiTheme="minorHAnsi" w:eastAsiaTheme="minorEastAsia" w:hAnsiTheme="minorHAnsi" w:cstheme="minorBidi"/>
          <w:caps w:val="0"/>
          <w:spacing w:val="0"/>
          <w:sz w:val="24"/>
          <w:lang/>
        </w:rPr>
      </w:pPr>
      <w:hyperlink w:anchor="_Toc212210601" w:history="1">
        <w:r w:rsidRPr="003767CE">
          <w:rPr>
            <w:rStyle w:val="Kpr"/>
          </w:rPr>
          <w:t>5.1</w:t>
        </w:r>
        <w:r>
          <w:rPr>
            <w:rFonts w:asciiTheme="minorHAnsi" w:eastAsiaTheme="minorEastAsia" w:hAnsiTheme="minorHAnsi" w:cstheme="minorBidi"/>
            <w:caps w:val="0"/>
            <w:spacing w:val="0"/>
            <w:sz w:val="24"/>
            <w:lang/>
          </w:rPr>
          <w:tab/>
        </w:r>
        <w:r w:rsidRPr="003767CE">
          <w:rPr>
            <w:rStyle w:val="Kpr"/>
          </w:rPr>
          <w:t>Impacts/Risks</w:t>
        </w:r>
        <w:r>
          <w:rPr>
            <w:webHidden/>
          </w:rPr>
          <w:tab/>
        </w:r>
        <w:r>
          <w:rPr>
            <w:webHidden/>
          </w:rPr>
          <w:fldChar w:fldCharType="begin"/>
        </w:r>
        <w:r>
          <w:rPr>
            <w:webHidden/>
          </w:rPr>
          <w:instrText xml:space="preserve"> PAGEREF _Toc212210601 \h </w:instrText>
        </w:r>
        <w:r>
          <w:rPr>
            <w:webHidden/>
          </w:rPr>
        </w:r>
        <w:r>
          <w:rPr>
            <w:webHidden/>
          </w:rPr>
          <w:fldChar w:fldCharType="separate"/>
        </w:r>
        <w:r w:rsidR="00B506BC">
          <w:rPr>
            <w:webHidden/>
          </w:rPr>
          <w:t>59</w:t>
        </w:r>
        <w:r>
          <w:rPr>
            <w:webHidden/>
          </w:rPr>
          <w:fldChar w:fldCharType="end"/>
        </w:r>
      </w:hyperlink>
    </w:p>
    <w:p w14:paraId="795CF192" w14:textId="29E1F31B" w:rsidR="006959F0" w:rsidRDefault="006959F0">
      <w:pPr>
        <w:pStyle w:val="T2"/>
        <w:rPr>
          <w:rFonts w:asciiTheme="minorHAnsi" w:eastAsiaTheme="minorEastAsia" w:hAnsiTheme="minorHAnsi" w:cstheme="minorBidi"/>
          <w:caps w:val="0"/>
          <w:spacing w:val="0"/>
          <w:sz w:val="24"/>
          <w:lang/>
        </w:rPr>
      </w:pPr>
      <w:hyperlink w:anchor="_Toc212210602" w:history="1">
        <w:r w:rsidRPr="003767CE">
          <w:rPr>
            <w:rStyle w:val="Kpr"/>
          </w:rPr>
          <w:t>5.2</w:t>
        </w:r>
        <w:r>
          <w:rPr>
            <w:rFonts w:asciiTheme="minorHAnsi" w:eastAsiaTheme="minorEastAsia" w:hAnsiTheme="minorHAnsi" w:cstheme="minorBidi"/>
            <w:caps w:val="0"/>
            <w:spacing w:val="0"/>
            <w:sz w:val="24"/>
            <w:lang/>
          </w:rPr>
          <w:tab/>
        </w:r>
        <w:r w:rsidRPr="003767CE">
          <w:rPr>
            <w:rStyle w:val="Kpr"/>
          </w:rPr>
          <w:t>Operational BMP Action Table</w:t>
        </w:r>
        <w:r>
          <w:rPr>
            <w:webHidden/>
          </w:rPr>
          <w:tab/>
        </w:r>
        <w:r>
          <w:rPr>
            <w:webHidden/>
          </w:rPr>
          <w:fldChar w:fldCharType="begin"/>
        </w:r>
        <w:r>
          <w:rPr>
            <w:webHidden/>
          </w:rPr>
          <w:instrText xml:space="preserve"> PAGEREF _Toc212210602 \h </w:instrText>
        </w:r>
        <w:r>
          <w:rPr>
            <w:webHidden/>
          </w:rPr>
        </w:r>
        <w:r>
          <w:rPr>
            <w:webHidden/>
          </w:rPr>
          <w:fldChar w:fldCharType="separate"/>
        </w:r>
        <w:r w:rsidR="00B506BC">
          <w:rPr>
            <w:webHidden/>
          </w:rPr>
          <w:t>61</w:t>
        </w:r>
        <w:r>
          <w:rPr>
            <w:webHidden/>
          </w:rPr>
          <w:fldChar w:fldCharType="end"/>
        </w:r>
      </w:hyperlink>
    </w:p>
    <w:p w14:paraId="7DAC7668" w14:textId="6DD43EFD" w:rsidR="006959F0" w:rsidRDefault="006959F0">
      <w:pPr>
        <w:pStyle w:val="T2"/>
        <w:rPr>
          <w:rFonts w:asciiTheme="minorHAnsi" w:eastAsiaTheme="minorEastAsia" w:hAnsiTheme="minorHAnsi" w:cstheme="minorBidi"/>
          <w:caps w:val="0"/>
          <w:spacing w:val="0"/>
          <w:sz w:val="24"/>
          <w:lang/>
        </w:rPr>
      </w:pPr>
      <w:hyperlink w:anchor="_Toc212210603" w:history="1">
        <w:r w:rsidRPr="003767CE">
          <w:rPr>
            <w:rStyle w:val="Kpr"/>
          </w:rPr>
          <w:t>5.3</w:t>
        </w:r>
        <w:r>
          <w:rPr>
            <w:rFonts w:asciiTheme="minorHAnsi" w:eastAsiaTheme="minorEastAsia" w:hAnsiTheme="minorHAnsi" w:cstheme="minorBidi"/>
            <w:caps w:val="0"/>
            <w:spacing w:val="0"/>
            <w:sz w:val="24"/>
            <w:lang/>
          </w:rPr>
          <w:tab/>
        </w:r>
        <w:r w:rsidRPr="003767CE">
          <w:rPr>
            <w:rStyle w:val="Kpr"/>
          </w:rPr>
          <w:t>Monitoring Actions</w:t>
        </w:r>
        <w:r>
          <w:rPr>
            <w:webHidden/>
          </w:rPr>
          <w:tab/>
        </w:r>
        <w:r>
          <w:rPr>
            <w:webHidden/>
          </w:rPr>
          <w:fldChar w:fldCharType="begin"/>
        </w:r>
        <w:r>
          <w:rPr>
            <w:webHidden/>
          </w:rPr>
          <w:instrText xml:space="preserve"> PAGEREF _Toc212210603 \h </w:instrText>
        </w:r>
        <w:r>
          <w:rPr>
            <w:webHidden/>
          </w:rPr>
        </w:r>
        <w:r>
          <w:rPr>
            <w:webHidden/>
          </w:rPr>
          <w:fldChar w:fldCharType="separate"/>
        </w:r>
        <w:r w:rsidR="00B506BC">
          <w:rPr>
            <w:webHidden/>
          </w:rPr>
          <w:t>69</w:t>
        </w:r>
        <w:r>
          <w:rPr>
            <w:webHidden/>
          </w:rPr>
          <w:fldChar w:fldCharType="end"/>
        </w:r>
      </w:hyperlink>
    </w:p>
    <w:p w14:paraId="5C476419" w14:textId="38FF0E25" w:rsidR="006959F0" w:rsidRDefault="006959F0">
      <w:pPr>
        <w:pStyle w:val="T2"/>
        <w:rPr>
          <w:rFonts w:asciiTheme="minorHAnsi" w:eastAsiaTheme="minorEastAsia" w:hAnsiTheme="minorHAnsi" w:cstheme="minorBidi"/>
          <w:caps w:val="0"/>
          <w:spacing w:val="0"/>
          <w:sz w:val="24"/>
          <w:lang/>
        </w:rPr>
      </w:pPr>
      <w:hyperlink w:anchor="_Toc212210604" w:history="1">
        <w:r w:rsidRPr="003767CE">
          <w:rPr>
            <w:rStyle w:val="Kpr"/>
          </w:rPr>
          <w:t>5.4</w:t>
        </w:r>
        <w:r>
          <w:rPr>
            <w:rFonts w:asciiTheme="minorHAnsi" w:eastAsiaTheme="minorEastAsia" w:hAnsiTheme="minorHAnsi" w:cstheme="minorBidi"/>
            <w:caps w:val="0"/>
            <w:spacing w:val="0"/>
            <w:sz w:val="24"/>
            <w:lang/>
          </w:rPr>
          <w:tab/>
        </w:r>
        <w:r w:rsidRPr="003767CE">
          <w:rPr>
            <w:rStyle w:val="Kpr"/>
          </w:rPr>
          <w:t>Roles and Responsibilities</w:t>
        </w:r>
        <w:r>
          <w:rPr>
            <w:webHidden/>
          </w:rPr>
          <w:tab/>
        </w:r>
        <w:r>
          <w:rPr>
            <w:webHidden/>
          </w:rPr>
          <w:fldChar w:fldCharType="begin"/>
        </w:r>
        <w:r>
          <w:rPr>
            <w:webHidden/>
          </w:rPr>
          <w:instrText xml:space="preserve"> PAGEREF _Toc212210604 \h </w:instrText>
        </w:r>
        <w:r>
          <w:rPr>
            <w:webHidden/>
          </w:rPr>
        </w:r>
        <w:r>
          <w:rPr>
            <w:webHidden/>
          </w:rPr>
          <w:fldChar w:fldCharType="separate"/>
        </w:r>
        <w:r w:rsidR="00B506BC">
          <w:rPr>
            <w:webHidden/>
          </w:rPr>
          <w:t>72</w:t>
        </w:r>
        <w:r>
          <w:rPr>
            <w:webHidden/>
          </w:rPr>
          <w:fldChar w:fldCharType="end"/>
        </w:r>
      </w:hyperlink>
    </w:p>
    <w:p w14:paraId="39D7F7B6" w14:textId="2A230FEE" w:rsidR="006959F0" w:rsidRDefault="006959F0">
      <w:pPr>
        <w:pStyle w:val="T2"/>
        <w:rPr>
          <w:rFonts w:asciiTheme="minorHAnsi" w:eastAsiaTheme="minorEastAsia" w:hAnsiTheme="minorHAnsi" w:cstheme="minorBidi"/>
          <w:caps w:val="0"/>
          <w:spacing w:val="0"/>
          <w:sz w:val="24"/>
          <w:lang/>
        </w:rPr>
      </w:pPr>
      <w:hyperlink w:anchor="_Toc212210605" w:history="1">
        <w:r w:rsidRPr="003767CE">
          <w:rPr>
            <w:rStyle w:val="Kpr"/>
          </w:rPr>
          <w:t>5.5</w:t>
        </w:r>
        <w:r>
          <w:rPr>
            <w:rFonts w:asciiTheme="minorHAnsi" w:eastAsiaTheme="minorEastAsia" w:hAnsiTheme="minorHAnsi" w:cstheme="minorBidi"/>
            <w:caps w:val="0"/>
            <w:spacing w:val="0"/>
            <w:sz w:val="24"/>
            <w:lang/>
          </w:rPr>
          <w:tab/>
        </w:r>
        <w:r w:rsidRPr="003767CE">
          <w:rPr>
            <w:rStyle w:val="Kpr"/>
          </w:rPr>
          <w:t>Compliance and Review</w:t>
        </w:r>
        <w:r>
          <w:rPr>
            <w:webHidden/>
          </w:rPr>
          <w:tab/>
        </w:r>
        <w:r>
          <w:rPr>
            <w:webHidden/>
          </w:rPr>
          <w:fldChar w:fldCharType="begin"/>
        </w:r>
        <w:r>
          <w:rPr>
            <w:webHidden/>
          </w:rPr>
          <w:instrText xml:space="preserve"> PAGEREF _Toc212210605 \h </w:instrText>
        </w:r>
        <w:r>
          <w:rPr>
            <w:webHidden/>
          </w:rPr>
        </w:r>
        <w:r>
          <w:rPr>
            <w:webHidden/>
          </w:rPr>
          <w:fldChar w:fldCharType="separate"/>
        </w:r>
        <w:r w:rsidR="00B506BC">
          <w:rPr>
            <w:webHidden/>
          </w:rPr>
          <w:t>73</w:t>
        </w:r>
        <w:r>
          <w:rPr>
            <w:webHidden/>
          </w:rPr>
          <w:fldChar w:fldCharType="end"/>
        </w:r>
      </w:hyperlink>
    </w:p>
    <w:p w14:paraId="2D46D8C9" w14:textId="54D0BA56" w:rsidR="006959F0" w:rsidRDefault="006959F0">
      <w:pPr>
        <w:pStyle w:val="T2"/>
        <w:rPr>
          <w:rFonts w:asciiTheme="minorHAnsi" w:eastAsiaTheme="minorEastAsia" w:hAnsiTheme="minorHAnsi" w:cstheme="minorBidi"/>
          <w:caps w:val="0"/>
          <w:spacing w:val="0"/>
          <w:sz w:val="24"/>
          <w:lang/>
        </w:rPr>
      </w:pPr>
      <w:hyperlink w:anchor="_Toc212210635" w:history="1">
        <w:r w:rsidRPr="003767CE">
          <w:rPr>
            <w:rStyle w:val="Kpr"/>
          </w:rPr>
          <w:t>5.6</w:t>
        </w:r>
        <w:r>
          <w:rPr>
            <w:rFonts w:asciiTheme="minorHAnsi" w:eastAsiaTheme="minorEastAsia" w:hAnsiTheme="minorHAnsi" w:cstheme="minorBidi"/>
            <w:caps w:val="0"/>
            <w:spacing w:val="0"/>
            <w:sz w:val="24"/>
            <w:lang/>
          </w:rPr>
          <w:tab/>
        </w:r>
        <w:r w:rsidRPr="003767CE">
          <w:rPr>
            <w:rStyle w:val="Kpr"/>
          </w:rPr>
          <w:t>Reporting Requirements</w:t>
        </w:r>
        <w:r>
          <w:rPr>
            <w:webHidden/>
          </w:rPr>
          <w:tab/>
        </w:r>
        <w:r>
          <w:rPr>
            <w:webHidden/>
          </w:rPr>
          <w:fldChar w:fldCharType="begin"/>
        </w:r>
        <w:r>
          <w:rPr>
            <w:webHidden/>
          </w:rPr>
          <w:instrText xml:space="preserve"> PAGEREF _Toc212210635 \h </w:instrText>
        </w:r>
        <w:r>
          <w:rPr>
            <w:webHidden/>
          </w:rPr>
        </w:r>
        <w:r>
          <w:rPr>
            <w:webHidden/>
          </w:rPr>
          <w:fldChar w:fldCharType="separate"/>
        </w:r>
        <w:r w:rsidR="00B506BC">
          <w:rPr>
            <w:webHidden/>
          </w:rPr>
          <w:t>73</w:t>
        </w:r>
        <w:r>
          <w:rPr>
            <w:webHidden/>
          </w:rPr>
          <w:fldChar w:fldCharType="end"/>
        </w:r>
      </w:hyperlink>
    </w:p>
    <w:p w14:paraId="11F75E6E" w14:textId="4054C024" w:rsidR="006959F0" w:rsidRDefault="006959F0">
      <w:pPr>
        <w:pStyle w:val="T2"/>
        <w:rPr>
          <w:rFonts w:asciiTheme="minorHAnsi" w:eastAsiaTheme="minorEastAsia" w:hAnsiTheme="minorHAnsi" w:cstheme="minorBidi"/>
          <w:caps w:val="0"/>
          <w:spacing w:val="0"/>
          <w:sz w:val="24"/>
          <w:lang/>
        </w:rPr>
      </w:pPr>
      <w:hyperlink w:anchor="_Toc212210636" w:history="1">
        <w:r w:rsidRPr="003767CE">
          <w:rPr>
            <w:rStyle w:val="Kpr"/>
          </w:rPr>
          <w:t>5.7</w:t>
        </w:r>
        <w:r>
          <w:rPr>
            <w:rFonts w:asciiTheme="minorHAnsi" w:eastAsiaTheme="minorEastAsia" w:hAnsiTheme="minorHAnsi" w:cstheme="minorBidi"/>
            <w:caps w:val="0"/>
            <w:spacing w:val="0"/>
            <w:sz w:val="24"/>
            <w:lang/>
          </w:rPr>
          <w:tab/>
        </w:r>
        <w:r w:rsidRPr="003767CE">
          <w:rPr>
            <w:rStyle w:val="Kpr"/>
          </w:rPr>
          <w:t>Record Keeping &amp; Document Control</w:t>
        </w:r>
        <w:r>
          <w:rPr>
            <w:webHidden/>
          </w:rPr>
          <w:tab/>
        </w:r>
        <w:r>
          <w:rPr>
            <w:webHidden/>
          </w:rPr>
          <w:fldChar w:fldCharType="begin"/>
        </w:r>
        <w:r>
          <w:rPr>
            <w:webHidden/>
          </w:rPr>
          <w:instrText xml:space="preserve"> PAGEREF _Toc212210636 \h </w:instrText>
        </w:r>
        <w:r>
          <w:rPr>
            <w:webHidden/>
          </w:rPr>
        </w:r>
        <w:r>
          <w:rPr>
            <w:webHidden/>
          </w:rPr>
          <w:fldChar w:fldCharType="separate"/>
        </w:r>
        <w:r w:rsidR="00B506BC">
          <w:rPr>
            <w:webHidden/>
          </w:rPr>
          <w:t>73</w:t>
        </w:r>
        <w:r>
          <w:rPr>
            <w:webHidden/>
          </w:rPr>
          <w:fldChar w:fldCharType="end"/>
        </w:r>
      </w:hyperlink>
    </w:p>
    <w:p w14:paraId="59EE5968" w14:textId="7A21511C" w:rsidR="006959F0" w:rsidRDefault="006959F0">
      <w:pPr>
        <w:pStyle w:val="T1"/>
        <w:rPr>
          <w:rFonts w:asciiTheme="minorHAnsi" w:eastAsiaTheme="minorEastAsia" w:hAnsiTheme="minorHAnsi" w:cstheme="minorBidi"/>
          <w:caps w:val="0"/>
          <w:spacing w:val="0"/>
          <w:sz w:val="24"/>
          <w:lang/>
        </w:rPr>
      </w:pPr>
      <w:hyperlink w:anchor="_Toc212210637" w:history="1">
        <w:r w:rsidRPr="003767CE">
          <w:rPr>
            <w:rStyle w:val="Kpr"/>
          </w:rPr>
          <w:t>6.</w:t>
        </w:r>
        <w:r>
          <w:rPr>
            <w:rFonts w:asciiTheme="minorHAnsi" w:eastAsiaTheme="minorEastAsia" w:hAnsiTheme="minorHAnsi" w:cstheme="minorBidi"/>
            <w:caps w:val="0"/>
            <w:spacing w:val="0"/>
            <w:sz w:val="24"/>
            <w:lang/>
          </w:rPr>
          <w:tab/>
        </w:r>
        <w:r w:rsidRPr="003767CE">
          <w:rPr>
            <w:rStyle w:val="Kpr"/>
          </w:rPr>
          <w:t>SUPPLEMENTARY / COMPLEMENTARY PLANS</w:t>
        </w:r>
        <w:r>
          <w:rPr>
            <w:webHidden/>
          </w:rPr>
          <w:tab/>
        </w:r>
        <w:r>
          <w:rPr>
            <w:webHidden/>
          </w:rPr>
          <w:fldChar w:fldCharType="begin"/>
        </w:r>
        <w:r>
          <w:rPr>
            <w:webHidden/>
          </w:rPr>
          <w:instrText xml:space="preserve"> PAGEREF _Toc212210637 \h </w:instrText>
        </w:r>
        <w:r>
          <w:rPr>
            <w:webHidden/>
          </w:rPr>
        </w:r>
        <w:r>
          <w:rPr>
            <w:webHidden/>
          </w:rPr>
          <w:fldChar w:fldCharType="separate"/>
        </w:r>
        <w:r w:rsidR="00B506BC">
          <w:rPr>
            <w:webHidden/>
          </w:rPr>
          <w:t>74</w:t>
        </w:r>
        <w:r>
          <w:rPr>
            <w:webHidden/>
          </w:rPr>
          <w:fldChar w:fldCharType="end"/>
        </w:r>
      </w:hyperlink>
    </w:p>
    <w:p w14:paraId="27E8D482" w14:textId="680CCB05" w:rsidR="006959F0" w:rsidRDefault="006959F0">
      <w:pPr>
        <w:pStyle w:val="T1"/>
        <w:rPr>
          <w:rFonts w:asciiTheme="minorHAnsi" w:eastAsiaTheme="minorEastAsia" w:hAnsiTheme="minorHAnsi" w:cstheme="minorBidi"/>
          <w:caps w:val="0"/>
          <w:spacing w:val="0"/>
          <w:sz w:val="24"/>
          <w:lang/>
        </w:rPr>
      </w:pPr>
      <w:hyperlink w:anchor="_Toc212210638" w:history="1">
        <w:r w:rsidRPr="003767CE">
          <w:rPr>
            <w:rStyle w:val="Kpr"/>
          </w:rPr>
          <w:t>7.</w:t>
        </w:r>
        <w:r>
          <w:rPr>
            <w:rFonts w:asciiTheme="minorHAnsi" w:eastAsiaTheme="minorEastAsia" w:hAnsiTheme="minorHAnsi" w:cstheme="minorBidi"/>
            <w:caps w:val="0"/>
            <w:spacing w:val="0"/>
            <w:sz w:val="24"/>
            <w:lang/>
          </w:rPr>
          <w:tab/>
        </w:r>
        <w:r w:rsidRPr="003767CE">
          <w:rPr>
            <w:rStyle w:val="Kpr"/>
          </w:rPr>
          <w:t>ANNEXURES</w:t>
        </w:r>
        <w:r>
          <w:rPr>
            <w:webHidden/>
          </w:rPr>
          <w:tab/>
        </w:r>
        <w:r>
          <w:rPr>
            <w:webHidden/>
          </w:rPr>
          <w:fldChar w:fldCharType="begin"/>
        </w:r>
        <w:r>
          <w:rPr>
            <w:webHidden/>
          </w:rPr>
          <w:instrText xml:space="preserve"> PAGEREF _Toc212210638 \h </w:instrText>
        </w:r>
        <w:r>
          <w:rPr>
            <w:webHidden/>
          </w:rPr>
        </w:r>
        <w:r>
          <w:rPr>
            <w:webHidden/>
          </w:rPr>
          <w:fldChar w:fldCharType="separate"/>
        </w:r>
        <w:r w:rsidR="00B506BC">
          <w:rPr>
            <w:webHidden/>
          </w:rPr>
          <w:t>77</w:t>
        </w:r>
        <w:r>
          <w:rPr>
            <w:webHidden/>
          </w:rPr>
          <w:fldChar w:fldCharType="end"/>
        </w:r>
      </w:hyperlink>
    </w:p>
    <w:p w14:paraId="2A2D3E05" w14:textId="0E5AA3D3" w:rsidR="006959F0" w:rsidRDefault="006959F0">
      <w:pPr>
        <w:pStyle w:val="T2"/>
        <w:rPr>
          <w:rFonts w:asciiTheme="minorHAnsi" w:eastAsiaTheme="minorEastAsia" w:hAnsiTheme="minorHAnsi" w:cstheme="minorBidi"/>
          <w:caps w:val="0"/>
          <w:spacing w:val="0"/>
          <w:sz w:val="24"/>
          <w:lang/>
        </w:rPr>
      </w:pPr>
      <w:hyperlink w:anchor="_Toc212210639" w:history="1">
        <w:r w:rsidRPr="003767CE">
          <w:rPr>
            <w:rStyle w:val="Kpr"/>
          </w:rPr>
          <w:t>7.1</w:t>
        </w:r>
        <w:r>
          <w:rPr>
            <w:rFonts w:asciiTheme="minorHAnsi" w:eastAsiaTheme="minorEastAsia" w:hAnsiTheme="minorHAnsi" w:cstheme="minorBidi"/>
            <w:caps w:val="0"/>
            <w:spacing w:val="0"/>
            <w:sz w:val="24"/>
            <w:lang/>
          </w:rPr>
          <w:tab/>
        </w:r>
        <w:r w:rsidRPr="003767CE">
          <w:rPr>
            <w:rStyle w:val="Kpr"/>
          </w:rPr>
          <w:t>Annexure A. Wildlife Shepherding Protocol</w:t>
        </w:r>
        <w:r>
          <w:rPr>
            <w:webHidden/>
          </w:rPr>
          <w:tab/>
        </w:r>
        <w:r>
          <w:rPr>
            <w:webHidden/>
          </w:rPr>
          <w:fldChar w:fldCharType="begin"/>
        </w:r>
        <w:r>
          <w:rPr>
            <w:webHidden/>
          </w:rPr>
          <w:instrText xml:space="preserve"> PAGEREF _Toc212210639 \h </w:instrText>
        </w:r>
        <w:r>
          <w:rPr>
            <w:webHidden/>
          </w:rPr>
        </w:r>
        <w:r>
          <w:rPr>
            <w:webHidden/>
          </w:rPr>
          <w:fldChar w:fldCharType="separate"/>
        </w:r>
        <w:r w:rsidR="00B506BC">
          <w:rPr>
            <w:webHidden/>
          </w:rPr>
          <w:t>77</w:t>
        </w:r>
        <w:r>
          <w:rPr>
            <w:webHidden/>
          </w:rPr>
          <w:fldChar w:fldCharType="end"/>
        </w:r>
      </w:hyperlink>
    </w:p>
    <w:p w14:paraId="24B10189" w14:textId="5C98F47C" w:rsidR="006959F0" w:rsidRDefault="006959F0">
      <w:pPr>
        <w:pStyle w:val="T3"/>
        <w:rPr>
          <w:rFonts w:eastAsiaTheme="minorEastAsia" w:cstheme="minorBidi"/>
          <w:sz w:val="24"/>
          <w:szCs w:val="24"/>
          <w:lang/>
        </w:rPr>
      </w:pPr>
      <w:hyperlink w:anchor="_Toc212210640" w:history="1">
        <w:r w:rsidRPr="003767CE">
          <w:rPr>
            <w:rStyle w:val="Kpr"/>
            <w:bCs/>
          </w:rPr>
          <w:t>7.1.1</w:t>
        </w:r>
        <w:r>
          <w:rPr>
            <w:rFonts w:eastAsiaTheme="minorEastAsia" w:cstheme="minorBidi"/>
            <w:sz w:val="24"/>
            <w:szCs w:val="24"/>
            <w:lang/>
          </w:rPr>
          <w:tab/>
        </w:r>
        <w:r w:rsidRPr="003767CE">
          <w:rPr>
            <w:rStyle w:val="Kpr"/>
          </w:rPr>
          <w:t>Purpose</w:t>
        </w:r>
        <w:r>
          <w:rPr>
            <w:webHidden/>
          </w:rPr>
          <w:tab/>
        </w:r>
        <w:r>
          <w:rPr>
            <w:webHidden/>
          </w:rPr>
          <w:fldChar w:fldCharType="begin"/>
        </w:r>
        <w:r>
          <w:rPr>
            <w:webHidden/>
          </w:rPr>
          <w:instrText xml:space="preserve"> PAGEREF _Toc212210640 \h </w:instrText>
        </w:r>
        <w:r>
          <w:rPr>
            <w:webHidden/>
          </w:rPr>
        </w:r>
        <w:r>
          <w:rPr>
            <w:webHidden/>
          </w:rPr>
          <w:fldChar w:fldCharType="separate"/>
        </w:r>
        <w:r w:rsidR="00B506BC">
          <w:rPr>
            <w:webHidden/>
          </w:rPr>
          <w:t>77</w:t>
        </w:r>
        <w:r>
          <w:rPr>
            <w:webHidden/>
          </w:rPr>
          <w:fldChar w:fldCharType="end"/>
        </w:r>
      </w:hyperlink>
    </w:p>
    <w:p w14:paraId="3594B5B1" w14:textId="4D7C90E0" w:rsidR="006959F0" w:rsidRDefault="006959F0">
      <w:pPr>
        <w:pStyle w:val="T3"/>
        <w:rPr>
          <w:rFonts w:eastAsiaTheme="minorEastAsia" w:cstheme="minorBidi"/>
          <w:sz w:val="24"/>
          <w:szCs w:val="24"/>
          <w:lang/>
        </w:rPr>
      </w:pPr>
      <w:hyperlink w:anchor="_Toc212210641" w:history="1">
        <w:r w:rsidRPr="003767CE">
          <w:rPr>
            <w:rStyle w:val="Kpr"/>
            <w:bCs/>
          </w:rPr>
          <w:t>7.1.2</w:t>
        </w:r>
        <w:r>
          <w:rPr>
            <w:rFonts w:eastAsiaTheme="minorEastAsia" w:cstheme="minorBidi"/>
            <w:sz w:val="24"/>
            <w:szCs w:val="24"/>
            <w:lang/>
          </w:rPr>
          <w:tab/>
        </w:r>
        <w:r w:rsidRPr="003767CE">
          <w:rPr>
            <w:rStyle w:val="Kpr"/>
          </w:rPr>
          <w:t>Key References</w:t>
        </w:r>
        <w:r>
          <w:rPr>
            <w:webHidden/>
          </w:rPr>
          <w:tab/>
        </w:r>
        <w:r>
          <w:rPr>
            <w:webHidden/>
          </w:rPr>
          <w:fldChar w:fldCharType="begin"/>
        </w:r>
        <w:r>
          <w:rPr>
            <w:webHidden/>
          </w:rPr>
          <w:instrText xml:space="preserve"> PAGEREF _Toc212210641 \h </w:instrText>
        </w:r>
        <w:r>
          <w:rPr>
            <w:webHidden/>
          </w:rPr>
        </w:r>
        <w:r>
          <w:rPr>
            <w:webHidden/>
          </w:rPr>
          <w:fldChar w:fldCharType="separate"/>
        </w:r>
        <w:r w:rsidR="00B506BC">
          <w:rPr>
            <w:webHidden/>
          </w:rPr>
          <w:t>77</w:t>
        </w:r>
        <w:r>
          <w:rPr>
            <w:webHidden/>
          </w:rPr>
          <w:fldChar w:fldCharType="end"/>
        </w:r>
      </w:hyperlink>
    </w:p>
    <w:p w14:paraId="250B27BC" w14:textId="1DBCE9F6" w:rsidR="006959F0" w:rsidRDefault="006959F0">
      <w:pPr>
        <w:pStyle w:val="T3"/>
        <w:rPr>
          <w:rFonts w:eastAsiaTheme="minorEastAsia" w:cstheme="minorBidi"/>
          <w:sz w:val="24"/>
          <w:szCs w:val="24"/>
          <w:lang/>
        </w:rPr>
      </w:pPr>
      <w:hyperlink w:anchor="_Toc212210643" w:history="1">
        <w:r w:rsidRPr="003767CE">
          <w:rPr>
            <w:rStyle w:val="Kpr"/>
            <w:bCs/>
          </w:rPr>
          <w:t>7.1.3</w:t>
        </w:r>
        <w:r>
          <w:rPr>
            <w:rFonts w:eastAsiaTheme="minorEastAsia" w:cstheme="minorBidi"/>
            <w:sz w:val="24"/>
            <w:szCs w:val="24"/>
            <w:lang/>
          </w:rPr>
          <w:tab/>
        </w:r>
        <w:r w:rsidRPr="003767CE">
          <w:rPr>
            <w:rStyle w:val="Kpr"/>
          </w:rPr>
          <w:t>Wildlife handling and shepherding protocol</w:t>
        </w:r>
        <w:r>
          <w:rPr>
            <w:webHidden/>
          </w:rPr>
          <w:tab/>
        </w:r>
        <w:r>
          <w:rPr>
            <w:webHidden/>
          </w:rPr>
          <w:fldChar w:fldCharType="begin"/>
        </w:r>
        <w:r>
          <w:rPr>
            <w:webHidden/>
          </w:rPr>
          <w:instrText xml:space="preserve"> PAGEREF _Toc212210643 \h </w:instrText>
        </w:r>
        <w:r>
          <w:rPr>
            <w:webHidden/>
          </w:rPr>
        </w:r>
        <w:r>
          <w:rPr>
            <w:webHidden/>
          </w:rPr>
          <w:fldChar w:fldCharType="separate"/>
        </w:r>
        <w:r w:rsidR="00B506BC">
          <w:rPr>
            <w:webHidden/>
          </w:rPr>
          <w:t>77</w:t>
        </w:r>
        <w:r>
          <w:rPr>
            <w:webHidden/>
          </w:rPr>
          <w:fldChar w:fldCharType="end"/>
        </w:r>
      </w:hyperlink>
    </w:p>
    <w:p w14:paraId="3800285F" w14:textId="0480FC1F" w:rsidR="006959F0" w:rsidRDefault="006959F0">
      <w:pPr>
        <w:pStyle w:val="T3"/>
        <w:rPr>
          <w:rFonts w:eastAsiaTheme="minorEastAsia" w:cstheme="minorBidi"/>
          <w:sz w:val="24"/>
          <w:szCs w:val="24"/>
          <w:lang/>
        </w:rPr>
      </w:pPr>
      <w:hyperlink w:anchor="_Toc212210644" w:history="1">
        <w:r w:rsidRPr="003767CE">
          <w:rPr>
            <w:rStyle w:val="Kpr"/>
            <w:bCs/>
          </w:rPr>
          <w:t>7.1.4</w:t>
        </w:r>
        <w:r>
          <w:rPr>
            <w:rFonts w:eastAsiaTheme="minorEastAsia" w:cstheme="minorBidi"/>
            <w:sz w:val="24"/>
            <w:szCs w:val="24"/>
            <w:lang/>
          </w:rPr>
          <w:tab/>
        </w:r>
        <w:r w:rsidRPr="003767CE">
          <w:rPr>
            <w:rStyle w:val="Kpr"/>
          </w:rPr>
          <w:t>Useful Equipment</w:t>
        </w:r>
        <w:r>
          <w:rPr>
            <w:webHidden/>
          </w:rPr>
          <w:tab/>
        </w:r>
        <w:r>
          <w:rPr>
            <w:webHidden/>
          </w:rPr>
          <w:fldChar w:fldCharType="begin"/>
        </w:r>
        <w:r>
          <w:rPr>
            <w:webHidden/>
          </w:rPr>
          <w:instrText xml:space="preserve"> PAGEREF _Toc212210644 \h </w:instrText>
        </w:r>
        <w:r>
          <w:rPr>
            <w:webHidden/>
          </w:rPr>
        </w:r>
        <w:r>
          <w:rPr>
            <w:webHidden/>
          </w:rPr>
          <w:fldChar w:fldCharType="separate"/>
        </w:r>
        <w:r w:rsidR="00B506BC">
          <w:rPr>
            <w:webHidden/>
          </w:rPr>
          <w:t>82</w:t>
        </w:r>
        <w:r>
          <w:rPr>
            <w:webHidden/>
          </w:rPr>
          <w:fldChar w:fldCharType="end"/>
        </w:r>
      </w:hyperlink>
    </w:p>
    <w:p w14:paraId="2D87DE75" w14:textId="60548BCC" w:rsidR="0075089E" w:rsidRPr="00021D37" w:rsidRDefault="0075089E" w:rsidP="0075089E">
      <w:pPr>
        <w:pStyle w:val="GvdeMetni"/>
        <w:rPr>
          <w:rFonts w:ascii="Verdana" w:hAnsi="Verdana" w:cs="Times New Roman (Body CS)"/>
          <w:noProof/>
          <w:spacing w:val="8"/>
        </w:rPr>
      </w:pPr>
      <w:r w:rsidRPr="00021D37">
        <w:rPr>
          <w:rFonts w:ascii="Verdana" w:hAnsi="Verdana" w:cs="Times New Roman (Body CS)"/>
          <w:noProof/>
          <w:spacing w:val="8"/>
        </w:rPr>
        <w:fldChar w:fldCharType="end"/>
      </w:r>
    </w:p>
    <w:p w14:paraId="506DFF6D" w14:textId="77777777" w:rsidR="0075089E" w:rsidRPr="00021D37" w:rsidRDefault="0075089E" w:rsidP="0075089E">
      <w:pPr>
        <w:pStyle w:val="T1"/>
      </w:pPr>
      <w:r w:rsidRPr="00021D37">
        <w:t>List of Tables</w:t>
      </w:r>
    </w:p>
    <w:p w14:paraId="5DED8555" w14:textId="4A877BF4" w:rsidR="00331251" w:rsidRDefault="0075089E">
      <w:pPr>
        <w:pStyle w:val="ekillerTablosu"/>
        <w:rPr>
          <w:rFonts w:asciiTheme="minorHAnsi" w:eastAsiaTheme="minorEastAsia" w:hAnsiTheme="minorHAnsi" w:cstheme="minorBidi"/>
          <w:caps w:val="0"/>
          <w:spacing w:val="0"/>
          <w:sz w:val="24"/>
          <w:lang/>
        </w:rPr>
      </w:pPr>
      <w:r w:rsidRPr="00021D37">
        <w:rPr>
          <w:spacing w:val="8"/>
          <w:szCs w:val="16"/>
        </w:rPr>
        <w:fldChar w:fldCharType="begin"/>
      </w:r>
      <w:r w:rsidRPr="00021D37">
        <w:rPr>
          <w:spacing w:val="8"/>
          <w:szCs w:val="16"/>
        </w:rPr>
        <w:instrText>TOC \h \z \c "Table"</w:instrText>
      </w:r>
      <w:r w:rsidRPr="00021D37">
        <w:rPr>
          <w:spacing w:val="8"/>
          <w:szCs w:val="16"/>
        </w:rPr>
        <w:fldChar w:fldCharType="separate"/>
      </w:r>
      <w:hyperlink w:anchor="_Toc212210645" w:history="1">
        <w:r w:rsidR="00331251" w:rsidRPr="00414541">
          <w:rPr>
            <w:rStyle w:val="Kpr"/>
          </w:rPr>
          <w:t>Table 1</w:t>
        </w:r>
        <w:r w:rsidR="00331251" w:rsidRPr="00414541">
          <w:rPr>
            <w:rStyle w:val="Kpr"/>
          </w:rPr>
          <w:noBreakHyphen/>
          <w:t>1 impact mitigation hierarchy</w:t>
        </w:r>
        <w:r w:rsidR="00331251">
          <w:rPr>
            <w:webHidden/>
          </w:rPr>
          <w:tab/>
        </w:r>
        <w:r w:rsidR="00331251">
          <w:rPr>
            <w:webHidden/>
          </w:rPr>
          <w:fldChar w:fldCharType="begin"/>
        </w:r>
        <w:r w:rsidR="00331251">
          <w:rPr>
            <w:webHidden/>
          </w:rPr>
          <w:instrText xml:space="preserve"> PAGEREF _Toc212210645 \h </w:instrText>
        </w:r>
        <w:r w:rsidR="00331251">
          <w:rPr>
            <w:webHidden/>
          </w:rPr>
        </w:r>
        <w:r w:rsidR="00331251">
          <w:rPr>
            <w:webHidden/>
          </w:rPr>
          <w:fldChar w:fldCharType="separate"/>
        </w:r>
        <w:r w:rsidR="00B506BC">
          <w:rPr>
            <w:webHidden/>
          </w:rPr>
          <w:t>4</w:t>
        </w:r>
        <w:r w:rsidR="00331251">
          <w:rPr>
            <w:webHidden/>
          </w:rPr>
          <w:fldChar w:fldCharType="end"/>
        </w:r>
      </w:hyperlink>
    </w:p>
    <w:p w14:paraId="7C20FC18" w14:textId="20F7959E" w:rsidR="00331251" w:rsidRDefault="00331251">
      <w:pPr>
        <w:pStyle w:val="ekillerTablosu"/>
        <w:rPr>
          <w:rFonts w:asciiTheme="minorHAnsi" w:eastAsiaTheme="minorEastAsia" w:hAnsiTheme="minorHAnsi" w:cstheme="minorBidi"/>
          <w:caps w:val="0"/>
          <w:spacing w:val="0"/>
          <w:sz w:val="24"/>
          <w:lang/>
        </w:rPr>
      </w:pPr>
      <w:hyperlink w:anchor="_Toc212210646" w:history="1">
        <w:r w:rsidRPr="00414541">
          <w:rPr>
            <w:rStyle w:val="Kpr"/>
          </w:rPr>
          <w:t>Table 1</w:t>
        </w:r>
        <w:r w:rsidRPr="00414541">
          <w:rPr>
            <w:rStyle w:val="Kpr"/>
          </w:rPr>
          <w:noBreakHyphen/>
          <w:t>2 Summary of EBRD ESR6 Requirements</w:t>
        </w:r>
        <w:r>
          <w:rPr>
            <w:webHidden/>
          </w:rPr>
          <w:tab/>
        </w:r>
        <w:r>
          <w:rPr>
            <w:webHidden/>
          </w:rPr>
          <w:fldChar w:fldCharType="begin"/>
        </w:r>
        <w:r>
          <w:rPr>
            <w:webHidden/>
          </w:rPr>
          <w:instrText xml:space="preserve"> PAGEREF _Toc212210646 \h </w:instrText>
        </w:r>
        <w:r>
          <w:rPr>
            <w:webHidden/>
          </w:rPr>
        </w:r>
        <w:r>
          <w:rPr>
            <w:webHidden/>
          </w:rPr>
          <w:fldChar w:fldCharType="separate"/>
        </w:r>
        <w:r w:rsidR="00B506BC">
          <w:rPr>
            <w:webHidden/>
          </w:rPr>
          <w:t>8</w:t>
        </w:r>
        <w:r>
          <w:rPr>
            <w:webHidden/>
          </w:rPr>
          <w:fldChar w:fldCharType="end"/>
        </w:r>
      </w:hyperlink>
    </w:p>
    <w:p w14:paraId="18742C57" w14:textId="35353299" w:rsidR="00331251" w:rsidRDefault="00331251">
      <w:pPr>
        <w:pStyle w:val="ekillerTablosu"/>
        <w:rPr>
          <w:rFonts w:asciiTheme="minorHAnsi" w:eastAsiaTheme="minorEastAsia" w:hAnsiTheme="minorHAnsi" w:cstheme="minorBidi"/>
          <w:caps w:val="0"/>
          <w:spacing w:val="0"/>
          <w:sz w:val="24"/>
          <w:lang/>
        </w:rPr>
      </w:pPr>
      <w:hyperlink w:anchor="_Toc212210647" w:history="1">
        <w:r w:rsidRPr="00414541">
          <w:rPr>
            <w:rStyle w:val="Kpr"/>
            <w:spacing w:val="4"/>
          </w:rPr>
          <w:t>Table 2</w:t>
        </w:r>
        <w:r w:rsidRPr="00414541">
          <w:rPr>
            <w:rStyle w:val="Kpr"/>
            <w:spacing w:val="4"/>
          </w:rPr>
          <w:noBreakHyphen/>
          <w:t>1 Summary of Key Ecological Receptors and Biodiversity Values for the Project BASED ON THE ESIA</w:t>
        </w:r>
        <w:r>
          <w:rPr>
            <w:webHidden/>
          </w:rPr>
          <w:tab/>
        </w:r>
        <w:r>
          <w:rPr>
            <w:webHidden/>
          </w:rPr>
          <w:fldChar w:fldCharType="begin"/>
        </w:r>
        <w:r>
          <w:rPr>
            <w:webHidden/>
          </w:rPr>
          <w:instrText xml:space="preserve"> PAGEREF _Toc212210647 \h </w:instrText>
        </w:r>
        <w:r>
          <w:rPr>
            <w:webHidden/>
          </w:rPr>
        </w:r>
        <w:r>
          <w:rPr>
            <w:webHidden/>
          </w:rPr>
          <w:fldChar w:fldCharType="separate"/>
        </w:r>
        <w:r w:rsidR="00B506BC">
          <w:rPr>
            <w:webHidden/>
          </w:rPr>
          <w:t>10</w:t>
        </w:r>
        <w:r>
          <w:rPr>
            <w:webHidden/>
          </w:rPr>
          <w:fldChar w:fldCharType="end"/>
        </w:r>
      </w:hyperlink>
    </w:p>
    <w:p w14:paraId="3BD5D6C1" w14:textId="20465A11" w:rsidR="00331251" w:rsidRDefault="00331251">
      <w:pPr>
        <w:pStyle w:val="ekillerTablosu"/>
        <w:rPr>
          <w:rFonts w:asciiTheme="minorHAnsi" w:eastAsiaTheme="minorEastAsia" w:hAnsiTheme="minorHAnsi" w:cstheme="minorBidi"/>
          <w:caps w:val="0"/>
          <w:spacing w:val="0"/>
          <w:sz w:val="24"/>
          <w:lang/>
        </w:rPr>
      </w:pPr>
      <w:hyperlink w:anchor="_Toc212210648" w:history="1">
        <w:r w:rsidRPr="00414541">
          <w:rPr>
            <w:rStyle w:val="Kpr"/>
          </w:rPr>
          <w:t>Table 3</w:t>
        </w:r>
        <w:r w:rsidRPr="00414541">
          <w:rPr>
            <w:rStyle w:val="Kpr"/>
          </w:rPr>
          <w:noBreakHyphen/>
          <w:t>1direct habitat losses from project componEnts</w:t>
        </w:r>
        <w:r>
          <w:rPr>
            <w:webHidden/>
          </w:rPr>
          <w:tab/>
        </w:r>
        <w:r>
          <w:rPr>
            <w:webHidden/>
          </w:rPr>
          <w:fldChar w:fldCharType="begin"/>
        </w:r>
        <w:r>
          <w:rPr>
            <w:webHidden/>
          </w:rPr>
          <w:instrText xml:space="preserve"> PAGEREF _Toc212210648 \h </w:instrText>
        </w:r>
        <w:r>
          <w:rPr>
            <w:webHidden/>
          </w:rPr>
        </w:r>
        <w:r>
          <w:rPr>
            <w:webHidden/>
          </w:rPr>
          <w:fldChar w:fldCharType="separate"/>
        </w:r>
        <w:r w:rsidR="00B506BC">
          <w:rPr>
            <w:webHidden/>
          </w:rPr>
          <w:t>15</w:t>
        </w:r>
        <w:r>
          <w:rPr>
            <w:webHidden/>
          </w:rPr>
          <w:fldChar w:fldCharType="end"/>
        </w:r>
      </w:hyperlink>
    </w:p>
    <w:p w14:paraId="159C7917" w14:textId="2136DFA7" w:rsidR="00331251" w:rsidRDefault="00331251">
      <w:pPr>
        <w:pStyle w:val="ekillerTablosu"/>
        <w:rPr>
          <w:rFonts w:asciiTheme="minorHAnsi" w:eastAsiaTheme="minorEastAsia" w:hAnsiTheme="minorHAnsi" w:cstheme="minorBidi"/>
          <w:caps w:val="0"/>
          <w:spacing w:val="0"/>
          <w:sz w:val="24"/>
          <w:lang/>
        </w:rPr>
      </w:pPr>
      <w:hyperlink w:anchor="_Toc212210649" w:history="1">
        <w:r w:rsidRPr="00414541">
          <w:rPr>
            <w:rStyle w:val="Kpr"/>
          </w:rPr>
          <w:t>Table 3</w:t>
        </w:r>
        <w:r w:rsidRPr="00414541">
          <w:rPr>
            <w:rStyle w:val="Kpr"/>
          </w:rPr>
          <w:noBreakHyphen/>
          <w:t>2 Habitat Hectare Conditions Scores</w:t>
        </w:r>
        <w:r>
          <w:rPr>
            <w:webHidden/>
          </w:rPr>
          <w:tab/>
        </w:r>
        <w:r>
          <w:rPr>
            <w:webHidden/>
          </w:rPr>
          <w:fldChar w:fldCharType="begin"/>
        </w:r>
        <w:r>
          <w:rPr>
            <w:webHidden/>
          </w:rPr>
          <w:instrText xml:space="preserve"> PAGEREF _Toc212210649 \h </w:instrText>
        </w:r>
        <w:r>
          <w:rPr>
            <w:webHidden/>
          </w:rPr>
        </w:r>
        <w:r>
          <w:rPr>
            <w:webHidden/>
          </w:rPr>
          <w:fldChar w:fldCharType="separate"/>
        </w:r>
        <w:r w:rsidR="00B506BC">
          <w:rPr>
            <w:webHidden/>
          </w:rPr>
          <w:t>16</w:t>
        </w:r>
        <w:r>
          <w:rPr>
            <w:webHidden/>
          </w:rPr>
          <w:fldChar w:fldCharType="end"/>
        </w:r>
      </w:hyperlink>
    </w:p>
    <w:p w14:paraId="2EDE2C11" w14:textId="0A9C34CA" w:rsidR="00331251" w:rsidRDefault="00331251">
      <w:pPr>
        <w:pStyle w:val="ekillerTablosu"/>
        <w:rPr>
          <w:rFonts w:asciiTheme="minorHAnsi" w:eastAsiaTheme="minorEastAsia" w:hAnsiTheme="minorHAnsi" w:cstheme="minorBidi"/>
          <w:caps w:val="0"/>
          <w:spacing w:val="0"/>
          <w:sz w:val="24"/>
          <w:lang/>
        </w:rPr>
      </w:pPr>
      <w:hyperlink w:anchor="_Toc212210650" w:history="1">
        <w:r w:rsidRPr="00414541">
          <w:rPr>
            <w:rStyle w:val="Kpr"/>
          </w:rPr>
          <w:t>Table 3</w:t>
        </w:r>
        <w:r w:rsidRPr="00414541">
          <w:rPr>
            <w:rStyle w:val="Kpr"/>
          </w:rPr>
          <w:noBreakHyphen/>
          <w:t>3</w:t>
        </w:r>
        <w:r w:rsidRPr="00414541">
          <w:rPr>
            <w:rStyle w:val="Kpr"/>
            <w:rFonts w:cs="Arial"/>
            <w:b/>
          </w:rPr>
          <w:t xml:space="preserve"> </w:t>
        </w:r>
        <w:r w:rsidRPr="00414541">
          <w:rPr>
            <w:rStyle w:val="Kpr"/>
            <w:rFonts w:cs="Arial"/>
            <w:bCs/>
          </w:rPr>
          <w:t>NNL Target Calculations for Natural and PBF Habitats</w:t>
        </w:r>
        <w:r>
          <w:rPr>
            <w:webHidden/>
          </w:rPr>
          <w:tab/>
        </w:r>
        <w:r>
          <w:rPr>
            <w:webHidden/>
          </w:rPr>
          <w:fldChar w:fldCharType="begin"/>
        </w:r>
        <w:r>
          <w:rPr>
            <w:webHidden/>
          </w:rPr>
          <w:instrText xml:space="preserve"> PAGEREF _Toc212210650 \h </w:instrText>
        </w:r>
        <w:r>
          <w:rPr>
            <w:webHidden/>
          </w:rPr>
        </w:r>
        <w:r>
          <w:rPr>
            <w:webHidden/>
          </w:rPr>
          <w:fldChar w:fldCharType="separate"/>
        </w:r>
        <w:r w:rsidR="00B506BC">
          <w:rPr>
            <w:webHidden/>
          </w:rPr>
          <w:t>19</w:t>
        </w:r>
        <w:r>
          <w:rPr>
            <w:webHidden/>
          </w:rPr>
          <w:fldChar w:fldCharType="end"/>
        </w:r>
      </w:hyperlink>
    </w:p>
    <w:p w14:paraId="1C4D514F" w14:textId="4B4CD07E" w:rsidR="00331251" w:rsidRDefault="00331251">
      <w:pPr>
        <w:pStyle w:val="ekillerTablosu"/>
        <w:rPr>
          <w:rFonts w:asciiTheme="minorHAnsi" w:eastAsiaTheme="minorEastAsia" w:hAnsiTheme="minorHAnsi" w:cstheme="minorBidi"/>
          <w:caps w:val="0"/>
          <w:spacing w:val="0"/>
          <w:sz w:val="24"/>
          <w:lang/>
        </w:rPr>
      </w:pPr>
      <w:hyperlink w:anchor="_Toc212210651" w:history="1">
        <w:r w:rsidRPr="00414541">
          <w:rPr>
            <w:rStyle w:val="Kpr"/>
          </w:rPr>
          <w:t>Table 3</w:t>
        </w:r>
        <w:r w:rsidRPr="00414541">
          <w:rPr>
            <w:rStyle w:val="Kpr"/>
          </w:rPr>
          <w:noBreakHyphen/>
          <w:t>4 Summary of BBOP Guiding Principles for Biodiversity Offsets</w:t>
        </w:r>
        <w:r>
          <w:rPr>
            <w:webHidden/>
          </w:rPr>
          <w:tab/>
        </w:r>
        <w:r>
          <w:rPr>
            <w:webHidden/>
          </w:rPr>
          <w:fldChar w:fldCharType="begin"/>
        </w:r>
        <w:r>
          <w:rPr>
            <w:webHidden/>
          </w:rPr>
          <w:instrText xml:space="preserve"> PAGEREF _Toc212210651 \h </w:instrText>
        </w:r>
        <w:r>
          <w:rPr>
            <w:webHidden/>
          </w:rPr>
        </w:r>
        <w:r>
          <w:rPr>
            <w:webHidden/>
          </w:rPr>
          <w:fldChar w:fldCharType="separate"/>
        </w:r>
        <w:r w:rsidR="00B506BC">
          <w:rPr>
            <w:webHidden/>
          </w:rPr>
          <w:t>22</w:t>
        </w:r>
        <w:r>
          <w:rPr>
            <w:webHidden/>
          </w:rPr>
          <w:fldChar w:fldCharType="end"/>
        </w:r>
      </w:hyperlink>
    </w:p>
    <w:p w14:paraId="5D3501F7" w14:textId="323541B9" w:rsidR="00331251" w:rsidRDefault="00331251">
      <w:pPr>
        <w:pStyle w:val="ekillerTablosu"/>
        <w:rPr>
          <w:rFonts w:asciiTheme="minorHAnsi" w:eastAsiaTheme="minorEastAsia" w:hAnsiTheme="minorHAnsi" w:cstheme="minorBidi"/>
          <w:caps w:val="0"/>
          <w:spacing w:val="0"/>
          <w:sz w:val="24"/>
          <w:lang/>
        </w:rPr>
      </w:pPr>
      <w:hyperlink w:anchor="_Toc212210652" w:history="1">
        <w:r w:rsidRPr="00414541">
          <w:rPr>
            <w:rStyle w:val="Kpr"/>
          </w:rPr>
          <w:t>Table 3</w:t>
        </w:r>
        <w:r w:rsidRPr="00414541">
          <w:rPr>
            <w:rStyle w:val="Kpr"/>
          </w:rPr>
          <w:noBreakHyphen/>
          <w:t>5 Summary of Key Threats and conservation opportunities BASED ON THE IUCN For key faunal groups and flora</w:t>
        </w:r>
        <w:r>
          <w:rPr>
            <w:webHidden/>
          </w:rPr>
          <w:tab/>
        </w:r>
        <w:r>
          <w:rPr>
            <w:webHidden/>
          </w:rPr>
          <w:fldChar w:fldCharType="begin"/>
        </w:r>
        <w:r>
          <w:rPr>
            <w:webHidden/>
          </w:rPr>
          <w:instrText xml:space="preserve"> PAGEREF _Toc212210652 \h </w:instrText>
        </w:r>
        <w:r>
          <w:rPr>
            <w:webHidden/>
          </w:rPr>
        </w:r>
        <w:r>
          <w:rPr>
            <w:webHidden/>
          </w:rPr>
          <w:fldChar w:fldCharType="separate"/>
        </w:r>
        <w:r w:rsidR="00B506BC">
          <w:rPr>
            <w:webHidden/>
          </w:rPr>
          <w:t>27</w:t>
        </w:r>
        <w:r>
          <w:rPr>
            <w:webHidden/>
          </w:rPr>
          <w:fldChar w:fldCharType="end"/>
        </w:r>
      </w:hyperlink>
    </w:p>
    <w:p w14:paraId="55993865" w14:textId="38D8A023" w:rsidR="00331251" w:rsidRDefault="00331251">
      <w:pPr>
        <w:pStyle w:val="ekillerTablosu"/>
        <w:rPr>
          <w:rFonts w:asciiTheme="minorHAnsi" w:eastAsiaTheme="minorEastAsia" w:hAnsiTheme="minorHAnsi" w:cstheme="minorBidi"/>
          <w:caps w:val="0"/>
          <w:spacing w:val="0"/>
          <w:sz w:val="24"/>
          <w:lang/>
        </w:rPr>
      </w:pPr>
      <w:hyperlink w:anchor="_Toc212210653" w:history="1">
        <w:r w:rsidRPr="00414541">
          <w:rPr>
            <w:rStyle w:val="Kpr"/>
          </w:rPr>
          <w:t>Table 3</w:t>
        </w:r>
        <w:r w:rsidRPr="00414541">
          <w:rPr>
            <w:rStyle w:val="Kpr"/>
          </w:rPr>
          <w:noBreakHyphen/>
          <w:t>6 Species Conservation Opportunities and How these are integrated into the BMP</w:t>
        </w:r>
        <w:r>
          <w:rPr>
            <w:webHidden/>
          </w:rPr>
          <w:tab/>
        </w:r>
        <w:r>
          <w:rPr>
            <w:webHidden/>
          </w:rPr>
          <w:fldChar w:fldCharType="begin"/>
        </w:r>
        <w:r>
          <w:rPr>
            <w:webHidden/>
          </w:rPr>
          <w:instrText xml:space="preserve"> PAGEREF _Toc212210653 \h </w:instrText>
        </w:r>
        <w:r>
          <w:rPr>
            <w:webHidden/>
          </w:rPr>
        </w:r>
        <w:r>
          <w:rPr>
            <w:webHidden/>
          </w:rPr>
          <w:fldChar w:fldCharType="separate"/>
        </w:r>
        <w:r w:rsidR="00B506BC">
          <w:rPr>
            <w:webHidden/>
          </w:rPr>
          <w:t>28</w:t>
        </w:r>
        <w:r>
          <w:rPr>
            <w:webHidden/>
          </w:rPr>
          <w:fldChar w:fldCharType="end"/>
        </w:r>
      </w:hyperlink>
    </w:p>
    <w:p w14:paraId="72156875" w14:textId="10A2AF73" w:rsidR="00331251" w:rsidRDefault="00331251">
      <w:pPr>
        <w:pStyle w:val="ekillerTablosu"/>
        <w:rPr>
          <w:rFonts w:asciiTheme="minorHAnsi" w:eastAsiaTheme="minorEastAsia" w:hAnsiTheme="minorHAnsi" w:cstheme="minorBidi"/>
          <w:caps w:val="0"/>
          <w:spacing w:val="0"/>
          <w:sz w:val="24"/>
          <w:lang/>
        </w:rPr>
      </w:pPr>
      <w:hyperlink w:anchor="_Toc212210654" w:history="1">
        <w:r w:rsidRPr="00414541">
          <w:rPr>
            <w:rStyle w:val="Kpr"/>
          </w:rPr>
          <w:t>Table 4</w:t>
        </w:r>
        <w:r w:rsidRPr="00414541">
          <w:rPr>
            <w:rStyle w:val="Kpr"/>
          </w:rPr>
          <w:noBreakHyphen/>
          <w:t>1 Summary of construction-phase biodiversity impacts</w:t>
        </w:r>
        <w:r>
          <w:rPr>
            <w:webHidden/>
          </w:rPr>
          <w:tab/>
        </w:r>
        <w:r>
          <w:rPr>
            <w:webHidden/>
          </w:rPr>
          <w:fldChar w:fldCharType="begin"/>
        </w:r>
        <w:r>
          <w:rPr>
            <w:webHidden/>
          </w:rPr>
          <w:instrText xml:space="preserve"> PAGEREF _Toc212210654 \h </w:instrText>
        </w:r>
        <w:r>
          <w:rPr>
            <w:webHidden/>
          </w:rPr>
        </w:r>
        <w:r>
          <w:rPr>
            <w:webHidden/>
          </w:rPr>
          <w:fldChar w:fldCharType="separate"/>
        </w:r>
        <w:r w:rsidR="00B506BC">
          <w:rPr>
            <w:webHidden/>
          </w:rPr>
          <w:t>31</w:t>
        </w:r>
        <w:r>
          <w:rPr>
            <w:webHidden/>
          </w:rPr>
          <w:fldChar w:fldCharType="end"/>
        </w:r>
      </w:hyperlink>
    </w:p>
    <w:p w14:paraId="3A5554AE" w14:textId="2527A937" w:rsidR="00331251" w:rsidRDefault="00331251">
      <w:pPr>
        <w:pStyle w:val="ekillerTablosu"/>
        <w:rPr>
          <w:rFonts w:asciiTheme="minorHAnsi" w:eastAsiaTheme="minorEastAsia" w:hAnsiTheme="minorHAnsi" w:cstheme="minorBidi"/>
          <w:caps w:val="0"/>
          <w:spacing w:val="0"/>
          <w:sz w:val="24"/>
          <w:lang/>
        </w:rPr>
      </w:pPr>
      <w:hyperlink w:anchor="_Toc212210655" w:history="1">
        <w:r w:rsidRPr="00414541">
          <w:rPr>
            <w:rStyle w:val="Kpr"/>
          </w:rPr>
          <w:t>Table 4</w:t>
        </w:r>
        <w:r w:rsidRPr="00414541">
          <w:rPr>
            <w:rStyle w:val="Kpr"/>
          </w:rPr>
          <w:noBreakHyphen/>
          <w:t>2 Construction PHASE BMP</w:t>
        </w:r>
        <w:r>
          <w:rPr>
            <w:webHidden/>
          </w:rPr>
          <w:tab/>
        </w:r>
        <w:r>
          <w:rPr>
            <w:webHidden/>
          </w:rPr>
          <w:fldChar w:fldCharType="begin"/>
        </w:r>
        <w:r>
          <w:rPr>
            <w:webHidden/>
          </w:rPr>
          <w:instrText xml:space="preserve"> PAGEREF _Toc212210655 \h </w:instrText>
        </w:r>
        <w:r>
          <w:rPr>
            <w:webHidden/>
          </w:rPr>
        </w:r>
        <w:r>
          <w:rPr>
            <w:webHidden/>
          </w:rPr>
          <w:fldChar w:fldCharType="separate"/>
        </w:r>
        <w:r w:rsidR="00B506BC">
          <w:rPr>
            <w:webHidden/>
          </w:rPr>
          <w:t>33</w:t>
        </w:r>
        <w:r>
          <w:rPr>
            <w:webHidden/>
          </w:rPr>
          <w:fldChar w:fldCharType="end"/>
        </w:r>
      </w:hyperlink>
    </w:p>
    <w:p w14:paraId="769E5A92" w14:textId="1A684129" w:rsidR="00331251" w:rsidRDefault="00331251">
      <w:pPr>
        <w:pStyle w:val="ekillerTablosu"/>
        <w:rPr>
          <w:rFonts w:asciiTheme="minorHAnsi" w:eastAsiaTheme="minorEastAsia" w:hAnsiTheme="minorHAnsi" w:cstheme="minorBidi"/>
          <w:caps w:val="0"/>
          <w:spacing w:val="0"/>
          <w:sz w:val="24"/>
          <w:lang/>
        </w:rPr>
      </w:pPr>
      <w:hyperlink w:anchor="_Toc212210656" w:history="1">
        <w:r w:rsidRPr="00414541">
          <w:rPr>
            <w:rStyle w:val="Kpr"/>
          </w:rPr>
          <w:t>Table 4</w:t>
        </w:r>
        <w:r w:rsidRPr="00414541">
          <w:rPr>
            <w:rStyle w:val="Kpr"/>
          </w:rPr>
          <w:noBreakHyphen/>
          <w:t>3 Monitoring actions for the construction phase incLudIng pre- and post-construction</w:t>
        </w:r>
        <w:r>
          <w:rPr>
            <w:webHidden/>
          </w:rPr>
          <w:tab/>
        </w:r>
        <w:r>
          <w:rPr>
            <w:webHidden/>
          </w:rPr>
          <w:fldChar w:fldCharType="begin"/>
        </w:r>
        <w:r>
          <w:rPr>
            <w:webHidden/>
          </w:rPr>
          <w:instrText xml:space="preserve"> PAGEREF _Toc212210656 \h </w:instrText>
        </w:r>
        <w:r>
          <w:rPr>
            <w:webHidden/>
          </w:rPr>
        </w:r>
        <w:r>
          <w:rPr>
            <w:webHidden/>
          </w:rPr>
          <w:fldChar w:fldCharType="separate"/>
        </w:r>
        <w:r w:rsidR="00B506BC">
          <w:rPr>
            <w:webHidden/>
          </w:rPr>
          <w:t>51</w:t>
        </w:r>
        <w:r>
          <w:rPr>
            <w:webHidden/>
          </w:rPr>
          <w:fldChar w:fldCharType="end"/>
        </w:r>
      </w:hyperlink>
    </w:p>
    <w:p w14:paraId="34057831" w14:textId="6F1817FA" w:rsidR="00331251" w:rsidRDefault="00331251">
      <w:pPr>
        <w:pStyle w:val="ekillerTablosu"/>
        <w:rPr>
          <w:rFonts w:asciiTheme="minorHAnsi" w:eastAsiaTheme="minorEastAsia" w:hAnsiTheme="minorHAnsi" w:cstheme="minorBidi"/>
          <w:caps w:val="0"/>
          <w:spacing w:val="0"/>
          <w:sz w:val="24"/>
          <w:lang/>
        </w:rPr>
      </w:pPr>
      <w:hyperlink w:anchor="_Toc212210657" w:history="1">
        <w:r w:rsidRPr="00414541">
          <w:rPr>
            <w:rStyle w:val="Kpr"/>
          </w:rPr>
          <w:t>Table 4</w:t>
        </w:r>
        <w:r w:rsidRPr="00414541">
          <w:rPr>
            <w:rStyle w:val="Kpr"/>
          </w:rPr>
          <w:noBreakHyphen/>
          <w:t>4 Roles and Responsibilities</w:t>
        </w:r>
        <w:r>
          <w:rPr>
            <w:webHidden/>
          </w:rPr>
          <w:tab/>
        </w:r>
        <w:r>
          <w:rPr>
            <w:webHidden/>
          </w:rPr>
          <w:fldChar w:fldCharType="begin"/>
        </w:r>
        <w:r>
          <w:rPr>
            <w:webHidden/>
          </w:rPr>
          <w:instrText xml:space="preserve"> PAGEREF _Toc212210657 \h </w:instrText>
        </w:r>
        <w:r>
          <w:rPr>
            <w:webHidden/>
          </w:rPr>
        </w:r>
        <w:r>
          <w:rPr>
            <w:webHidden/>
          </w:rPr>
          <w:fldChar w:fldCharType="separate"/>
        </w:r>
        <w:r w:rsidR="00B506BC">
          <w:rPr>
            <w:webHidden/>
          </w:rPr>
          <w:t>55</w:t>
        </w:r>
        <w:r>
          <w:rPr>
            <w:webHidden/>
          </w:rPr>
          <w:fldChar w:fldCharType="end"/>
        </w:r>
      </w:hyperlink>
    </w:p>
    <w:p w14:paraId="50E0D208" w14:textId="21E170BF" w:rsidR="00331251" w:rsidRDefault="00331251">
      <w:pPr>
        <w:pStyle w:val="ekillerTablosu"/>
        <w:rPr>
          <w:rFonts w:asciiTheme="minorHAnsi" w:eastAsiaTheme="minorEastAsia" w:hAnsiTheme="minorHAnsi" w:cstheme="minorBidi"/>
          <w:caps w:val="0"/>
          <w:spacing w:val="0"/>
          <w:sz w:val="24"/>
          <w:lang/>
        </w:rPr>
      </w:pPr>
      <w:hyperlink w:anchor="_Toc212210658" w:history="1">
        <w:r w:rsidRPr="00414541">
          <w:rPr>
            <w:rStyle w:val="Kpr"/>
          </w:rPr>
          <w:t>Table 5</w:t>
        </w:r>
        <w:r w:rsidRPr="00414541">
          <w:rPr>
            <w:rStyle w:val="Kpr"/>
          </w:rPr>
          <w:noBreakHyphen/>
          <w:t>1 Summary of operational phase biodiversity impacts</w:t>
        </w:r>
        <w:r>
          <w:rPr>
            <w:webHidden/>
          </w:rPr>
          <w:tab/>
        </w:r>
        <w:r>
          <w:rPr>
            <w:webHidden/>
          </w:rPr>
          <w:fldChar w:fldCharType="begin"/>
        </w:r>
        <w:r>
          <w:rPr>
            <w:webHidden/>
          </w:rPr>
          <w:instrText xml:space="preserve"> PAGEREF _Toc212210658 \h </w:instrText>
        </w:r>
        <w:r>
          <w:rPr>
            <w:webHidden/>
          </w:rPr>
        </w:r>
        <w:r>
          <w:rPr>
            <w:webHidden/>
          </w:rPr>
          <w:fldChar w:fldCharType="separate"/>
        </w:r>
        <w:r w:rsidR="00B506BC">
          <w:rPr>
            <w:webHidden/>
          </w:rPr>
          <w:t>59</w:t>
        </w:r>
        <w:r>
          <w:rPr>
            <w:webHidden/>
          </w:rPr>
          <w:fldChar w:fldCharType="end"/>
        </w:r>
      </w:hyperlink>
    </w:p>
    <w:p w14:paraId="5BE65BC4" w14:textId="35610635" w:rsidR="00331251" w:rsidRDefault="00331251">
      <w:pPr>
        <w:pStyle w:val="ekillerTablosu"/>
        <w:rPr>
          <w:rFonts w:asciiTheme="minorHAnsi" w:eastAsiaTheme="minorEastAsia" w:hAnsiTheme="minorHAnsi" w:cstheme="minorBidi"/>
          <w:caps w:val="0"/>
          <w:spacing w:val="0"/>
          <w:sz w:val="24"/>
          <w:lang/>
        </w:rPr>
      </w:pPr>
      <w:hyperlink w:anchor="_Toc212210659" w:history="1">
        <w:r w:rsidRPr="00414541">
          <w:rPr>
            <w:rStyle w:val="Kpr"/>
          </w:rPr>
          <w:t>Table 5</w:t>
        </w:r>
        <w:r w:rsidRPr="00414541">
          <w:rPr>
            <w:rStyle w:val="Kpr"/>
          </w:rPr>
          <w:noBreakHyphen/>
          <w:t>2 OPERATIONAL PHASE BMP</w:t>
        </w:r>
        <w:r>
          <w:rPr>
            <w:webHidden/>
          </w:rPr>
          <w:tab/>
        </w:r>
        <w:r>
          <w:rPr>
            <w:webHidden/>
          </w:rPr>
          <w:fldChar w:fldCharType="begin"/>
        </w:r>
        <w:r>
          <w:rPr>
            <w:webHidden/>
          </w:rPr>
          <w:instrText xml:space="preserve"> PAGEREF _Toc212210659 \h </w:instrText>
        </w:r>
        <w:r>
          <w:rPr>
            <w:webHidden/>
          </w:rPr>
        </w:r>
        <w:r>
          <w:rPr>
            <w:webHidden/>
          </w:rPr>
          <w:fldChar w:fldCharType="separate"/>
        </w:r>
        <w:r w:rsidR="00B506BC">
          <w:rPr>
            <w:webHidden/>
          </w:rPr>
          <w:t>62</w:t>
        </w:r>
        <w:r>
          <w:rPr>
            <w:webHidden/>
          </w:rPr>
          <w:fldChar w:fldCharType="end"/>
        </w:r>
      </w:hyperlink>
    </w:p>
    <w:p w14:paraId="2F5B4665" w14:textId="0BA107CD" w:rsidR="00331251" w:rsidRDefault="00331251">
      <w:pPr>
        <w:pStyle w:val="ekillerTablosu"/>
        <w:rPr>
          <w:rFonts w:asciiTheme="minorHAnsi" w:eastAsiaTheme="minorEastAsia" w:hAnsiTheme="minorHAnsi" w:cstheme="minorBidi"/>
          <w:caps w:val="0"/>
          <w:spacing w:val="0"/>
          <w:sz w:val="24"/>
          <w:lang/>
        </w:rPr>
      </w:pPr>
      <w:hyperlink w:anchor="_Toc212210660" w:history="1">
        <w:r w:rsidRPr="00414541">
          <w:rPr>
            <w:rStyle w:val="Kpr"/>
          </w:rPr>
          <w:t>Table 5</w:t>
        </w:r>
        <w:r w:rsidRPr="00414541">
          <w:rPr>
            <w:rStyle w:val="Kpr"/>
          </w:rPr>
          <w:noBreakHyphen/>
          <w:t>3 Monitoring actions for operationAL phase</w:t>
        </w:r>
        <w:r>
          <w:rPr>
            <w:webHidden/>
          </w:rPr>
          <w:tab/>
        </w:r>
        <w:r>
          <w:rPr>
            <w:webHidden/>
          </w:rPr>
          <w:fldChar w:fldCharType="begin"/>
        </w:r>
        <w:r>
          <w:rPr>
            <w:webHidden/>
          </w:rPr>
          <w:instrText xml:space="preserve"> PAGEREF _Toc212210660 \h </w:instrText>
        </w:r>
        <w:r>
          <w:rPr>
            <w:webHidden/>
          </w:rPr>
        </w:r>
        <w:r>
          <w:rPr>
            <w:webHidden/>
          </w:rPr>
          <w:fldChar w:fldCharType="separate"/>
        </w:r>
        <w:r w:rsidR="00B506BC">
          <w:rPr>
            <w:webHidden/>
          </w:rPr>
          <w:t>70</w:t>
        </w:r>
        <w:r>
          <w:rPr>
            <w:webHidden/>
          </w:rPr>
          <w:fldChar w:fldCharType="end"/>
        </w:r>
      </w:hyperlink>
    </w:p>
    <w:p w14:paraId="5BA86283" w14:textId="28477BE4" w:rsidR="00331251" w:rsidRDefault="00331251">
      <w:pPr>
        <w:pStyle w:val="ekillerTablosu"/>
        <w:rPr>
          <w:rFonts w:asciiTheme="minorHAnsi" w:eastAsiaTheme="minorEastAsia" w:hAnsiTheme="minorHAnsi" w:cstheme="minorBidi"/>
          <w:caps w:val="0"/>
          <w:spacing w:val="0"/>
          <w:sz w:val="24"/>
          <w:lang/>
        </w:rPr>
      </w:pPr>
      <w:hyperlink w:anchor="_Toc212210661" w:history="1">
        <w:r w:rsidRPr="00414541">
          <w:rPr>
            <w:rStyle w:val="Kpr"/>
          </w:rPr>
          <w:t>Table 5</w:t>
        </w:r>
        <w:r w:rsidRPr="00414541">
          <w:rPr>
            <w:rStyle w:val="Kpr"/>
          </w:rPr>
          <w:noBreakHyphen/>
          <w:t>4 Roles and Responsibilities</w:t>
        </w:r>
        <w:r>
          <w:rPr>
            <w:webHidden/>
          </w:rPr>
          <w:tab/>
        </w:r>
        <w:r>
          <w:rPr>
            <w:webHidden/>
          </w:rPr>
          <w:fldChar w:fldCharType="begin"/>
        </w:r>
        <w:r>
          <w:rPr>
            <w:webHidden/>
          </w:rPr>
          <w:instrText xml:space="preserve"> PAGEREF _Toc212210661 \h </w:instrText>
        </w:r>
        <w:r>
          <w:rPr>
            <w:webHidden/>
          </w:rPr>
        </w:r>
        <w:r>
          <w:rPr>
            <w:webHidden/>
          </w:rPr>
          <w:fldChar w:fldCharType="separate"/>
        </w:r>
        <w:r w:rsidR="00B506BC">
          <w:rPr>
            <w:webHidden/>
          </w:rPr>
          <w:t>72</w:t>
        </w:r>
        <w:r>
          <w:rPr>
            <w:webHidden/>
          </w:rPr>
          <w:fldChar w:fldCharType="end"/>
        </w:r>
      </w:hyperlink>
    </w:p>
    <w:p w14:paraId="65D822EA" w14:textId="1E74334F" w:rsidR="00331251" w:rsidRDefault="00331251">
      <w:pPr>
        <w:pStyle w:val="ekillerTablosu"/>
        <w:rPr>
          <w:rFonts w:asciiTheme="minorHAnsi" w:eastAsiaTheme="minorEastAsia" w:hAnsiTheme="minorHAnsi" w:cstheme="minorBidi"/>
          <w:caps w:val="0"/>
          <w:spacing w:val="0"/>
          <w:sz w:val="24"/>
          <w:lang/>
        </w:rPr>
      </w:pPr>
      <w:hyperlink w:anchor="_Toc212210662" w:history="1">
        <w:r w:rsidRPr="00414541">
          <w:rPr>
            <w:rStyle w:val="Kpr"/>
          </w:rPr>
          <w:t>Table 6</w:t>
        </w:r>
        <w:r w:rsidRPr="00414541">
          <w:rPr>
            <w:rStyle w:val="Kpr"/>
          </w:rPr>
          <w:noBreakHyphen/>
          <w:t>1 Supplementary and ComplEmentary Plans Required</w:t>
        </w:r>
        <w:r>
          <w:rPr>
            <w:webHidden/>
          </w:rPr>
          <w:tab/>
        </w:r>
        <w:r>
          <w:rPr>
            <w:webHidden/>
          </w:rPr>
          <w:fldChar w:fldCharType="begin"/>
        </w:r>
        <w:r>
          <w:rPr>
            <w:webHidden/>
          </w:rPr>
          <w:instrText xml:space="preserve"> PAGEREF _Toc212210662 \h </w:instrText>
        </w:r>
        <w:r>
          <w:rPr>
            <w:webHidden/>
          </w:rPr>
        </w:r>
        <w:r>
          <w:rPr>
            <w:webHidden/>
          </w:rPr>
          <w:fldChar w:fldCharType="separate"/>
        </w:r>
        <w:r w:rsidR="00B506BC">
          <w:rPr>
            <w:webHidden/>
          </w:rPr>
          <w:t>75</w:t>
        </w:r>
        <w:r>
          <w:rPr>
            <w:webHidden/>
          </w:rPr>
          <w:fldChar w:fldCharType="end"/>
        </w:r>
      </w:hyperlink>
    </w:p>
    <w:p w14:paraId="2FC0575B" w14:textId="576B1C5F" w:rsidR="00331251" w:rsidRDefault="00331251">
      <w:pPr>
        <w:pStyle w:val="ekillerTablosu"/>
        <w:rPr>
          <w:rFonts w:asciiTheme="minorHAnsi" w:eastAsiaTheme="minorEastAsia" w:hAnsiTheme="minorHAnsi" w:cstheme="minorBidi"/>
          <w:caps w:val="0"/>
          <w:spacing w:val="0"/>
          <w:sz w:val="24"/>
          <w:lang/>
        </w:rPr>
      </w:pPr>
      <w:hyperlink w:anchor="_Toc212210663" w:history="1">
        <w:r w:rsidRPr="00414541">
          <w:rPr>
            <w:rStyle w:val="Kpr"/>
          </w:rPr>
          <w:t>Table 7</w:t>
        </w:r>
        <w:r w:rsidRPr="00414541">
          <w:rPr>
            <w:rStyle w:val="Kpr"/>
          </w:rPr>
          <w:noBreakHyphen/>
          <w:t>1</w:t>
        </w:r>
        <w:r>
          <w:rPr>
            <w:rFonts w:asciiTheme="minorHAnsi" w:eastAsiaTheme="minorEastAsia" w:hAnsiTheme="minorHAnsi" w:cstheme="minorBidi"/>
            <w:caps w:val="0"/>
            <w:spacing w:val="0"/>
            <w:sz w:val="24"/>
            <w:lang/>
          </w:rPr>
          <w:tab/>
        </w:r>
        <w:r w:rsidRPr="00414541">
          <w:rPr>
            <w:rStyle w:val="Kpr"/>
          </w:rPr>
          <w:t>Typical signs of animal stress per faunal group</w:t>
        </w:r>
        <w:r>
          <w:rPr>
            <w:webHidden/>
          </w:rPr>
          <w:tab/>
        </w:r>
        <w:r>
          <w:rPr>
            <w:webHidden/>
          </w:rPr>
          <w:fldChar w:fldCharType="begin"/>
        </w:r>
        <w:r>
          <w:rPr>
            <w:webHidden/>
          </w:rPr>
          <w:instrText xml:space="preserve"> PAGEREF _Toc212210663 \h </w:instrText>
        </w:r>
        <w:r>
          <w:rPr>
            <w:webHidden/>
          </w:rPr>
        </w:r>
        <w:r>
          <w:rPr>
            <w:webHidden/>
          </w:rPr>
          <w:fldChar w:fldCharType="separate"/>
        </w:r>
        <w:r w:rsidR="00B506BC">
          <w:rPr>
            <w:webHidden/>
          </w:rPr>
          <w:t>79</w:t>
        </w:r>
        <w:r>
          <w:rPr>
            <w:webHidden/>
          </w:rPr>
          <w:fldChar w:fldCharType="end"/>
        </w:r>
      </w:hyperlink>
    </w:p>
    <w:p w14:paraId="00E40A91" w14:textId="16952A5E" w:rsidR="00331251" w:rsidRDefault="00331251">
      <w:pPr>
        <w:pStyle w:val="ekillerTablosu"/>
        <w:rPr>
          <w:rFonts w:asciiTheme="minorHAnsi" w:eastAsiaTheme="minorEastAsia" w:hAnsiTheme="minorHAnsi" w:cstheme="minorBidi"/>
          <w:caps w:val="0"/>
          <w:spacing w:val="0"/>
          <w:sz w:val="24"/>
          <w:lang/>
        </w:rPr>
      </w:pPr>
      <w:hyperlink w:anchor="_Toc212210664" w:history="1">
        <w:r w:rsidRPr="00414541">
          <w:rPr>
            <w:rStyle w:val="Kpr"/>
          </w:rPr>
          <w:t>Table 7</w:t>
        </w:r>
        <w:r w:rsidRPr="00414541">
          <w:rPr>
            <w:rStyle w:val="Kpr"/>
          </w:rPr>
          <w:noBreakHyphen/>
          <w:t>2</w:t>
        </w:r>
        <w:r>
          <w:rPr>
            <w:rFonts w:asciiTheme="minorHAnsi" w:eastAsiaTheme="minorEastAsia" w:hAnsiTheme="minorHAnsi" w:cstheme="minorBidi"/>
            <w:caps w:val="0"/>
            <w:spacing w:val="0"/>
            <w:sz w:val="24"/>
            <w:lang/>
          </w:rPr>
          <w:tab/>
        </w:r>
        <w:r w:rsidRPr="00414541">
          <w:rPr>
            <w:rStyle w:val="Kpr"/>
          </w:rPr>
          <w:t>Suitable handling methods faunal group</w:t>
        </w:r>
        <w:r>
          <w:rPr>
            <w:webHidden/>
          </w:rPr>
          <w:tab/>
        </w:r>
        <w:r>
          <w:rPr>
            <w:webHidden/>
          </w:rPr>
          <w:fldChar w:fldCharType="begin"/>
        </w:r>
        <w:r>
          <w:rPr>
            <w:webHidden/>
          </w:rPr>
          <w:instrText xml:space="preserve"> PAGEREF _Toc212210664 \h </w:instrText>
        </w:r>
        <w:r>
          <w:rPr>
            <w:webHidden/>
          </w:rPr>
        </w:r>
        <w:r>
          <w:rPr>
            <w:webHidden/>
          </w:rPr>
          <w:fldChar w:fldCharType="separate"/>
        </w:r>
        <w:r w:rsidR="00B506BC">
          <w:rPr>
            <w:webHidden/>
          </w:rPr>
          <w:t>80</w:t>
        </w:r>
        <w:r>
          <w:rPr>
            <w:webHidden/>
          </w:rPr>
          <w:fldChar w:fldCharType="end"/>
        </w:r>
      </w:hyperlink>
    </w:p>
    <w:p w14:paraId="674ED8FA" w14:textId="4CBF0ABC" w:rsidR="0075089E" w:rsidRPr="00021D37" w:rsidRDefault="0075089E" w:rsidP="0075089E">
      <w:r w:rsidRPr="00021D37">
        <w:rPr>
          <w:rFonts w:ascii="Verdana" w:hAnsi="Verdana" w:cs="Times New Roman (Body CS)"/>
          <w:spacing w:val="8"/>
          <w:sz w:val="16"/>
          <w:szCs w:val="16"/>
        </w:rPr>
        <w:fldChar w:fldCharType="end"/>
      </w:r>
    </w:p>
    <w:p w14:paraId="56E6DD30" w14:textId="77777777" w:rsidR="0075089E" w:rsidRPr="00021D37" w:rsidRDefault="0075089E" w:rsidP="0075089E">
      <w:pPr>
        <w:pStyle w:val="T1"/>
      </w:pPr>
      <w:r w:rsidRPr="00021D37">
        <w:t>List of Figures</w:t>
      </w:r>
    </w:p>
    <w:p w14:paraId="4CB251BD" w14:textId="1F378667" w:rsidR="00331251" w:rsidRDefault="0075089E">
      <w:pPr>
        <w:pStyle w:val="ekillerTablosu"/>
        <w:rPr>
          <w:rFonts w:asciiTheme="minorHAnsi" w:eastAsiaTheme="minorEastAsia" w:hAnsiTheme="minorHAnsi" w:cstheme="minorBidi"/>
          <w:caps w:val="0"/>
          <w:spacing w:val="0"/>
          <w:sz w:val="24"/>
          <w:lang/>
        </w:rPr>
      </w:pPr>
      <w:r w:rsidRPr="00021D37">
        <w:rPr>
          <w:rFonts w:asciiTheme="minorHAnsi" w:hAnsiTheme="minorHAnsi" w:cstheme="minorBidi"/>
          <w:spacing w:val="0"/>
          <w:sz w:val="16"/>
        </w:rPr>
        <w:fldChar w:fldCharType="begin"/>
      </w:r>
      <w:r w:rsidRPr="00021D37">
        <w:rPr>
          <w:sz w:val="16"/>
        </w:rPr>
        <w:instrText xml:space="preserve"> TOC \h \z \c "Figure" </w:instrText>
      </w:r>
      <w:r w:rsidRPr="00021D37">
        <w:rPr>
          <w:rFonts w:asciiTheme="minorHAnsi" w:hAnsiTheme="minorHAnsi" w:cstheme="minorBidi"/>
          <w:spacing w:val="0"/>
          <w:sz w:val="16"/>
        </w:rPr>
        <w:fldChar w:fldCharType="separate"/>
      </w:r>
      <w:hyperlink w:anchor="_Toc212210665" w:history="1">
        <w:r w:rsidR="00331251" w:rsidRPr="00F9268C">
          <w:rPr>
            <w:rStyle w:val="Kpr"/>
          </w:rPr>
          <w:t xml:space="preserve">Figure </w:t>
        </w:r>
        <w:r w:rsidR="00331251" w:rsidRPr="00F9268C">
          <w:rPr>
            <w:rStyle w:val="Kpr"/>
            <w:rFonts w:hint="eastAsia"/>
            <w:cs/>
          </w:rPr>
          <w:t>‎</w:t>
        </w:r>
        <w:r w:rsidR="00331251" w:rsidRPr="00F9268C">
          <w:rPr>
            <w:rStyle w:val="Kpr"/>
          </w:rPr>
          <w:t>1</w:t>
        </w:r>
        <w:r w:rsidR="00331251" w:rsidRPr="00F9268C">
          <w:rPr>
            <w:rStyle w:val="Kpr"/>
          </w:rPr>
          <w:noBreakHyphen/>
          <w:t>1 Project Layout</w:t>
        </w:r>
        <w:r w:rsidR="00331251">
          <w:rPr>
            <w:webHidden/>
          </w:rPr>
          <w:tab/>
        </w:r>
        <w:r w:rsidR="00331251">
          <w:rPr>
            <w:webHidden/>
          </w:rPr>
          <w:fldChar w:fldCharType="begin"/>
        </w:r>
        <w:r w:rsidR="00331251">
          <w:rPr>
            <w:webHidden/>
          </w:rPr>
          <w:instrText xml:space="preserve"> PAGEREF _Toc212210665 \h </w:instrText>
        </w:r>
        <w:r w:rsidR="00331251">
          <w:rPr>
            <w:webHidden/>
          </w:rPr>
        </w:r>
        <w:r w:rsidR="00331251">
          <w:rPr>
            <w:webHidden/>
          </w:rPr>
          <w:fldChar w:fldCharType="separate"/>
        </w:r>
        <w:r w:rsidR="00B506BC">
          <w:rPr>
            <w:webHidden/>
          </w:rPr>
          <w:t>2</w:t>
        </w:r>
        <w:r w:rsidR="00331251">
          <w:rPr>
            <w:webHidden/>
          </w:rPr>
          <w:fldChar w:fldCharType="end"/>
        </w:r>
      </w:hyperlink>
    </w:p>
    <w:p w14:paraId="6FF693F4" w14:textId="1DE81C9F" w:rsidR="00331251" w:rsidRDefault="00331251">
      <w:pPr>
        <w:pStyle w:val="ekillerTablosu"/>
        <w:rPr>
          <w:rFonts w:asciiTheme="minorHAnsi" w:eastAsiaTheme="minorEastAsia" w:hAnsiTheme="minorHAnsi" w:cstheme="minorBidi"/>
          <w:caps w:val="0"/>
          <w:spacing w:val="0"/>
          <w:sz w:val="24"/>
          <w:lang/>
        </w:rPr>
      </w:pPr>
      <w:hyperlink w:anchor="_Toc212210666" w:history="1">
        <w:r w:rsidRPr="00F9268C">
          <w:rPr>
            <w:rStyle w:val="Kpr"/>
          </w:rPr>
          <w:t>Figure 1</w:t>
        </w:r>
        <w:r w:rsidRPr="00F9268C">
          <w:rPr>
            <w:rStyle w:val="Kpr"/>
          </w:rPr>
          <w:noBreakHyphen/>
          <w:t>2 the impact mitigation hierarchy</w:t>
        </w:r>
        <w:r>
          <w:rPr>
            <w:webHidden/>
          </w:rPr>
          <w:tab/>
        </w:r>
        <w:r>
          <w:rPr>
            <w:webHidden/>
          </w:rPr>
          <w:fldChar w:fldCharType="begin"/>
        </w:r>
        <w:r>
          <w:rPr>
            <w:webHidden/>
          </w:rPr>
          <w:instrText xml:space="preserve"> PAGEREF _Toc212210666 \h </w:instrText>
        </w:r>
        <w:r>
          <w:rPr>
            <w:webHidden/>
          </w:rPr>
        </w:r>
        <w:r>
          <w:rPr>
            <w:webHidden/>
          </w:rPr>
          <w:fldChar w:fldCharType="separate"/>
        </w:r>
        <w:r w:rsidR="00B506BC">
          <w:rPr>
            <w:webHidden/>
          </w:rPr>
          <w:t>5</w:t>
        </w:r>
        <w:r>
          <w:rPr>
            <w:webHidden/>
          </w:rPr>
          <w:fldChar w:fldCharType="end"/>
        </w:r>
      </w:hyperlink>
    </w:p>
    <w:p w14:paraId="6196DEBD" w14:textId="22401AF3" w:rsidR="00331251" w:rsidRDefault="00331251">
      <w:pPr>
        <w:pStyle w:val="ekillerTablosu"/>
        <w:rPr>
          <w:rFonts w:asciiTheme="minorHAnsi" w:eastAsiaTheme="minorEastAsia" w:hAnsiTheme="minorHAnsi" w:cstheme="minorBidi"/>
          <w:caps w:val="0"/>
          <w:spacing w:val="0"/>
          <w:sz w:val="24"/>
          <w:lang/>
        </w:rPr>
      </w:pPr>
      <w:hyperlink w:anchor="_Toc212210667" w:history="1">
        <w:r w:rsidRPr="00F9268C">
          <w:rPr>
            <w:rStyle w:val="Kpr"/>
          </w:rPr>
          <w:t>Figure 1</w:t>
        </w:r>
        <w:r w:rsidRPr="00F9268C">
          <w:rPr>
            <w:rStyle w:val="Kpr"/>
          </w:rPr>
          <w:noBreakHyphen/>
          <w:t>3 Diagram Showing the ‘Adaptive Management Cycle’</w:t>
        </w:r>
        <w:r>
          <w:rPr>
            <w:webHidden/>
          </w:rPr>
          <w:tab/>
        </w:r>
        <w:r>
          <w:rPr>
            <w:webHidden/>
          </w:rPr>
          <w:fldChar w:fldCharType="begin"/>
        </w:r>
        <w:r>
          <w:rPr>
            <w:webHidden/>
          </w:rPr>
          <w:instrText xml:space="preserve"> PAGEREF _Toc212210667 \h </w:instrText>
        </w:r>
        <w:r>
          <w:rPr>
            <w:webHidden/>
          </w:rPr>
        </w:r>
        <w:r>
          <w:rPr>
            <w:webHidden/>
          </w:rPr>
          <w:fldChar w:fldCharType="separate"/>
        </w:r>
        <w:r w:rsidR="00B506BC">
          <w:rPr>
            <w:webHidden/>
          </w:rPr>
          <w:t>6</w:t>
        </w:r>
        <w:r>
          <w:rPr>
            <w:webHidden/>
          </w:rPr>
          <w:fldChar w:fldCharType="end"/>
        </w:r>
      </w:hyperlink>
    </w:p>
    <w:p w14:paraId="71C069A1" w14:textId="58606DA4" w:rsidR="0075089E" w:rsidRPr="00021D37" w:rsidRDefault="0075089E" w:rsidP="0075089E">
      <w:pPr>
        <w:rPr>
          <w:rFonts w:ascii="Verdana" w:hAnsi="Verdana" w:cs="Times New Roman (Body CS)"/>
          <w:spacing w:val="6"/>
          <w:sz w:val="16"/>
        </w:rPr>
      </w:pPr>
      <w:r w:rsidRPr="00021D37">
        <w:rPr>
          <w:rFonts w:ascii="Verdana" w:hAnsi="Verdana" w:cs="Times New Roman (Body CS)"/>
          <w:spacing w:val="6"/>
          <w:sz w:val="16"/>
        </w:rPr>
        <w:fldChar w:fldCharType="end"/>
      </w:r>
    </w:p>
    <w:p w14:paraId="7DA1349A" w14:textId="77777777" w:rsidR="0075089E" w:rsidRPr="00021D37" w:rsidRDefault="0075089E" w:rsidP="0075089E">
      <w:pPr>
        <w:pStyle w:val="TableTitle"/>
        <w:rPr>
          <w:szCs w:val="24"/>
        </w:rPr>
      </w:pPr>
      <w:r w:rsidRPr="00021D37">
        <w:rPr>
          <w:szCs w:val="24"/>
        </w:rPr>
        <w:lastRenderedPageBreak/>
        <w:t>Acronyms and ABBREVIATIONS</w:t>
      </w:r>
    </w:p>
    <w:tbl>
      <w:tblPr>
        <w:tblStyle w:val="ERMTable1"/>
        <w:tblW w:w="5000" w:type="pct"/>
        <w:tblLook w:val="04A0" w:firstRow="1" w:lastRow="0" w:firstColumn="1" w:lastColumn="0" w:noHBand="0" w:noVBand="1"/>
      </w:tblPr>
      <w:tblGrid>
        <w:gridCol w:w="1812"/>
        <w:gridCol w:w="7826"/>
      </w:tblGrid>
      <w:tr w:rsidR="00517F2D" w:rsidRPr="00021D37" w14:paraId="4A31EA02" w14:textId="77777777" w:rsidTr="007C645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6C2969E3" w14:textId="77777777" w:rsidR="00517F2D" w:rsidRPr="00021D37" w:rsidRDefault="00517F2D">
            <w:pPr>
              <w:pStyle w:val="Tabletextleft"/>
              <w:rPr>
                <w:color w:val="5C8267" w:themeColor="accent4" w:themeShade="BF"/>
              </w:rPr>
            </w:pPr>
            <w:r w:rsidRPr="00021D37">
              <w:rPr>
                <w:color w:val="5C8267" w:themeColor="accent4" w:themeShade="BF"/>
              </w:rPr>
              <w:t>Abbreviation</w:t>
            </w:r>
          </w:p>
        </w:tc>
        <w:tc>
          <w:tcPr>
            <w:tcW w:w="4060" w:type="pct"/>
          </w:tcPr>
          <w:p w14:paraId="0BD01E95" w14:textId="77777777" w:rsidR="00517F2D" w:rsidRPr="00021D37" w:rsidRDefault="00517F2D">
            <w:pPr>
              <w:pStyle w:val="Tabletextleft"/>
              <w:cnfStyle w:val="100000000000" w:firstRow="1" w:lastRow="0" w:firstColumn="0" w:lastColumn="0" w:oddVBand="0" w:evenVBand="0" w:oddHBand="0" w:evenHBand="0" w:firstRowFirstColumn="0" w:firstRowLastColumn="0" w:lastRowFirstColumn="0" w:lastRowLastColumn="0"/>
              <w:rPr>
                <w:color w:val="5C8267" w:themeColor="accent4" w:themeShade="BF"/>
              </w:rPr>
            </w:pPr>
            <w:r w:rsidRPr="00021D37">
              <w:rPr>
                <w:color w:val="5C8267" w:themeColor="accent4" w:themeShade="BF"/>
              </w:rPr>
              <w:t>Description</w:t>
            </w:r>
          </w:p>
        </w:tc>
      </w:tr>
      <w:tr w:rsidR="008038C0" w:rsidRPr="00021D37" w14:paraId="0695EB1C"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B33E7F1" w14:textId="74E268B1" w:rsidR="008038C0" w:rsidRPr="00021D37" w:rsidRDefault="008038C0">
            <w:pPr>
              <w:pStyle w:val="Tabletextleft"/>
            </w:pPr>
            <w:r w:rsidRPr="00021D37">
              <w:t>ABBMP</w:t>
            </w:r>
          </w:p>
        </w:tc>
        <w:tc>
          <w:tcPr>
            <w:tcW w:w="4060" w:type="pct"/>
          </w:tcPr>
          <w:p w14:paraId="7155E097" w14:textId="6177340D" w:rsidR="008038C0" w:rsidRPr="00021D37" w:rsidRDefault="008038C0">
            <w:pPr>
              <w:pStyle w:val="Tabletextleft"/>
              <w:cnfStyle w:val="000000100000" w:firstRow="0" w:lastRow="0" w:firstColumn="0" w:lastColumn="0" w:oddVBand="0" w:evenVBand="0" w:oddHBand="1" w:evenHBand="0" w:firstRowFirstColumn="0" w:firstRowLastColumn="0" w:lastRowFirstColumn="0" w:lastRowLastColumn="0"/>
            </w:pPr>
            <w:r w:rsidRPr="00021D37">
              <w:t>Adaptive Bird and Bat Monitoring and Management Plan</w:t>
            </w:r>
          </w:p>
        </w:tc>
      </w:tr>
      <w:tr w:rsidR="00517F2D" w:rsidRPr="00021D37" w14:paraId="4739EDF8"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77EB2B2F" w14:textId="77777777" w:rsidR="00517F2D" w:rsidRPr="00021D37" w:rsidRDefault="00517F2D">
            <w:pPr>
              <w:pStyle w:val="Tabletextleft"/>
            </w:pPr>
            <w:r w:rsidRPr="00021D37">
              <w:t>AoI</w:t>
            </w:r>
          </w:p>
        </w:tc>
        <w:tc>
          <w:tcPr>
            <w:tcW w:w="4060" w:type="pct"/>
          </w:tcPr>
          <w:p w14:paraId="13E4AFD3"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Area of Influence</w:t>
            </w:r>
          </w:p>
        </w:tc>
      </w:tr>
      <w:tr w:rsidR="00517F2D" w:rsidRPr="00021D37" w14:paraId="60B0752B"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146B2567" w14:textId="77777777" w:rsidR="00517F2D" w:rsidRPr="00021D37" w:rsidRDefault="00517F2D">
            <w:pPr>
              <w:pStyle w:val="Tabletextleft"/>
            </w:pPr>
            <w:r w:rsidRPr="00021D37">
              <w:t>BMP</w:t>
            </w:r>
          </w:p>
        </w:tc>
        <w:tc>
          <w:tcPr>
            <w:tcW w:w="4060" w:type="pct"/>
          </w:tcPr>
          <w:p w14:paraId="6D869FE1"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Biodiversity Management Plan</w:t>
            </w:r>
          </w:p>
        </w:tc>
      </w:tr>
      <w:tr w:rsidR="00517F2D" w:rsidRPr="00021D37" w14:paraId="7E4F341A"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08BD3D31" w14:textId="77777777" w:rsidR="00517F2D" w:rsidRPr="00021D37" w:rsidRDefault="00517F2D">
            <w:pPr>
              <w:pStyle w:val="Tabletextleft"/>
            </w:pPr>
            <w:r w:rsidRPr="00021D37">
              <w:t>CHA</w:t>
            </w:r>
          </w:p>
        </w:tc>
        <w:tc>
          <w:tcPr>
            <w:tcW w:w="4060" w:type="pct"/>
          </w:tcPr>
          <w:p w14:paraId="5EE124D7"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Critical Habitat Assessment</w:t>
            </w:r>
          </w:p>
        </w:tc>
      </w:tr>
      <w:tr w:rsidR="008038C0" w:rsidRPr="00021D37" w14:paraId="59318014"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2094512D" w14:textId="3C4682E1" w:rsidR="008038C0" w:rsidRPr="00021D37" w:rsidRDefault="008038C0">
            <w:pPr>
              <w:pStyle w:val="Tabletextleft"/>
            </w:pPr>
            <w:r w:rsidRPr="00021D37">
              <w:t>CH</w:t>
            </w:r>
          </w:p>
        </w:tc>
        <w:tc>
          <w:tcPr>
            <w:tcW w:w="4060" w:type="pct"/>
          </w:tcPr>
          <w:p w14:paraId="74FAEBB5" w14:textId="10A4A3B3" w:rsidR="008038C0" w:rsidRPr="00021D37" w:rsidRDefault="008038C0">
            <w:pPr>
              <w:pStyle w:val="Tabletextleft"/>
              <w:cnfStyle w:val="000000100000" w:firstRow="0" w:lastRow="0" w:firstColumn="0" w:lastColumn="0" w:oddVBand="0" w:evenVBand="0" w:oddHBand="1" w:evenHBand="0" w:firstRowFirstColumn="0" w:firstRowLastColumn="0" w:lastRowFirstColumn="0" w:lastRowLastColumn="0"/>
            </w:pPr>
            <w:r w:rsidRPr="00021D37">
              <w:t>Critical Habitat</w:t>
            </w:r>
          </w:p>
        </w:tc>
      </w:tr>
      <w:tr w:rsidR="00517F2D" w:rsidRPr="00021D37" w14:paraId="312E1F85"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3F8ECE25" w14:textId="77777777" w:rsidR="00517F2D" w:rsidRPr="00021D37" w:rsidRDefault="00517F2D">
            <w:pPr>
              <w:pStyle w:val="Tabletextleft"/>
            </w:pPr>
            <w:r w:rsidRPr="00021D37">
              <w:t>EBRD</w:t>
            </w:r>
          </w:p>
        </w:tc>
        <w:tc>
          <w:tcPr>
            <w:tcW w:w="4060" w:type="pct"/>
          </w:tcPr>
          <w:p w14:paraId="64872F4A"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European Bank for Reconstruction and Development</w:t>
            </w:r>
          </w:p>
        </w:tc>
      </w:tr>
      <w:tr w:rsidR="00517F2D" w:rsidRPr="00021D37" w14:paraId="440F1171"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17C11E6" w14:textId="77777777" w:rsidR="00517F2D" w:rsidRPr="00021D37" w:rsidRDefault="00517F2D">
            <w:pPr>
              <w:pStyle w:val="Tabletextleft"/>
            </w:pPr>
            <w:r w:rsidRPr="00021D37">
              <w:t>EIA</w:t>
            </w:r>
          </w:p>
        </w:tc>
        <w:tc>
          <w:tcPr>
            <w:tcW w:w="4060" w:type="pct"/>
          </w:tcPr>
          <w:p w14:paraId="1FC78391"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Environmental Impact Assessment</w:t>
            </w:r>
          </w:p>
        </w:tc>
      </w:tr>
      <w:tr w:rsidR="00517F2D" w:rsidRPr="00021D37" w14:paraId="16872E9E"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111CE5A2" w14:textId="77777777" w:rsidR="00517F2D" w:rsidRPr="00021D37" w:rsidRDefault="00517F2D">
            <w:pPr>
              <w:pStyle w:val="Tabletextleft"/>
            </w:pPr>
            <w:r w:rsidRPr="00021D37">
              <w:t>EPC</w:t>
            </w:r>
          </w:p>
        </w:tc>
        <w:tc>
          <w:tcPr>
            <w:tcW w:w="4060" w:type="pct"/>
          </w:tcPr>
          <w:p w14:paraId="1CA23991"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Environmental, Procurement and Construction (contractor)</w:t>
            </w:r>
          </w:p>
        </w:tc>
      </w:tr>
      <w:tr w:rsidR="00517F2D" w:rsidRPr="00021D37" w14:paraId="20085263"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B142D0D" w14:textId="77777777" w:rsidR="00517F2D" w:rsidRPr="00021D37" w:rsidRDefault="00517F2D">
            <w:pPr>
              <w:pStyle w:val="Tabletextleft"/>
            </w:pPr>
            <w:r w:rsidRPr="00021D37">
              <w:t>ERM</w:t>
            </w:r>
          </w:p>
        </w:tc>
        <w:tc>
          <w:tcPr>
            <w:tcW w:w="4060" w:type="pct"/>
          </w:tcPr>
          <w:p w14:paraId="30113AC5"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rPr>
                <w:rFonts w:cstheme="minorHAnsi"/>
              </w:rPr>
            </w:pPr>
            <w:r w:rsidRPr="00021D37">
              <w:rPr>
                <w:rFonts w:cstheme="minorHAnsi"/>
              </w:rPr>
              <w:t>Environmental Resources Management</w:t>
            </w:r>
          </w:p>
        </w:tc>
      </w:tr>
      <w:tr w:rsidR="00517F2D" w:rsidRPr="00021D37" w14:paraId="123EFEC4"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7A4D69FE" w14:textId="77777777" w:rsidR="00517F2D" w:rsidRPr="00021D37" w:rsidRDefault="00517F2D">
            <w:pPr>
              <w:pStyle w:val="Tabletextleft"/>
            </w:pPr>
            <w:r w:rsidRPr="00021D37">
              <w:t>ESAP</w:t>
            </w:r>
          </w:p>
        </w:tc>
        <w:tc>
          <w:tcPr>
            <w:tcW w:w="4060" w:type="pct"/>
          </w:tcPr>
          <w:p w14:paraId="06E820CD"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Environmental and Social Action Plan</w:t>
            </w:r>
          </w:p>
        </w:tc>
      </w:tr>
      <w:tr w:rsidR="00517F2D" w:rsidRPr="00021D37" w14:paraId="6B902BA8"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15C051B7" w14:textId="77777777" w:rsidR="00517F2D" w:rsidRPr="00021D37" w:rsidRDefault="00517F2D">
            <w:pPr>
              <w:pStyle w:val="Tabletextleft"/>
            </w:pPr>
            <w:r w:rsidRPr="00021D37">
              <w:t>ESIA</w:t>
            </w:r>
          </w:p>
        </w:tc>
        <w:tc>
          <w:tcPr>
            <w:tcW w:w="4060" w:type="pct"/>
          </w:tcPr>
          <w:p w14:paraId="0E0B88EA"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Environmental and Social Impact Assessment</w:t>
            </w:r>
          </w:p>
        </w:tc>
      </w:tr>
      <w:tr w:rsidR="00517F2D" w:rsidRPr="00021D37" w14:paraId="68AE67A9"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14E7C425" w14:textId="77777777" w:rsidR="00517F2D" w:rsidRPr="00021D37" w:rsidRDefault="00517F2D">
            <w:pPr>
              <w:pStyle w:val="Tabletextleft"/>
            </w:pPr>
            <w:r w:rsidRPr="00021D37">
              <w:t>ESMMP</w:t>
            </w:r>
          </w:p>
        </w:tc>
        <w:tc>
          <w:tcPr>
            <w:tcW w:w="4060" w:type="pct"/>
          </w:tcPr>
          <w:p w14:paraId="1A5C7983"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Environmental and Social Management and Monitoring Plan</w:t>
            </w:r>
          </w:p>
        </w:tc>
      </w:tr>
      <w:tr w:rsidR="00517F2D" w:rsidRPr="00021D37" w14:paraId="7A34B606"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5CBACC5" w14:textId="77777777" w:rsidR="00517F2D" w:rsidRPr="00021D37" w:rsidRDefault="00517F2D">
            <w:pPr>
              <w:pStyle w:val="Tabletextleft"/>
            </w:pPr>
            <w:r w:rsidRPr="00021D37">
              <w:t>ESMS</w:t>
            </w:r>
          </w:p>
        </w:tc>
        <w:tc>
          <w:tcPr>
            <w:tcW w:w="4060" w:type="pct"/>
          </w:tcPr>
          <w:p w14:paraId="71AFA408"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Environmental and Social Management System</w:t>
            </w:r>
          </w:p>
        </w:tc>
      </w:tr>
      <w:tr w:rsidR="00517F2D" w:rsidRPr="00021D37" w14:paraId="5F28DAAD"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5337EC67" w14:textId="77777777" w:rsidR="00517F2D" w:rsidRPr="00021D37" w:rsidRDefault="00517F2D">
            <w:pPr>
              <w:pStyle w:val="Tabletextleft"/>
            </w:pPr>
            <w:r w:rsidRPr="00021D37">
              <w:t>E&amp;S</w:t>
            </w:r>
          </w:p>
        </w:tc>
        <w:tc>
          <w:tcPr>
            <w:tcW w:w="4060" w:type="pct"/>
          </w:tcPr>
          <w:p w14:paraId="23751EBC"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Environmental and Social</w:t>
            </w:r>
          </w:p>
        </w:tc>
      </w:tr>
      <w:tr w:rsidR="00517F2D" w:rsidRPr="00021D37" w14:paraId="6ED93109"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3D5A0A85" w14:textId="77777777" w:rsidR="00517F2D" w:rsidRPr="00021D37" w:rsidRDefault="00517F2D">
            <w:pPr>
              <w:pStyle w:val="Tabletextleft"/>
            </w:pPr>
            <w:r w:rsidRPr="00021D37">
              <w:t>GIIP</w:t>
            </w:r>
          </w:p>
        </w:tc>
        <w:tc>
          <w:tcPr>
            <w:tcW w:w="4060" w:type="pct"/>
          </w:tcPr>
          <w:p w14:paraId="42526AD4"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Good International Industry Practice</w:t>
            </w:r>
          </w:p>
        </w:tc>
      </w:tr>
      <w:tr w:rsidR="00517F2D" w:rsidRPr="00021D37" w14:paraId="4300636B"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1D3B274C" w14:textId="77777777" w:rsidR="00517F2D" w:rsidRPr="00021D37" w:rsidRDefault="00517F2D">
            <w:pPr>
              <w:pStyle w:val="Tabletextleft"/>
            </w:pPr>
            <w:r w:rsidRPr="00021D37">
              <w:t>H&amp;S</w:t>
            </w:r>
          </w:p>
        </w:tc>
        <w:tc>
          <w:tcPr>
            <w:tcW w:w="4060" w:type="pct"/>
          </w:tcPr>
          <w:p w14:paraId="015F605C"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Health and Safety</w:t>
            </w:r>
          </w:p>
        </w:tc>
      </w:tr>
      <w:tr w:rsidR="00517F2D" w:rsidRPr="00021D37" w14:paraId="67FBC9F2"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0F2C9FB" w14:textId="77777777" w:rsidR="00517F2D" w:rsidRPr="00021D37" w:rsidRDefault="00517F2D">
            <w:pPr>
              <w:pStyle w:val="Tabletextleft"/>
            </w:pPr>
            <w:r w:rsidRPr="00021D37">
              <w:t>HSE</w:t>
            </w:r>
          </w:p>
        </w:tc>
        <w:tc>
          <w:tcPr>
            <w:tcW w:w="4060" w:type="pct"/>
          </w:tcPr>
          <w:p w14:paraId="7D3B5368"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Health, Safety and Environment</w:t>
            </w:r>
          </w:p>
        </w:tc>
      </w:tr>
      <w:tr w:rsidR="00517F2D" w:rsidRPr="00021D37" w14:paraId="2E5EB2C4"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417F3662" w14:textId="77777777" w:rsidR="00517F2D" w:rsidRPr="00021D37" w:rsidRDefault="00517F2D">
            <w:pPr>
              <w:pStyle w:val="Tabletextleft"/>
            </w:pPr>
            <w:r w:rsidRPr="00021D37">
              <w:t>IAS</w:t>
            </w:r>
          </w:p>
        </w:tc>
        <w:tc>
          <w:tcPr>
            <w:tcW w:w="4060" w:type="pct"/>
          </w:tcPr>
          <w:p w14:paraId="485635E7"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Invasive Alien Species</w:t>
            </w:r>
          </w:p>
        </w:tc>
      </w:tr>
      <w:tr w:rsidR="00517F2D" w:rsidRPr="00021D37" w14:paraId="166B572C"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1FCC680" w14:textId="77777777" w:rsidR="00517F2D" w:rsidRPr="00021D37" w:rsidRDefault="00517F2D">
            <w:pPr>
              <w:pStyle w:val="Tabletextleft"/>
            </w:pPr>
            <w:r w:rsidRPr="00021D37">
              <w:t>IBA</w:t>
            </w:r>
          </w:p>
        </w:tc>
        <w:tc>
          <w:tcPr>
            <w:tcW w:w="4060" w:type="pct"/>
          </w:tcPr>
          <w:p w14:paraId="5957BFF1"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Important Bird &amp; Biodiversity Areas</w:t>
            </w:r>
          </w:p>
        </w:tc>
      </w:tr>
      <w:tr w:rsidR="00517F2D" w:rsidRPr="00021D37" w14:paraId="05EFA346"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2EFBFC91" w14:textId="77777777" w:rsidR="00517F2D" w:rsidRPr="00021D37" w:rsidRDefault="00517F2D">
            <w:pPr>
              <w:pStyle w:val="Tabletextleft"/>
            </w:pPr>
            <w:r w:rsidRPr="00021D37">
              <w:t>IFC</w:t>
            </w:r>
          </w:p>
        </w:tc>
        <w:tc>
          <w:tcPr>
            <w:tcW w:w="4060" w:type="pct"/>
          </w:tcPr>
          <w:p w14:paraId="14150864"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International Finance Corporation</w:t>
            </w:r>
          </w:p>
        </w:tc>
      </w:tr>
      <w:tr w:rsidR="00517F2D" w:rsidRPr="00021D37" w14:paraId="61DA11A5"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55757B8" w14:textId="77777777" w:rsidR="00517F2D" w:rsidRPr="00021D37" w:rsidRDefault="00517F2D">
            <w:pPr>
              <w:pStyle w:val="Tabletextleft"/>
            </w:pPr>
            <w:r w:rsidRPr="00021D37">
              <w:t>IFI</w:t>
            </w:r>
          </w:p>
        </w:tc>
        <w:tc>
          <w:tcPr>
            <w:tcW w:w="4060" w:type="pct"/>
          </w:tcPr>
          <w:p w14:paraId="12CD1CE4"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International Financial Institutions</w:t>
            </w:r>
          </w:p>
        </w:tc>
      </w:tr>
      <w:tr w:rsidR="00517F2D" w:rsidRPr="00021D37" w14:paraId="00FD1300"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05E3D756" w14:textId="77777777" w:rsidR="00517F2D" w:rsidRPr="00021D37" w:rsidRDefault="00517F2D">
            <w:pPr>
              <w:pStyle w:val="Tabletextleft"/>
            </w:pPr>
            <w:r w:rsidRPr="00021D37">
              <w:t>IUCN</w:t>
            </w:r>
          </w:p>
        </w:tc>
        <w:tc>
          <w:tcPr>
            <w:tcW w:w="4060" w:type="pct"/>
          </w:tcPr>
          <w:p w14:paraId="10C8C367"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International Union for the Conservation of Nature</w:t>
            </w:r>
          </w:p>
        </w:tc>
      </w:tr>
      <w:tr w:rsidR="00517F2D" w:rsidRPr="00021D37" w14:paraId="02F50481"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07CE8C8B" w14:textId="77777777" w:rsidR="00517F2D" w:rsidRPr="00021D37" w:rsidRDefault="00517F2D">
            <w:pPr>
              <w:pStyle w:val="Tabletextleft"/>
            </w:pPr>
            <w:r w:rsidRPr="00021D37">
              <w:t>KBA</w:t>
            </w:r>
          </w:p>
        </w:tc>
        <w:tc>
          <w:tcPr>
            <w:tcW w:w="4060" w:type="pct"/>
          </w:tcPr>
          <w:p w14:paraId="19F2640D"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Key Biodiversity Area</w:t>
            </w:r>
          </w:p>
        </w:tc>
      </w:tr>
      <w:tr w:rsidR="00517F2D" w:rsidRPr="00021D37" w14:paraId="69F42178"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0CBA866C" w14:textId="77777777" w:rsidR="00517F2D" w:rsidRPr="00021D37" w:rsidRDefault="00517F2D">
            <w:pPr>
              <w:pStyle w:val="Tabletextleft"/>
            </w:pPr>
            <w:r w:rsidRPr="00021D37">
              <w:t>KPI</w:t>
            </w:r>
          </w:p>
        </w:tc>
        <w:tc>
          <w:tcPr>
            <w:tcW w:w="4060" w:type="pct"/>
          </w:tcPr>
          <w:p w14:paraId="6AC385E2"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Key Performance Indicator</w:t>
            </w:r>
          </w:p>
        </w:tc>
      </w:tr>
      <w:tr w:rsidR="00517F2D" w:rsidRPr="00021D37" w14:paraId="6F108DEC"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55B4E0E5" w14:textId="77777777" w:rsidR="00517F2D" w:rsidRPr="00021D37" w:rsidRDefault="00517F2D">
            <w:pPr>
              <w:pStyle w:val="Tabletextleft"/>
            </w:pPr>
            <w:r w:rsidRPr="00021D37">
              <w:t>M&amp;E</w:t>
            </w:r>
          </w:p>
        </w:tc>
        <w:tc>
          <w:tcPr>
            <w:tcW w:w="4060" w:type="pct"/>
          </w:tcPr>
          <w:p w14:paraId="1724850A"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Monitoring and Evaluation</w:t>
            </w:r>
          </w:p>
        </w:tc>
      </w:tr>
      <w:tr w:rsidR="00517F2D" w:rsidRPr="00021D37" w14:paraId="4BD99A94"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692186E6" w14:textId="77777777" w:rsidR="00517F2D" w:rsidRPr="00021D37" w:rsidRDefault="00517F2D">
            <w:pPr>
              <w:pStyle w:val="Tabletextleft"/>
            </w:pPr>
            <w:r w:rsidRPr="00021D37">
              <w:t>MSDS</w:t>
            </w:r>
          </w:p>
        </w:tc>
        <w:tc>
          <w:tcPr>
            <w:tcW w:w="4060" w:type="pct"/>
          </w:tcPr>
          <w:p w14:paraId="4641229C"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Material Safety Data Sheet</w:t>
            </w:r>
          </w:p>
        </w:tc>
      </w:tr>
      <w:tr w:rsidR="00517F2D" w:rsidRPr="00021D37" w14:paraId="6491DABB"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760C0CC9" w14:textId="77777777" w:rsidR="00517F2D" w:rsidRPr="00021D37" w:rsidRDefault="00517F2D">
            <w:pPr>
              <w:pStyle w:val="Tabletextleft"/>
            </w:pPr>
            <w:r w:rsidRPr="00021D37">
              <w:t>NG</w:t>
            </w:r>
          </w:p>
        </w:tc>
        <w:tc>
          <w:tcPr>
            <w:tcW w:w="4060" w:type="pct"/>
          </w:tcPr>
          <w:p w14:paraId="47535FDF"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Net Gain (of biodiversity)</w:t>
            </w:r>
          </w:p>
        </w:tc>
      </w:tr>
      <w:tr w:rsidR="00517F2D" w:rsidRPr="00021D37" w14:paraId="60F565F4"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4A812747" w14:textId="77777777" w:rsidR="00517F2D" w:rsidRPr="00021D37" w:rsidRDefault="00517F2D">
            <w:pPr>
              <w:pStyle w:val="Tabletextleft"/>
            </w:pPr>
            <w:r w:rsidRPr="00021D37">
              <w:t>NNL</w:t>
            </w:r>
          </w:p>
        </w:tc>
        <w:tc>
          <w:tcPr>
            <w:tcW w:w="4060" w:type="pct"/>
          </w:tcPr>
          <w:p w14:paraId="57CCA57C" w14:textId="77777777" w:rsidR="00517F2D" w:rsidRPr="00021D37" w:rsidRDefault="00517F2D">
            <w:pPr>
              <w:pStyle w:val="Tabletextleft"/>
              <w:cnfStyle w:val="000000000000" w:firstRow="0" w:lastRow="0" w:firstColumn="0" w:lastColumn="0" w:oddVBand="0" w:evenVBand="0" w:oddHBand="0" w:evenHBand="0" w:firstRowFirstColumn="0" w:firstRowLastColumn="0" w:lastRowFirstColumn="0" w:lastRowLastColumn="0"/>
            </w:pPr>
            <w:r w:rsidRPr="00021D37">
              <w:t>No Net Loss (of biodiversity)</w:t>
            </w:r>
          </w:p>
        </w:tc>
      </w:tr>
      <w:tr w:rsidR="00517F2D" w:rsidRPr="00021D37" w14:paraId="251FD376"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41552EA9" w14:textId="77777777" w:rsidR="00517F2D" w:rsidRPr="00021D37" w:rsidRDefault="00517F2D">
            <w:pPr>
              <w:pStyle w:val="Tabletextleft"/>
            </w:pPr>
            <w:r w:rsidRPr="00021D37">
              <w:t>PBF</w:t>
            </w:r>
          </w:p>
        </w:tc>
        <w:tc>
          <w:tcPr>
            <w:tcW w:w="4060" w:type="pct"/>
          </w:tcPr>
          <w:p w14:paraId="7BEBEE3F" w14:textId="77777777" w:rsidR="00517F2D" w:rsidRPr="00021D37" w:rsidRDefault="00517F2D">
            <w:pPr>
              <w:pStyle w:val="Tabletextleft"/>
              <w:cnfStyle w:val="000000100000" w:firstRow="0" w:lastRow="0" w:firstColumn="0" w:lastColumn="0" w:oddVBand="0" w:evenVBand="0" w:oddHBand="1" w:evenHBand="0" w:firstRowFirstColumn="0" w:firstRowLastColumn="0" w:lastRowFirstColumn="0" w:lastRowLastColumn="0"/>
            </w:pPr>
            <w:r w:rsidRPr="00021D37">
              <w:t>Priority Biodiversity Feature</w:t>
            </w:r>
          </w:p>
        </w:tc>
      </w:tr>
      <w:tr w:rsidR="008038C0" w:rsidRPr="00021D37" w14:paraId="5EB391DE"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57081703" w14:textId="796B71B9" w:rsidR="008038C0" w:rsidRPr="00021D37" w:rsidRDefault="008038C0">
            <w:pPr>
              <w:pStyle w:val="Tabletextleft"/>
            </w:pPr>
            <w:r w:rsidRPr="00021D37">
              <w:t>PCFM</w:t>
            </w:r>
          </w:p>
        </w:tc>
        <w:tc>
          <w:tcPr>
            <w:tcW w:w="4060" w:type="pct"/>
          </w:tcPr>
          <w:p w14:paraId="6C67A1B5" w14:textId="69AD3BC3" w:rsidR="008038C0" w:rsidRPr="00021D37" w:rsidRDefault="008038C0">
            <w:pPr>
              <w:pStyle w:val="Tabletextleft"/>
              <w:cnfStyle w:val="000000000000" w:firstRow="0" w:lastRow="0" w:firstColumn="0" w:lastColumn="0" w:oddVBand="0" w:evenVBand="0" w:oddHBand="0" w:evenHBand="0" w:firstRowFirstColumn="0" w:firstRowLastColumn="0" w:lastRowFirstColumn="0" w:lastRowLastColumn="0"/>
            </w:pPr>
            <w:r w:rsidRPr="00021D37">
              <w:t>Post-construction Fatality Monitoring</w:t>
            </w:r>
          </w:p>
        </w:tc>
      </w:tr>
      <w:tr w:rsidR="00DE3FCD" w:rsidRPr="00021D37" w14:paraId="0B8EB241" w14:textId="77777777" w:rsidTr="007C645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940" w:type="pct"/>
          </w:tcPr>
          <w:p w14:paraId="4EBDA09C" w14:textId="21C84FD2" w:rsidR="00DE3FCD" w:rsidRPr="00021D37" w:rsidRDefault="00DE3FCD">
            <w:pPr>
              <w:pStyle w:val="Tabletextleft"/>
            </w:pPr>
            <w:r w:rsidRPr="00021D37">
              <w:t>SER</w:t>
            </w:r>
          </w:p>
        </w:tc>
        <w:tc>
          <w:tcPr>
            <w:tcW w:w="4060" w:type="pct"/>
          </w:tcPr>
          <w:p w14:paraId="5BC76586" w14:textId="36377501" w:rsidR="00DE3FCD" w:rsidRPr="00021D37" w:rsidRDefault="00DE3FCD">
            <w:pPr>
              <w:pStyle w:val="Tabletextleft"/>
              <w:cnfStyle w:val="000000100000" w:firstRow="0" w:lastRow="0" w:firstColumn="0" w:lastColumn="0" w:oddVBand="0" w:evenVBand="0" w:oddHBand="1" w:evenHBand="0" w:firstRowFirstColumn="0" w:firstRowLastColumn="0" w:lastRowFirstColumn="0" w:lastRowLastColumn="0"/>
            </w:pPr>
            <w:r w:rsidRPr="00021D37">
              <w:t>Society for Ecological Restoration</w:t>
            </w:r>
          </w:p>
        </w:tc>
      </w:tr>
      <w:tr w:rsidR="00DE3FCD" w:rsidRPr="00021D37" w14:paraId="36C4F129" w14:textId="77777777" w:rsidTr="007C6450">
        <w:tc>
          <w:tcPr>
            <w:cnfStyle w:val="001000000000" w:firstRow="0" w:lastRow="0" w:firstColumn="1" w:lastColumn="0" w:oddVBand="0" w:evenVBand="0" w:oddHBand="0" w:evenHBand="0" w:firstRowFirstColumn="0" w:firstRowLastColumn="0" w:lastRowFirstColumn="0" w:lastRowLastColumn="0"/>
            <w:tcW w:w="940" w:type="pct"/>
          </w:tcPr>
          <w:p w14:paraId="0D43CD6E" w14:textId="4BF0076B" w:rsidR="00DE3FCD" w:rsidRPr="00021D37" w:rsidRDefault="00DE3FCD">
            <w:pPr>
              <w:pStyle w:val="Tabletextleft"/>
            </w:pPr>
            <w:r w:rsidRPr="00021D37">
              <w:t>WTG</w:t>
            </w:r>
          </w:p>
        </w:tc>
        <w:tc>
          <w:tcPr>
            <w:tcW w:w="4060" w:type="pct"/>
          </w:tcPr>
          <w:p w14:paraId="7D2CB266" w14:textId="769562F4" w:rsidR="00DE3FCD" w:rsidRPr="00021D37" w:rsidRDefault="00DE3FCD">
            <w:pPr>
              <w:pStyle w:val="Tabletextleft"/>
              <w:cnfStyle w:val="000000000000" w:firstRow="0" w:lastRow="0" w:firstColumn="0" w:lastColumn="0" w:oddVBand="0" w:evenVBand="0" w:oddHBand="0" w:evenHBand="0" w:firstRowFirstColumn="0" w:firstRowLastColumn="0" w:lastRowFirstColumn="0" w:lastRowLastColumn="0"/>
            </w:pPr>
            <w:r w:rsidRPr="00021D37">
              <w:t>Wind Turbine Generator</w:t>
            </w:r>
          </w:p>
        </w:tc>
      </w:tr>
    </w:tbl>
    <w:p w14:paraId="27F8ACD7" w14:textId="0858867F" w:rsidR="00F65947" w:rsidRPr="00021D37" w:rsidRDefault="00F65947" w:rsidP="0075089E">
      <w:pPr>
        <w:spacing w:after="0" w:line="240" w:lineRule="auto"/>
        <w:rPr>
          <w:rFonts w:cs="Times New Roman (Body CS)"/>
          <w:spacing w:val="4"/>
        </w:rPr>
      </w:pPr>
    </w:p>
    <w:p w14:paraId="1649D769" w14:textId="77777777" w:rsidR="004B60E3" w:rsidRPr="00021D37" w:rsidRDefault="004B60E3" w:rsidP="004B60E3">
      <w:pPr>
        <w:pStyle w:val="TableTitle"/>
        <w:rPr>
          <w:szCs w:val="24"/>
        </w:rPr>
      </w:pPr>
      <w:r w:rsidRPr="00021D37">
        <w:rPr>
          <w:szCs w:val="24"/>
        </w:rPr>
        <w:lastRenderedPageBreak/>
        <w:t>Key Definitions</w:t>
      </w:r>
    </w:p>
    <w:p w14:paraId="29D99EA1" w14:textId="77777777" w:rsidR="004B60E3" w:rsidRPr="00021D37" w:rsidRDefault="004B60E3" w:rsidP="004B60E3">
      <w:pPr>
        <w:spacing w:before="120" w:after="60"/>
        <w:contextualSpacing/>
        <w:rPr>
          <w:b/>
          <w:bCs/>
          <w:szCs w:val="20"/>
        </w:rPr>
      </w:pPr>
      <w:r w:rsidRPr="00021D37">
        <w:rPr>
          <w:b/>
          <w:bCs/>
          <w:szCs w:val="20"/>
        </w:rPr>
        <w:t>Protected area:</w:t>
      </w:r>
    </w:p>
    <w:p w14:paraId="1CA744E8" w14:textId="77777777" w:rsidR="004B60E3" w:rsidRPr="00021D37" w:rsidRDefault="004B60E3" w:rsidP="004B60E3">
      <w:pPr>
        <w:spacing w:before="120" w:after="60"/>
        <w:contextualSpacing/>
        <w:rPr>
          <w:rFonts w:cs="Arial"/>
          <w:color w:val="000000"/>
          <w:kern w:val="0"/>
          <w:szCs w:val="20"/>
        </w:rPr>
      </w:pPr>
      <w:r w:rsidRPr="00021D37">
        <w:rPr>
          <w:rFonts w:cs="Arial"/>
          <w:color w:val="000000"/>
          <w:kern w:val="0"/>
          <w:szCs w:val="20"/>
        </w:rPr>
        <w:t>Legally protected areas meet the IUCN definition: “</w:t>
      </w:r>
      <w:r w:rsidRPr="00021D37">
        <w:rPr>
          <w:rFonts w:cs="Arial"/>
          <w:i/>
          <w:iCs/>
          <w:color w:val="000000"/>
          <w:kern w:val="0"/>
          <w:szCs w:val="20"/>
        </w:rPr>
        <w:t>A clearly defined geographical space, recognized, dedicated and managed, through legal or other effective means, to achieve the long-term conservation of nature with associated ecosystem services and cultural values</w:t>
      </w:r>
      <w:r w:rsidRPr="00021D37">
        <w:rPr>
          <w:rFonts w:cs="Arial"/>
          <w:color w:val="000000"/>
          <w:kern w:val="0"/>
          <w:szCs w:val="20"/>
        </w:rPr>
        <w:t>.” this includes areas proposed by governments for such designation (IFC, 2012).</w:t>
      </w:r>
    </w:p>
    <w:p w14:paraId="580B3785" w14:textId="77777777" w:rsidR="004B60E3" w:rsidRPr="00021D37" w:rsidRDefault="004B60E3" w:rsidP="004B60E3">
      <w:pPr>
        <w:spacing w:before="120" w:after="60"/>
        <w:contextualSpacing/>
        <w:rPr>
          <w:b/>
          <w:bCs/>
          <w:szCs w:val="20"/>
        </w:rPr>
      </w:pPr>
    </w:p>
    <w:p w14:paraId="415DCED8" w14:textId="77777777" w:rsidR="004B60E3" w:rsidRPr="00021D37" w:rsidRDefault="004B60E3" w:rsidP="004B60E3">
      <w:pPr>
        <w:spacing w:before="120" w:after="60"/>
        <w:contextualSpacing/>
        <w:rPr>
          <w:b/>
          <w:bCs/>
          <w:szCs w:val="20"/>
        </w:rPr>
      </w:pPr>
      <w:r w:rsidRPr="00021D37">
        <w:rPr>
          <w:b/>
          <w:bCs/>
          <w:szCs w:val="20"/>
        </w:rPr>
        <w:t>Natural habitat:</w:t>
      </w:r>
    </w:p>
    <w:p w14:paraId="46D51307" w14:textId="77777777" w:rsidR="004B60E3" w:rsidRPr="00021D37" w:rsidRDefault="004B60E3" w:rsidP="004B60E3">
      <w:pPr>
        <w:autoSpaceDE w:val="0"/>
        <w:autoSpaceDN w:val="0"/>
        <w:adjustRightInd w:val="0"/>
        <w:spacing w:before="120" w:after="60"/>
        <w:contextualSpacing/>
        <w:rPr>
          <w:rFonts w:cs="Arial"/>
          <w:color w:val="000000"/>
          <w:kern w:val="0"/>
          <w:szCs w:val="20"/>
        </w:rPr>
      </w:pPr>
      <w:r w:rsidRPr="00021D37">
        <w:rPr>
          <w:rFonts w:cs="Arial"/>
          <w:color w:val="000000"/>
          <w:kern w:val="0"/>
          <w:szCs w:val="20"/>
        </w:rPr>
        <w:t>Natural habitats are areas composed of viable assemblages of plant and/or animal species of largely native origin, and/or where human activity has not essentially modified an area’s primary ecological functions and species composition (IFC, 2012).</w:t>
      </w:r>
    </w:p>
    <w:p w14:paraId="7747D638" w14:textId="77777777" w:rsidR="004B60E3" w:rsidRPr="00021D37" w:rsidRDefault="004B60E3" w:rsidP="004B60E3">
      <w:pPr>
        <w:spacing w:before="120" w:after="60"/>
        <w:contextualSpacing/>
        <w:rPr>
          <w:szCs w:val="20"/>
        </w:rPr>
      </w:pPr>
    </w:p>
    <w:p w14:paraId="19F22B04" w14:textId="77777777" w:rsidR="004B60E3" w:rsidRPr="00021D37" w:rsidRDefault="004B60E3" w:rsidP="004B60E3">
      <w:pPr>
        <w:spacing w:before="120" w:after="60"/>
        <w:contextualSpacing/>
        <w:rPr>
          <w:b/>
          <w:bCs/>
          <w:szCs w:val="20"/>
        </w:rPr>
      </w:pPr>
      <w:r w:rsidRPr="00021D37">
        <w:rPr>
          <w:b/>
          <w:bCs/>
          <w:szCs w:val="20"/>
        </w:rPr>
        <w:t>Critical habitat:</w:t>
      </w:r>
    </w:p>
    <w:p w14:paraId="7A68F7EA" w14:textId="1E0A255A" w:rsidR="004B60E3" w:rsidRPr="00021D37" w:rsidRDefault="002526EB" w:rsidP="004B60E3">
      <w:pPr>
        <w:autoSpaceDE w:val="0"/>
        <w:autoSpaceDN w:val="0"/>
        <w:adjustRightInd w:val="0"/>
        <w:spacing w:before="120" w:after="60"/>
        <w:contextualSpacing/>
        <w:rPr>
          <w:rFonts w:cs="Arial"/>
          <w:color w:val="000000"/>
          <w:kern w:val="0"/>
          <w:szCs w:val="20"/>
        </w:rPr>
      </w:pPr>
      <w:r w:rsidRPr="00021D37">
        <w:rPr>
          <w:rFonts w:cs="Arial"/>
          <w:color w:val="000000"/>
          <w:kern w:val="0"/>
          <w:szCs w:val="20"/>
        </w:rPr>
        <w:t xml:space="preserve">Areas identified as critical habitat hold the highest tier of irreplaceable (existing in few places) and vulnerable (at high risk of being lost) biodiversity features (EBRD </w:t>
      </w:r>
      <w:r w:rsidR="00F542D5" w:rsidRPr="00021D37">
        <w:rPr>
          <w:rFonts w:cs="Arial"/>
          <w:color w:val="000000"/>
          <w:kern w:val="0"/>
          <w:szCs w:val="20"/>
        </w:rPr>
        <w:t>ESR</w:t>
      </w:r>
      <w:r w:rsidRPr="00021D37">
        <w:rPr>
          <w:rFonts w:cs="Arial"/>
          <w:color w:val="000000"/>
          <w:kern w:val="0"/>
          <w:szCs w:val="20"/>
        </w:rPr>
        <w:t>6, 20</w:t>
      </w:r>
      <w:r w:rsidR="004C0946" w:rsidRPr="00021D37">
        <w:rPr>
          <w:rFonts w:cs="Arial"/>
          <w:color w:val="000000"/>
          <w:kern w:val="0"/>
          <w:szCs w:val="20"/>
        </w:rPr>
        <w:t>24</w:t>
      </w:r>
      <w:r w:rsidRPr="00021D37">
        <w:rPr>
          <w:rFonts w:cs="Arial"/>
          <w:color w:val="000000"/>
          <w:kern w:val="0"/>
          <w:szCs w:val="20"/>
        </w:rPr>
        <w:t xml:space="preserve">). </w:t>
      </w:r>
      <w:r w:rsidR="004B60E3" w:rsidRPr="00021D37">
        <w:rPr>
          <w:rFonts w:cs="Arial"/>
          <w:color w:val="000000"/>
          <w:kern w:val="0"/>
          <w:szCs w:val="20"/>
        </w:rPr>
        <w:t>Critical habitats are areas with high biodiversity value, including (i) habitat of significant importance to Critically Endangered and/or Endangered species; (ii) habitat of significant importance to endemic and/or restricted-range species; (iii) habitat supporting globally significant concentrations of migratory species and/or congregator species; (iv) highly threatened and/or unique ecosystems; and/or (v) areas associated with key evolutionary processes (IFC, 2012).</w:t>
      </w:r>
      <w:r w:rsidRPr="00021D37">
        <w:rPr>
          <w:rFonts w:cs="Arial"/>
          <w:color w:val="000000"/>
          <w:kern w:val="0"/>
          <w:szCs w:val="20"/>
        </w:rPr>
        <w:t xml:space="preserve"> The criteria used by the EBRD’s </w:t>
      </w:r>
      <w:r w:rsidR="007221A7" w:rsidRPr="00021D37">
        <w:rPr>
          <w:rFonts w:cs="Arial"/>
          <w:color w:val="000000"/>
          <w:kern w:val="0"/>
          <w:szCs w:val="20"/>
        </w:rPr>
        <w:t>ES</w:t>
      </w:r>
      <w:r w:rsidRPr="00021D37">
        <w:rPr>
          <w:rFonts w:cs="Arial"/>
          <w:color w:val="000000"/>
          <w:kern w:val="0"/>
          <w:szCs w:val="20"/>
        </w:rPr>
        <w:t>R6 to define critical habitat build on and are closely aligned with those used in IFC PS6.</w:t>
      </w:r>
    </w:p>
    <w:p w14:paraId="27FBC671" w14:textId="77777777" w:rsidR="004B60E3" w:rsidRPr="00021D37" w:rsidRDefault="004B60E3" w:rsidP="004B60E3">
      <w:pPr>
        <w:spacing w:before="120" w:after="60"/>
        <w:contextualSpacing/>
        <w:rPr>
          <w:szCs w:val="20"/>
        </w:rPr>
      </w:pPr>
    </w:p>
    <w:p w14:paraId="00F8AF67" w14:textId="77777777" w:rsidR="004B60E3" w:rsidRPr="00021D37" w:rsidRDefault="004B60E3" w:rsidP="004B60E3">
      <w:pPr>
        <w:spacing w:before="120" w:after="60"/>
        <w:contextualSpacing/>
        <w:rPr>
          <w:b/>
          <w:bCs/>
          <w:szCs w:val="20"/>
        </w:rPr>
      </w:pPr>
      <w:r w:rsidRPr="00021D37">
        <w:rPr>
          <w:b/>
          <w:bCs/>
          <w:szCs w:val="20"/>
        </w:rPr>
        <w:t>Invasive alien species:</w:t>
      </w:r>
    </w:p>
    <w:p w14:paraId="5F6DA76E" w14:textId="77777777" w:rsidR="004B60E3" w:rsidRPr="00021D37" w:rsidRDefault="004B60E3" w:rsidP="004B60E3">
      <w:pPr>
        <w:spacing w:before="120" w:after="60"/>
        <w:contextualSpacing/>
        <w:rPr>
          <w:rFonts w:cs="Arial"/>
          <w:color w:val="000000"/>
          <w:kern w:val="0"/>
          <w:szCs w:val="20"/>
        </w:rPr>
      </w:pPr>
      <w:r w:rsidRPr="00021D37">
        <w:rPr>
          <w:rFonts w:cs="Arial"/>
          <w:color w:val="000000"/>
          <w:kern w:val="0"/>
          <w:szCs w:val="20"/>
        </w:rPr>
        <w:t xml:space="preserve">An invasive species is an organism (plant or animal) that causes ecological or economic harm in a new environment. Invasive species may be alien or exotic (not native or indigenous to the particular area, geography or region). </w:t>
      </w:r>
    </w:p>
    <w:p w14:paraId="0CBD1CD4" w14:textId="77777777" w:rsidR="004B60E3" w:rsidRPr="00021D37" w:rsidRDefault="004B60E3" w:rsidP="004B60E3">
      <w:pPr>
        <w:spacing w:before="120" w:after="60"/>
        <w:contextualSpacing/>
        <w:rPr>
          <w:b/>
          <w:bCs/>
          <w:szCs w:val="20"/>
        </w:rPr>
      </w:pPr>
    </w:p>
    <w:p w14:paraId="4E07A53D" w14:textId="77777777" w:rsidR="004B60E3" w:rsidRPr="00021D37" w:rsidRDefault="004B60E3" w:rsidP="004B60E3">
      <w:pPr>
        <w:spacing w:before="120" w:after="60"/>
        <w:contextualSpacing/>
        <w:rPr>
          <w:b/>
          <w:bCs/>
          <w:szCs w:val="20"/>
        </w:rPr>
      </w:pPr>
      <w:r w:rsidRPr="00021D37">
        <w:rPr>
          <w:b/>
          <w:bCs/>
          <w:szCs w:val="20"/>
        </w:rPr>
        <w:t>No Net Loss (of biodiversity):</w:t>
      </w:r>
    </w:p>
    <w:p w14:paraId="165B0628" w14:textId="77777777" w:rsidR="004B60E3" w:rsidRPr="00021D37" w:rsidRDefault="004B60E3" w:rsidP="004B60E3">
      <w:pPr>
        <w:spacing w:before="120" w:after="60"/>
        <w:contextualSpacing/>
        <w:rPr>
          <w:szCs w:val="20"/>
        </w:rPr>
      </w:pPr>
      <w:r w:rsidRPr="00021D37">
        <w:rPr>
          <w:szCs w:val="20"/>
        </w:rPr>
        <w:t>An approach and goal for a development project, policy, plan or activity in which the impacts on biodiversity it causes are balanced by measures taken to avoid and minimize the impacts, to restore affected areas and finally to offset the residual impacts, so that no loss remains.</w:t>
      </w:r>
    </w:p>
    <w:p w14:paraId="0E444FCE" w14:textId="77777777" w:rsidR="002526EB" w:rsidRPr="00021D37" w:rsidRDefault="002526EB" w:rsidP="004B60E3">
      <w:pPr>
        <w:spacing w:before="120" w:after="60"/>
        <w:contextualSpacing/>
        <w:rPr>
          <w:szCs w:val="20"/>
        </w:rPr>
      </w:pPr>
    </w:p>
    <w:p w14:paraId="64EB3B8A" w14:textId="0AA14B35" w:rsidR="002526EB" w:rsidRPr="00021D37" w:rsidRDefault="002526EB" w:rsidP="004B60E3">
      <w:pPr>
        <w:spacing w:before="120" w:after="60"/>
        <w:contextualSpacing/>
        <w:rPr>
          <w:szCs w:val="20"/>
        </w:rPr>
      </w:pPr>
      <w:r w:rsidRPr="00021D37">
        <w:rPr>
          <w:szCs w:val="20"/>
        </w:rPr>
        <w:t xml:space="preserve">No net loss (NNL) is defined by EBRD as “The point at which project-related impacts on priority biodiversity features are reduced by avoidance, minimisation and/or reinstatement measures, and offsetting compensates fully for all significant residual impacts – that is to say, no significant net impacts on biodiversity remain” (EBRD </w:t>
      </w:r>
      <w:r w:rsidR="005C38AA" w:rsidRPr="00021D37">
        <w:rPr>
          <w:szCs w:val="20"/>
        </w:rPr>
        <w:t>ESR</w:t>
      </w:r>
      <w:r w:rsidRPr="00021D37">
        <w:rPr>
          <w:szCs w:val="20"/>
        </w:rPr>
        <w:t>6, 20</w:t>
      </w:r>
      <w:r w:rsidR="004C0946" w:rsidRPr="00021D37">
        <w:rPr>
          <w:szCs w:val="20"/>
        </w:rPr>
        <w:t>24</w:t>
      </w:r>
      <w:r w:rsidRPr="00021D37">
        <w:rPr>
          <w:szCs w:val="20"/>
        </w:rPr>
        <w:t>).</w:t>
      </w:r>
    </w:p>
    <w:p w14:paraId="48C8B541" w14:textId="77777777" w:rsidR="004B60E3" w:rsidRPr="00021D37" w:rsidRDefault="004B60E3" w:rsidP="004B60E3">
      <w:pPr>
        <w:autoSpaceDE w:val="0"/>
        <w:autoSpaceDN w:val="0"/>
        <w:adjustRightInd w:val="0"/>
        <w:spacing w:before="120" w:after="60"/>
        <w:contextualSpacing/>
        <w:rPr>
          <w:szCs w:val="20"/>
        </w:rPr>
      </w:pPr>
    </w:p>
    <w:p w14:paraId="56DE62CB" w14:textId="77777777" w:rsidR="004B60E3" w:rsidRPr="00021D37" w:rsidRDefault="004B60E3" w:rsidP="004B60E3">
      <w:pPr>
        <w:spacing w:before="120" w:after="60"/>
        <w:contextualSpacing/>
        <w:rPr>
          <w:b/>
          <w:bCs/>
          <w:szCs w:val="20"/>
        </w:rPr>
      </w:pPr>
      <w:r w:rsidRPr="00021D37">
        <w:rPr>
          <w:b/>
          <w:bCs/>
          <w:szCs w:val="20"/>
        </w:rPr>
        <w:t>Net Gain (of biodiversity):</w:t>
      </w:r>
    </w:p>
    <w:p w14:paraId="2C80D9F8" w14:textId="77777777" w:rsidR="004B60E3" w:rsidRPr="00021D37" w:rsidRDefault="004B60E3" w:rsidP="004B60E3">
      <w:pPr>
        <w:spacing w:before="120" w:after="60"/>
        <w:contextualSpacing/>
        <w:rPr>
          <w:szCs w:val="20"/>
        </w:rPr>
      </w:pPr>
      <w:r w:rsidRPr="00021D37">
        <w:rPr>
          <w:szCs w:val="20"/>
        </w:rPr>
        <w:t>An approach and goal for a development project, policy, plan or activity in which the impacts on biodiversity it causes are outweighed by measures taken to avoid and minimize the impacts, to restore affected areas and finally to offset the residual impacts, so that natural environment is left in a measurably better state than it was beforehand.</w:t>
      </w:r>
    </w:p>
    <w:p w14:paraId="53B3DFDE" w14:textId="77777777" w:rsidR="00443093" w:rsidRPr="00021D37" w:rsidRDefault="00443093" w:rsidP="004B60E3">
      <w:pPr>
        <w:spacing w:before="120" w:after="60"/>
        <w:contextualSpacing/>
        <w:rPr>
          <w:szCs w:val="20"/>
        </w:rPr>
      </w:pPr>
    </w:p>
    <w:p w14:paraId="5C5ED1D9" w14:textId="4CA282CD" w:rsidR="004B60E3" w:rsidRPr="00021D37" w:rsidRDefault="00443093" w:rsidP="00B16FDA">
      <w:pPr>
        <w:autoSpaceDE w:val="0"/>
        <w:autoSpaceDN w:val="0"/>
        <w:adjustRightInd w:val="0"/>
        <w:spacing w:before="120" w:after="60"/>
        <w:contextualSpacing/>
        <w:rPr>
          <w:szCs w:val="20"/>
        </w:rPr>
      </w:pPr>
      <w:r w:rsidRPr="00021D37">
        <w:rPr>
          <w:szCs w:val="20"/>
        </w:rPr>
        <w:t>Net Gain (NG)</w:t>
      </w:r>
      <w:r w:rsidR="002526EB" w:rsidRPr="00021D37">
        <w:rPr>
          <w:szCs w:val="20"/>
        </w:rPr>
        <w:t xml:space="preserve"> is defined by EBRD as “</w:t>
      </w:r>
      <w:r w:rsidRPr="00021D37">
        <w:rPr>
          <w:szCs w:val="20"/>
        </w:rPr>
        <w:t>...</w:t>
      </w:r>
      <w:r w:rsidRPr="00021D37">
        <w:rPr>
          <w:i/>
          <w:iCs/>
          <w:szCs w:val="20"/>
        </w:rPr>
        <w:t xml:space="preserve">additional conservation outcomes that can be achieved for the biodiversity values for which the critical habitat was designated. Net gains may be </w:t>
      </w:r>
      <w:r w:rsidRPr="00021D37">
        <w:rPr>
          <w:i/>
          <w:iCs/>
          <w:szCs w:val="20"/>
        </w:rPr>
        <w:lastRenderedPageBreak/>
        <w:t>achieved through the implementation of programmes that could be implemented in situ (on the ground) to enhance habitat and protect and conserve biodiversity and, where additional mitigation is required, by developing a biodiversity offset</w:t>
      </w:r>
      <w:r w:rsidRPr="00021D37">
        <w:rPr>
          <w:szCs w:val="20"/>
        </w:rPr>
        <w:t>”</w:t>
      </w:r>
      <w:r w:rsidR="00B16FDA" w:rsidRPr="00021D37">
        <w:rPr>
          <w:i/>
          <w:iCs/>
          <w:szCs w:val="20"/>
        </w:rPr>
        <w:t xml:space="preserve"> </w:t>
      </w:r>
      <w:r w:rsidR="002526EB" w:rsidRPr="00021D37">
        <w:rPr>
          <w:szCs w:val="20"/>
        </w:rPr>
        <w:t xml:space="preserve">(EBRD </w:t>
      </w:r>
      <w:r w:rsidR="005C38AA" w:rsidRPr="00021D37">
        <w:rPr>
          <w:szCs w:val="20"/>
        </w:rPr>
        <w:t>ESR6</w:t>
      </w:r>
      <w:r w:rsidR="002526EB" w:rsidRPr="00021D37">
        <w:rPr>
          <w:szCs w:val="20"/>
        </w:rPr>
        <w:t>, 20</w:t>
      </w:r>
      <w:r w:rsidR="004C0946" w:rsidRPr="00021D37">
        <w:rPr>
          <w:szCs w:val="20"/>
        </w:rPr>
        <w:t>24</w:t>
      </w:r>
      <w:r w:rsidR="002526EB" w:rsidRPr="00021D37">
        <w:rPr>
          <w:szCs w:val="20"/>
        </w:rPr>
        <w:t xml:space="preserve">). </w:t>
      </w:r>
    </w:p>
    <w:p w14:paraId="3CA54A53" w14:textId="77777777" w:rsidR="004B60E3" w:rsidRPr="00021D37" w:rsidRDefault="004B60E3" w:rsidP="004B60E3">
      <w:pPr>
        <w:autoSpaceDE w:val="0"/>
        <w:autoSpaceDN w:val="0"/>
        <w:adjustRightInd w:val="0"/>
        <w:spacing w:before="120" w:after="60"/>
        <w:contextualSpacing/>
        <w:rPr>
          <w:szCs w:val="20"/>
        </w:rPr>
      </w:pPr>
    </w:p>
    <w:p w14:paraId="2C21197C" w14:textId="0E39CE2F" w:rsidR="004B60E3" w:rsidRPr="00021D37" w:rsidRDefault="002526EB" w:rsidP="004B60E3">
      <w:pPr>
        <w:spacing w:before="120" w:after="60"/>
        <w:contextualSpacing/>
        <w:rPr>
          <w:b/>
          <w:bCs/>
          <w:szCs w:val="20"/>
        </w:rPr>
      </w:pPr>
      <w:r w:rsidRPr="00021D37">
        <w:rPr>
          <w:b/>
          <w:bCs/>
          <w:szCs w:val="20"/>
        </w:rPr>
        <w:t xml:space="preserve">(Biodiversity) </w:t>
      </w:r>
      <w:r w:rsidR="004B60E3" w:rsidRPr="00021D37">
        <w:rPr>
          <w:b/>
          <w:bCs/>
          <w:szCs w:val="20"/>
        </w:rPr>
        <w:t>Offset:</w:t>
      </w:r>
    </w:p>
    <w:p w14:paraId="2F48CBC2" w14:textId="5481A454" w:rsidR="002526EB" w:rsidRPr="00021D37" w:rsidRDefault="002526EB" w:rsidP="004B60E3">
      <w:pPr>
        <w:autoSpaceDE w:val="0"/>
        <w:autoSpaceDN w:val="0"/>
        <w:adjustRightInd w:val="0"/>
        <w:spacing w:before="120" w:after="60"/>
        <w:contextualSpacing/>
        <w:rPr>
          <w:szCs w:val="20"/>
        </w:rPr>
      </w:pPr>
      <w:r w:rsidRPr="00021D37">
        <w:rPr>
          <w:szCs w:val="20"/>
        </w:rPr>
        <w:t xml:space="preserve">According to EBRD </w:t>
      </w:r>
      <w:r w:rsidR="00AF6FB2" w:rsidRPr="00021D37">
        <w:rPr>
          <w:szCs w:val="20"/>
        </w:rPr>
        <w:t>ES</w:t>
      </w:r>
      <w:r w:rsidRPr="00021D37">
        <w:rPr>
          <w:szCs w:val="20"/>
        </w:rPr>
        <w:t>R6 (</w:t>
      </w:r>
      <w:r w:rsidR="00AF6FB2" w:rsidRPr="00021D37">
        <w:rPr>
          <w:szCs w:val="20"/>
        </w:rPr>
        <w:t>2024</w:t>
      </w:r>
      <w:r w:rsidRPr="00021D37">
        <w:rPr>
          <w:szCs w:val="20"/>
        </w:rPr>
        <w:t>), a biodiversity offset refers to “</w:t>
      </w:r>
      <w:r w:rsidRPr="00021D37">
        <w:rPr>
          <w:i/>
          <w:iCs/>
          <w:szCs w:val="20"/>
        </w:rPr>
        <w:t>Measurable conservation outcomes resulting from actions designed to compensate for significant residual adverse biodiversity impacts</w:t>
      </w:r>
      <w:r w:rsidRPr="00021D37">
        <w:rPr>
          <w:szCs w:val="20"/>
        </w:rPr>
        <w:t>” and “</w:t>
      </w:r>
      <w:r w:rsidRPr="00021D37">
        <w:rPr>
          <w:i/>
          <w:iCs/>
          <w:szCs w:val="20"/>
        </w:rPr>
        <w:t>The goal of biodiversity offsets is to achieve “no net loss” and preferably a net gain of biodiversity on the ground</w:t>
      </w:r>
      <w:r w:rsidRPr="00021D37">
        <w:rPr>
          <w:szCs w:val="20"/>
        </w:rPr>
        <w:t>”.</w:t>
      </w:r>
    </w:p>
    <w:p w14:paraId="3A62B015" w14:textId="77777777" w:rsidR="00443093" w:rsidRPr="00021D37" w:rsidRDefault="00443093" w:rsidP="004B60E3">
      <w:pPr>
        <w:autoSpaceDE w:val="0"/>
        <w:autoSpaceDN w:val="0"/>
        <w:adjustRightInd w:val="0"/>
        <w:spacing w:before="120" w:after="60"/>
        <w:contextualSpacing/>
        <w:rPr>
          <w:szCs w:val="20"/>
        </w:rPr>
      </w:pPr>
    </w:p>
    <w:p w14:paraId="0CDB80E4" w14:textId="7C3C8FB9" w:rsidR="004B60E3" w:rsidRPr="00021D37" w:rsidRDefault="002526EB" w:rsidP="004B60E3">
      <w:pPr>
        <w:autoSpaceDE w:val="0"/>
        <w:autoSpaceDN w:val="0"/>
        <w:adjustRightInd w:val="0"/>
        <w:spacing w:before="120" w:after="60"/>
        <w:contextualSpacing/>
        <w:rPr>
          <w:b/>
          <w:bCs/>
          <w:szCs w:val="20"/>
        </w:rPr>
      </w:pPr>
      <w:r w:rsidRPr="00021D37">
        <w:rPr>
          <w:szCs w:val="20"/>
        </w:rPr>
        <w:t>Biodiversity offsets should also be considered a last resort in any mitigation package and should only be attempted with input from credible external experts with relevant experience in their design and implementation.</w:t>
      </w:r>
    </w:p>
    <w:p w14:paraId="5BEC724F" w14:textId="77777777" w:rsidR="004B60E3" w:rsidRPr="00021D37" w:rsidRDefault="004B60E3" w:rsidP="004B60E3">
      <w:pPr>
        <w:autoSpaceDE w:val="0"/>
        <w:autoSpaceDN w:val="0"/>
        <w:adjustRightInd w:val="0"/>
        <w:spacing w:before="120" w:after="60"/>
        <w:contextualSpacing/>
        <w:rPr>
          <w:szCs w:val="20"/>
        </w:rPr>
      </w:pPr>
    </w:p>
    <w:p w14:paraId="18EA257B" w14:textId="77777777" w:rsidR="004B60E3" w:rsidRPr="00021D37" w:rsidRDefault="004B60E3" w:rsidP="004B60E3">
      <w:pPr>
        <w:spacing w:before="120" w:after="60"/>
        <w:contextualSpacing/>
        <w:rPr>
          <w:b/>
          <w:bCs/>
          <w:szCs w:val="20"/>
        </w:rPr>
      </w:pPr>
      <w:r w:rsidRPr="00021D37">
        <w:rPr>
          <w:b/>
          <w:bCs/>
          <w:szCs w:val="20"/>
        </w:rPr>
        <w:t>Mitigation hierarchy:</w:t>
      </w:r>
    </w:p>
    <w:p w14:paraId="69AC9EEC" w14:textId="33A0E0B2" w:rsidR="004B60E3" w:rsidRPr="00021D37" w:rsidRDefault="002526EB" w:rsidP="004B60E3">
      <w:pPr>
        <w:autoSpaceDE w:val="0"/>
        <w:autoSpaceDN w:val="0"/>
        <w:adjustRightInd w:val="0"/>
        <w:spacing w:before="120" w:after="60"/>
        <w:contextualSpacing/>
        <w:rPr>
          <w:szCs w:val="20"/>
        </w:rPr>
      </w:pPr>
      <w:r w:rsidRPr="00021D37">
        <w:rPr>
          <w:szCs w:val="20"/>
        </w:rPr>
        <w:t xml:space="preserve">A tool commonly applied in Environmental Impact Assessments (EIAs) which helps to manage biodiversity risk. </w:t>
      </w:r>
      <w:r w:rsidR="004B60E3" w:rsidRPr="00021D37">
        <w:rPr>
          <w:szCs w:val="20"/>
        </w:rPr>
        <w:t>The hierarchy of controls that begins with avoidance, then considers minimization or reduction of impacts, followed by restoration actions and finally compensation for biodiversity loss (e.g. through offsetting) as a last resort measure only once all other options have been considered/exhausted.</w:t>
      </w:r>
    </w:p>
    <w:p w14:paraId="5F8004C6" w14:textId="77777777" w:rsidR="002526EB" w:rsidRPr="00021D37" w:rsidRDefault="002526EB" w:rsidP="004B60E3">
      <w:pPr>
        <w:autoSpaceDE w:val="0"/>
        <w:autoSpaceDN w:val="0"/>
        <w:adjustRightInd w:val="0"/>
        <w:spacing w:before="120" w:after="60"/>
        <w:contextualSpacing/>
        <w:rPr>
          <w:szCs w:val="20"/>
        </w:rPr>
      </w:pPr>
    </w:p>
    <w:p w14:paraId="0412825F" w14:textId="10727CF2" w:rsidR="002526EB" w:rsidRPr="00021D37" w:rsidRDefault="002526EB" w:rsidP="004B60E3">
      <w:pPr>
        <w:autoSpaceDE w:val="0"/>
        <w:autoSpaceDN w:val="0"/>
        <w:adjustRightInd w:val="0"/>
        <w:spacing w:before="120" w:after="60"/>
        <w:contextualSpacing/>
        <w:rPr>
          <w:szCs w:val="20"/>
        </w:rPr>
      </w:pPr>
      <w:r w:rsidRPr="00021D37">
        <w:rPr>
          <w:b/>
          <w:bCs/>
          <w:szCs w:val="20"/>
        </w:rPr>
        <w:t>Priority biodiversity features</w:t>
      </w:r>
      <w:r w:rsidRPr="00021D37">
        <w:rPr>
          <w:szCs w:val="20"/>
        </w:rPr>
        <w:t>:</w:t>
      </w:r>
    </w:p>
    <w:p w14:paraId="00EC7661" w14:textId="67DA729F" w:rsidR="002526EB" w:rsidRPr="00021D37" w:rsidRDefault="002526EB" w:rsidP="004B60E3">
      <w:pPr>
        <w:autoSpaceDE w:val="0"/>
        <w:autoSpaceDN w:val="0"/>
        <w:adjustRightInd w:val="0"/>
        <w:spacing w:before="120" w:after="60"/>
        <w:contextualSpacing/>
        <w:rPr>
          <w:szCs w:val="20"/>
        </w:rPr>
      </w:pPr>
      <w:r w:rsidRPr="00021D37">
        <w:rPr>
          <w:szCs w:val="20"/>
        </w:rPr>
        <w:t xml:space="preserve">This concept replaces the previous definition of natural habitat used previously by EBRD and adopts a criterion-based approach already used for definition of critical habitat. Priority in all EBRD definitions combines consideration of irreplaceability and vulnerability. Priority biodiversity features (PBF) </w:t>
      </w:r>
      <w:r w:rsidR="00CB61ED" w:rsidRPr="00021D37">
        <w:rPr>
          <w:szCs w:val="20"/>
        </w:rPr>
        <w:t xml:space="preserve">are a subset of biodiversity </w:t>
      </w:r>
      <w:r w:rsidR="006A0A26" w:rsidRPr="00021D37">
        <w:rPr>
          <w:szCs w:val="20"/>
        </w:rPr>
        <w:t xml:space="preserve">that </w:t>
      </w:r>
      <w:r w:rsidRPr="00021D37">
        <w:rPr>
          <w:szCs w:val="20"/>
        </w:rPr>
        <w:t xml:space="preserve">have a high, but not the highest, degree of irreplaceability and/or vulnerability. Although a level below critical habitat in sensitivity, they still require careful consideration during project assessment and impact mitigation (EBRD </w:t>
      </w:r>
      <w:r w:rsidR="00E979B7" w:rsidRPr="00021D37">
        <w:rPr>
          <w:szCs w:val="20"/>
        </w:rPr>
        <w:t>ES</w:t>
      </w:r>
      <w:r w:rsidRPr="00021D37">
        <w:rPr>
          <w:szCs w:val="20"/>
        </w:rPr>
        <w:t>R6, 20</w:t>
      </w:r>
      <w:r w:rsidR="004C0946" w:rsidRPr="00021D37">
        <w:rPr>
          <w:szCs w:val="20"/>
        </w:rPr>
        <w:t>24</w:t>
      </w:r>
      <w:r w:rsidRPr="00021D37">
        <w:rPr>
          <w:szCs w:val="20"/>
        </w:rPr>
        <w:t>).</w:t>
      </w:r>
    </w:p>
    <w:p w14:paraId="1E59A944" w14:textId="77777777" w:rsidR="004B60E3" w:rsidRPr="00021D37" w:rsidRDefault="004B60E3" w:rsidP="004B60E3">
      <w:pPr>
        <w:autoSpaceDE w:val="0"/>
        <w:autoSpaceDN w:val="0"/>
        <w:adjustRightInd w:val="0"/>
        <w:spacing w:before="120" w:after="60"/>
        <w:contextualSpacing/>
        <w:rPr>
          <w:szCs w:val="20"/>
        </w:rPr>
      </w:pPr>
    </w:p>
    <w:p w14:paraId="70BF4DE6" w14:textId="77777777" w:rsidR="004B60E3" w:rsidRPr="00021D37" w:rsidRDefault="004B60E3" w:rsidP="004B60E3">
      <w:pPr>
        <w:spacing w:before="120" w:after="60"/>
        <w:contextualSpacing/>
        <w:rPr>
          <w:b/>
          <w:bCs/>
          <w:szCs w:val="20"/>
        </w:rPr>
      </w:pPr>
      <w:r w:rsidRPr="00021D37">
        <w:rPr>
          <w:b/>
          <w:bCs/>
          <w:szCs w:val="20"/>
        </w:rPr>
        <w:t>Rehabilitation:</w:t>
      </w:r>
    </w:p>
    <w:p w14:paraId="761C533B" w14:textId="77777777" w:rsidR="004B60E3" w:rsidRPr="00021D37" w:rsidRDefault="004B60E3" w:rsidP="004B60E3">
      <w:pPr>
        <w:autoSpaceDE w:val="0"/>
        <w:autoSpaceDN w:val="0"/>
        <w:adjustRightInd w:val="0"/>
        <w:spacing w:before="120" w:after="60"/>
        <w:contextualSpacing/>
        <w:rPr>
          <w:szCs w:val="20"/>
        </w:rPr>
      </w:pPr>
      <w:r w:rsidRPr="00021D37">
        <w:rPr>
          <w:szCs w:val="20"/>
        </w:rPr>
        <w:t>A management action that aims to restore a certain level of ecosystem functioning in degraded sites, to reverse negative impacts by repairing and replacing the essential or primary ecosystem structures and functions which have been altered or eliminated by disturbance.</w:t>
      </w:r>
    </w:p>
    <w:p w14:paraId="37B2072E" w14:textId="77777777" w:rsidR="004B60E3" w:rsidRPr="00021D37" w:rsidRDefault="004B60E3" w:rsidP="004B60E3">
      <w:pPr>
        <w:autoSpaceDE w:val="0"/>
        <w:autoSpaceDN w:val="0"/>
        <w:adjustRightInd w:val="0"/>
        <w:spacing w:before="120" w:after="60"/>
        <w:contextualSpacing/>
        <w:rPr>
          <w:szCs w:val="20"/>
        </w:rPr>
      </w:pPr>
    </w:p>
    <w:p w14:paraId="43CA3638" w14:textId="77777777" w:rsidR="004B60E3" w:rsidRPr="00021D37" w:rsidRDefault="004B60E3" w:rsidP="004B60E3">
      <w:pPr>
        <w:spacing w:before="120" w:after="60"/>
        <w:contextualSpacing/>
        <w:rPr>
          <w:b/>
          <w:bCs/>
          <w:szCs w:val="20"/>
        </w:rPr>
      </w:pPr>
      <w:r w:rsidRPr="00021D37">
        <w:rPr>
          <w:b/>
          <w:bCs/>
          <w:szCs w:val="20"/>
        </w:rPr>
        <w:t>Restoration:</w:t>
      </w:r>
    </w:p>
    <w:p w14:paraId="3F8ED943" w14:textId="77777777" w:rsidR="004B60E3" w:rsidRPr="00021D37" w:rsidRDefault="004B60E3" w:rsidP="004B60E3">
      <w:pPr>
        <w:autoSpaceDE w:val="0"/>
        <w:autoSpaceDN w:val="0"/>
        <w:adjustRightInd w:val="0"/>
        <w:spacing w:before="120" w:after="60"/>
        <w:contextualSpacing/>
        <w:rPr>
          <w:szCs w:val="20"/>
        </w:rPr>
      </w:pPr>
      <w:r w:rsidRPr="00021D37">
        <w:rPr>
          <w:szCs w:val="20"/>
        </w:rPr>
        <w:t>The process of reclaiming habitat and ecosystem functions by restoring the lands and waters on which plants and animals depend. Differs from rehabilitation, in that the goal is to restore the ecosystem or habitat to its former state or better.</w:t>
      </w:r>
    </w:p>
    <w:p w14:paraId="308563F5" w14:textId="1D8272ED" w:rsidR="00F65947" w:rsidRPr="00021D37" w:rsidRDefault="00F65947">
      <w:pPr>
        <w:spacing w:after="0" w:line="240" w:lineRule="auto"/>
        <w:rPr>
          <w:rFonts w:cs="Times New Roman (Body CS)"/>
          <w:spacing w:val="4"/>
        </w:rPr>
      </w:pPr>
      <w:r w:rsidRPr="00021D37">
        <w:rPr>
          <w:rFonts w:cs="Times New Roman (Body CS)"/>
          <w:spacing w:val="4"/>
        </w:rPr>
        <w:br w:type="page"/>
      </w:r>
    </w:p>
    <w:p w14:paraId="307FB6C8" w14:textId="77777777" w:rsidR="0075089E" w:rsidRPr="00021D37" w:rsidRDefault="0075089E" w:rsidP="0075089E">
      <w:pPr>
        <w:spacing w:after="0" w:line="240" w:lineRule="auto"/>
        <w:rPr>
          <w:rFonts w:cs="Times New Roman (Body CS)"/>
          <w:spacing w:val="4"/>
        </w:rPr>
        <w:sectPr w:rsidR="0075089E" w:rsidRPr="00021D37" w:rsidSect="002526EB">
          <w:headerReference w:type="first" r:id="rId19"/>
          <w:pgSz w:w="11906" w:h="16838" w:code="9"/>
          <w:pgMar w:top="1134" w:right="1134" w:bottom="1134" w:left="1134" w:header="567" w:footer="374" w:gutter="0"/>
          <w:pgNumType w:fmt="lowerRoman" w:start="1"/>
          <w:cols w:sep="1" w:space="380"/>
          <w:titlePg/>
          <w:docGrid w:linePitch="360"/>
        </w:sectPr>
      </w:pPr>
    </w:p>
    <w:p w14:paraId="0A0B6C3B" w14:textId="77777777" w:rsidR="0075089E" w:rsidRPr="00021D37" w:rsidRDefault="0075089E" w:rsidP="00994F11">
      <w:pPr>
        <w:pStyle w:val="Balk1"/>
        <w:spacing w:before="0"/>
      </w:pPr>
      <w:bookmarkStart w:id="5" w:name="_Toc156895979"/>
      <w:bookmarkStart w:id="6" w:name="_Toc212210556"/>
      <w:r w:rsidRPr="00021D37">
        <w:lastRenderedPageBreak/>
        <w:t>INTRODUCTION</w:t>
      </w:r>
      <w:bookmarkEnd w:id="5"/>
      <w:bookmarkEnd w:id="6"/>
    </w:p>
    <w:p w14:paraId="7343C8C8" w14:textId="77777777" w:rsidR="0075089E" w:rsidRPr="00021D37" w:rsidRDefault="0075089E" w:rsidP="0075089E">
      <w:pPr>
        <w:pStyle w:val="Balk2"/>
      </w:pPr>
      <w:bookmarkStart w:id="7" w:name="_Toc156895980"/>
      <w:bookmarkStart w:id="8" w:name="_Toc212210557"/>
      <w:r w:rsidRPr="00021D37">
        <w:t>Background</w:t>
      </w:r>
      <w:bookmarkEnd w:id="7"/>
      <w:bookmarkEnd w:id="8"/>
    </w:p>
    <w:p w14:paraId="30DDB6D6" w14:textId="5E1655F3" w:rsidR="00345304" w:rsidRPr="00021D37" w:rsidRDefault="00345304" w:rsidP="00345304">
      <w:pPr>
        <w:pStyle w:val="GvdeMetni"/>
        <w:jc w:val="both"/>
      </w:pPr>
      <w:r>
        <w:t xml:space="preserve">Environmental Resources Management GmBH (ERM) was contracted by </w:t>
      </w:r>
      <w:r w:rsidR="00A835AB">
        <w:t>Enerjisa Enerji Üretim</w:t>
      </w:r>
      <w:r>
        <w:t xml:space="preserve"> A.Ş., (hereinafter “Enerjisa” or “the Client”) to conduct this Environmental and Social Impact Assessment (ESIA) for the </w:t>
      </w:r>
      <w:r w:rsidR="009E3D1A">
        <w:t>F</w:t>
      </w:r>
      <w:r w:rsidR="00B77D8D">
        <w:t>ALP</w:t>
      </w:r>
      <w:r>
        <w:t xml:space="preserve"> Wind Power Plant Project (hereinafter “the Project or “</w:t>
      </w:r>
      <w:r w:rsidR="005E0303">
        <w:t>Falp</w:t>
      </w:r>
      <w:r>
        <w:t xml:space="preserve"> WPP”). </w:t>
      </w:r>
    </w:p>
    <w:p w14:paraId="2AD76C02" w14:textId="4263B445" w:rsidR="0068659C" w:rsidRPr="00021D37" w:rsidRDefault="001F68BF" w:rsidP="001F68BF">
      <w:pPr>
        <w:spacing w:after="120"/>
        <w:jc w:val="both"/>
        <w:rPr>
          <w:rFonts w:ascii="Verdana" w:eastAsia="Verdana" w:hAnsi="Verdana" w:cs="Times New Roman"/>
        </w:rPr>
      </w:pPr>
      <w:r w:rsidRPr="00021D37">
        <w:rPr>
          <w:rFonts w:ascii="Verdana" w:eastAsia="Verdana" w:hAnsi="Verdana" w:cs="Times New Roman"/>
        </w:rPr>
        <w:t xml:space="preserve">For financing, </w:t>
      </w:r>
      <w:r w:rsidR="00A835AB" w:rsidRPr="00A835AB">
        <w:t>Enerjisa Enerji Üretim</w:t>
      </w:r>
      <w:r w:rsidR="00A835AB" w:rsidRPr="00021D37">
        <w:t xml:space="preserve"> A.Ş.</w:t>
      </w:r>
      <w:r w:rsidRPr="00021D37">
        <w:rPr>
          <w:rFonts w:ascii="Verdana" w:eastAsia="Verdana" w:hAnsi="Verdana" w:cs="Times New Roman"/>
        </w:rPr>
        <w:t xml:space="preserve"> aims to pursue a Project Finance structure involving potential international and local Lenders. Compliance with the Lenders’ requirements is mandatory for projects receiving funding from International financial institutions (IFIs). </w:t>
      </w:r>
      <w:r w:rsidR="0068659C" w:rsidRPr="00021D37">
        <w:rPr>
          <w:rFonts w:ascii="Verdana" w:eastAsia="Verdana" w:hAnsi="Verdana" w:cs="Times New Roman"/>
        </w:rPr>
        <w:t xml:space="preserve">The ESIA has been prepared in line with international environmental and social standards, including both </w:t>
      </w:r>
      <w:r w:rsidR="003478BF" w:rsidRPr="00021D37">
        <w:rPr>
          <w:rFonts w:ascii="Verdana" w:eastAsia="Verdana" w:hAnsi="Verdana" w:cs="Times New Roman"/>
        </w:rPr>
        <w:t xml:space="preserve">International Finance </w:t>
      </w:r>
      <w:r w:rsidR="00D873D2" w:rsidRPr="00021D37">
        <w:rPr>
          <w:rFonts w:ascii="Verdana" w:eastAsia="Verdana" w:hAnsi="Verdana" w:cs="Times New Roman"/>
        </w:rPr>
        <w:t>Institution</w:t>
      </w:r>
      <w:r w:rsidR="003478BF" w:rsidRPr="00021D37">
        <w:rPr>
          <w:rFonts w:ascii="Verdana" w:eastAsia="Verdana" w:hAnsi="Verdana" w:cs="Times New Roman"/>
        </w:rPr>
        <w:t xml:space="preserve"> (</w:t>
      </w:r>
      <w:r w:rsidR="0068659C" w:rsidRPr="00021D37">
        <w:rPr>
          <w:rFonts w:ascii="Verdana" w:eastAsia="Verdana" w:hAnsi="Verdana" w:cs="Times New Roman"/>
        </w:rPr>
        <w:t>IFC</w:t>
      </w:r>
      <w:r w:rsidR="003478BF" w:rsidRPr="00021D37">
        <w:rPr>
          <w:rFonts w:ascii="Verdana" w:eastAsia="Verdana" w:hAnsi="Verdana" w:cs="Times New Roman"/>
        </w:rPr>
        <w:t>)</w:t>
      </w:r>
      <w:r w:rsidR="0068659C" w:rsidRPr="00021D37">
        <w:rPr>
          <w:rFonts w:ascii="Verdana" w:eastAsia="Verdana" w:hAnsi="Verdana" w:cs="Times New Roman"/>
        </w:rPr>
        <w:t xml:space="preserve"> and </w:t>
      </w:r>
      <w:r w:rsidR="003478BF" w:rsidRPr="00021D37">
        <w:rPr>
          <w:rFonts w:ascii="Verdana" w:eastAsia="Verdana" w:hAnsi="Verdana" w:cs="Times New Roman"/>
        </w:rPr>
        <w:t>European Bank for Reconstruction and Development (</w:t>
      </w:r>
      <w:r w:rsidR="0068659C" w:rsidRPr="00021D37">
        <w:rPr>
          <w:rFonts w:ascii="Verdana" w:eastAsia="Verdana" w:hAnsi="Verdana" w:cs="Times New Roman"/>
        </w:rPr>
        <w:t>EBRD</w:t>
      </w:r>
      <w:r w:rsidR="003478BF" w:rsidRPr="00021D37">
        <w:rPr>
          <w:rFonts w:ascii="Verdana" w:eastAsia="Verdana" w:hAnsi="Verdana" w:cs="Times New Roman"/>
        </w:rPr>
        <w:t>)</w:t>
      </w:r>
      <w:r w:rsidR="0068659C" w:rsidRPr="00021D37">
        <w:rPr>
          <w:rFonts w:ascii="Verdana" w:eastAsia="Verdana" w:hAnsi="Verdana" w:cs="Times New Roman"/>
        </w:rPr>
        <w:t xml:space="preserve"> requirements. </w:t>
      </w:r>
      <w:r w:rsidR="00D03B4C" w:rsidRPr="00021D37">
        <w:rPr>
          <w:rFonts w:ascii="Verdana" w:eastAsia="Verdana" w:hAnsi="Verdana" w:cs="Times New Roman"/>
        </w:rPr>
        <w:t xml:space="preserve">In this context, the approach to biodiversity has been guided by the requirements of the </w:t>
      </w:r>
      <w:r w:rsidR="003478BF" w:rsidRPr="00021D37">
        <w:rPr>
          <w:rFonts w:ascii="Verdana" w:eastAsia="Verdana" w:hAnsi="Verdana" w:cs="Times New Roman"/>
        </w:rPr>
        <w:t>EBRD and IFC</w:t>
      </w:r>
      <w:r w:rsidR="009F5A8A" w:rsidRPr="00021D37">
        <w:rPr>
          <w:rFonts w:ascii="Verdana" w:eastAsia="Verdana" w:hAnsi="Verdana" w:cs="Times New Roman"/>
        </w:rPr>
        <w:t xml:space="preserve"> </w:t>
      </w:r>
      <w:r w:rsidR="00D03B4C" w:rsidRPr="00021D37">
        <w:rPr>
          <w:rFonts w:ascii="Verdana" w:eastAsia="Verdana" w:hAnsi="Verdana" w:cs="Times New Roman"/>
        </w:rPr>
        <w:t xml:space="preserve">with the assessment and mitigation hierarchy developed in line with EBRD </w:t>
      </w:r>
      <w:r w:rsidR="009B4F1F" w:rsidRPr="00021D37">
        <w:rPr>
          <w:rFonts w:ascii="Verdana" w:eastAsia="Verdana" w:hAnsi="Verdana" w:cs="Times New Roman"/>
        </w:rPr>
        <w:t>Environmental and Social Requirement</w:t>
      </w:r>
      <w:r w:rsidR="00D03B4C" w:rsidRPr="00021D37">
        <w:rPr>
          <w:rFonts w:ascii="Verdana" w:eastAsia="Verdana" w:hAnsi="Verdana" w:cs="Times New Roman"/>
        </w:rPr>
        <w:t xml:space="preserve"> 6 (</w:t>
      </w:r>
      <w:r w:rsidR="005823E6" w:rsidRPr="00021D37">
        <w:rPr>
          <w:rFonts w:ascii="Verdana" w:eastAsia="Verdana" w:hAnsi="Verdana" w:cs="Times New Roman"/>
        </w:rPr>
        <w:t>ESR</w:t>
      </w:r>
      <w:r w:rsidR="00D03B4C" w:rsidRPr="00021D37">
        <w:rPr>
          <w:rFonts w:ascii="Verdana" w:eastAsia="Verdana" w:hAnsi="Verdana" w:cs="Times New Roman"/>
        </w:rPr>
        <w:t>6).</w:t>
      </w:r>
    </w:p>
    <w:p w14:paraId="24AECB4C" w14:textId="1B27EB1F" w:rsidR="0000456E" w:rsidRPr="00021D37" w:rsidRDefault="0000456E" w:rsidP="00E07BE4">
      <w:pPr>
        <w:pStyle w:val="GvdeMetni"/>
        <w:rPr>
          <w:szCs w:val="20"/>
        </w:rPr>
      </w:pPr>
      <w:r w:rsidRPr="00021D37">
        <w:rPr>
          <w:szCs w:val="20"/>
        </w:rPr>
        <w:t xml:space="preserve">The findings of the ESIA prepared by ERM prompted the Client to engage ERM to support the preparation of a Biodiversity Management Plan (“BMP”) specifically tailored to the </w:t>
      </w:r>
      <w:r w:rsidR="0020600A">
        <w:rPr>
          <w:szCs w:val="20"/>
        </w:rPr>
        <w:t>Falp</w:t>
      </w:r>
      <w:r w:rsidRPr="00021D37">
        <w:rPr>
          <w:szCs w:val="20"/>
        </w:rPr>
        <w:t xml:space="preserve"> Wind Power Plant. The BMP was developed based on the supplementary biodiversity baseline data and impact assessment provided in the ESIA prepared by ERM (ERM, 2025).</w:t>
      </w:r>
    </w:p>
    <w:p w14:paraId="1B4F8B81" w14:textId="66A65350" w:rsidR="0075089E" w:rsidRPr="00021D37" w:rsidRDefault="0075089E" w:rsidP="0075089E">
      <w:pPr>
        <w:pStyle w:val="Balk2"/>
      </w:pPr>
      <w:bookmarkStart w:id="9" w:name="_Toc156895981"/>
      <w:bookmarkStart w:id="10" w:name="_Toc212210558"/>
      <w:r w:rsidRPr="00021D37">
        <w:t xml:space="preserve">Project </w:t>
      </w:r>
      <w:r w:rsidR="00263177" w:rsidRPr="00021D37">
        <w:t xml:space="preserve">Location and </w:t>
      </w:r>
      <w:r w:rsidRPr="00021D37">
        <w:t>Description</w:t>
      </w:r>
      <w:bookmarkEnd w:id="9"/>
      <w:bookmarkEnd w:id="10"/>
    </w:p>
    <w:p w14:paraId="2CE1BFFE" w14:textId="77777777" w:rsidR="00CC1B8B" w:rsidRDefault="00CC1B8B" w:rsidP="00CC1B8B">
      <w:pPr>
        <w:pStyle w:val="GvdeMetni"/>
        <w:jc w:val="both"/>
      </w:pPr>
      <w:bookmarkStart w:id="11" w:name="_Toc156895982"/>
      <w:r>
        <w:t xml:space="preserve">The FALP WPP Project is planned to be constructed and operated by </w:t>
      </w:r>
      <w:r w:rsidRPr="00457371">
        <w:t>Enerjisa Enerji Üretim A.Ş.</w:t>
      </w:r>
      <w:r>
        <w:t xml:space="preserve"> within the borders of Muğla Province, Milas District, and Aydın Province, Karpuzlu District.</w:t>
      </w:r>
    </w:p>
    <w:p w14:paraId="5372CB31" w14:textId="4364A597" w:rsidR="00D40AC4" w:rsidRPr="00C0212E" w:rsidRDefault="00BB2D19" w:rsidP="00D40AC4">
      <w:pPr>
        <w:pStyle w:val="GvdeMetni"/>
        <w:jc w:val="both"/>
        <w:rPr>
          <w:highlight w:val="yellow"/>
        </w:rPr>
      </w:pPr>
      <w:r>
        <w:t>A</w:t>
      </w:r>
      <w:r w:rsidR="001C4715" w:rsidRPr="00072EFD">
        <w:t xml:space="preserve"> total of </w:t>
      </w:r>
      <w:r w:rsidR="001C4715">
        <w:t>18</w:t>
      </w:r>
      <w:r w:rsidR="001C4715" w:rsidRPr="00072EFD">
        <w:t xml:space="preserve"> turbines are </w:t>
      </w:r>
      <w:r w:rsidR="001C4715">
        <w:t>planned</w:t>
      </w:r>
      <w:r w:rsidR="001C4715" w:rsidRPr="00072EFD">
        <w:t xml:space="preserve"> to be installed</w:t>
      </w:r>
      <w:r w:rsidR="001C4715">
        <w:t xml:space="preserve"> with each turbine with a capacity of 4.2 MWm/</w:t>
      </w:r>
      <w:r w:rsidR="00650CB2">
        <w:t>4</w:t>
      </w:r>
      <w:r w:rsidR="001C4715">
        <w:t>.</w:t>
      </w:r>
      <w:r w:rsidR="00650CB2">
        <w:t>2</w:t>
      </w:r>
      <w:r w:rsidR="001C4715">
        <w:t xml:space="preserve"> Mwe. </w:t>
      </w:r>
      <w:r w:rsidR="001C4715" w:rsidRPr="00072EFD">
        <w:t xml:space="preserve">The total installed capacity of the facility will be </w:t>
      </w:r>
      <w:r w:rsidR="001C4715">
        <w:t xml:space="preserve">75.6 MWm/75.6 MWe. </w:t>
      </w:r>
      <w:r w:rsidR="001C4715" w:rsidRPr="00072EFD">
        <w:t xml:space="preserve">The projected annual electricity production is estimated at </w:t>
      </w:r>
      <w:r w:rsidR="001C4715">
        <w:t xml:space="preserve">231,948,360 </w:t>
      </w:r>
      <w:r w:rsidR="001C4715" w:rsidRPr="00072EFD">
        <w:t>kWh/year.</w:t>
      </w:r>
      <w:r w:rsidR="001C4715" w:rsidRPr="002A1C25">
        <w:t xml:space="preserve"> </w:t>
      </w:r>
      <w:r w:rsidR="001C4715">
        <w:t xml:space="preserve">The </w:t>
      </w:r>
      <w:r w:rsidR="001C4715" w:rsidRPr="002A1C25">
        <w:t>selected wind turbine model for the Project</w:t>
      </w:r>
      <w:r w:rsidR="001C4715">
        <w:t xml:space="preserve"> is </w:t>
      </w:r>
      <w:r w:rsidR="001C4715" w:rsidRPr="00D24741">
        <w:t>Enercon E-138 EP3 E2 / IEC S Class</w:t>
      </w:r>
      <w:r w:rsidR="001C4715" w:rsidRPr="002A1C25">
        <w:t>.</w:t>
      </w:r>
      <w:r w:rsidR="001C4715">
        <w:t xml:space="preserve"> </w:t>
      </w:r>
      <w:r w:rsidR="001C4715" w:rsidRPr="007B5FFD">
        <w:t xml:space="preserve">The wind turbine to be used within the scope of the </w:t>
      </w:r>
      <w:r w:rsidR="001C4715" w:rsidRPr="002A1C25">
        <w:t>Project</w:t>
      </w:r>
      <w:r w:rsidR="001C4715" w:rsidRPr="007B5FFD">
        <w:t xml:space="preserve"> has a tower height of </w:t>
      </w:r>
      <w:r w:rsidR="001C4715">
        <w:t>8</w:t>
      </w:r>
      <w:r w:rsidR="001C4715" w:rsidRPr="007B5FFD">
        <w:t>1 meters and a rotor blade diameter of 138 meters.</w:t>
      </w:r>
      <w:r w:rsidR="001C4715">
        <w:t xml:space="preserve"> </w:t>
      </w:r>
      <w:r w:rsidR="009C5218" w:rsidRPr="001C4715">
        <w:t xml:space="preserve">The project layout </w:t>
      </w:r>
      <w:r w:rsidR="00C04A32" w:rsidRPr="001C4715">
        <w:t xml:space="preserve">is shown in </w:t>
      </w:r>
      <w:r w:rsidR="00C04A32" w:rsidRPr="001C4715">
        <w:fldChar w:fldCharType="begin"/>
      </w:r>
      <w:r w:rsidR="00C04A32" w:rsidRPr="001C4715">
        <w:instrText xml:space="preserve"> REF _Ref179277857 \h </w:instrText>
      </w:r>
      <w:r w:rsidR="00021D37" w:rsidRPr="001C4715">
        <w:instrText xml:space="preserve"> \* MERGEFORMAT </w:instrText>
      </w:r>
      <w:r w:rsidR="00C04A32" w:rsidRPr="001C4715">
        <w:fldChar w:fldCharType="separate"/>
      </w:r>
      <w:r w:rsidR="00B506BC" w:rsidRPr="00021D37">
        <w:t xml:space="preserve">Figure </w:t>
      </w:r>
      <w:r w:rsidR="00B506BC" w:rsidRPr="00021D37">
        <w:rPr>
          <w:noProof/>
          <w:cs/>
        </w:rPr>
        <w:t>‎</w:t>
      </w:r>
      <w:r w:rsidR="00B506BC" w:rsidRPr="00021D37">
        <w:rPr>
          <w:noProof/>
        </w:rPr>
        <w:t>1</w:t>
      </w:r>
      <w:r w:rsidR="00B506BC" w:rsidRPr="00021D37">
        <w:rPr>
          <w:noProof/>
        </w:rPr>
        <w:noBreakHyphen/>
      </w:r>
      <w:r w:rsidR="00B506BC">
        <w:rPr>
          <w:noProof/>
        </w:rPr>
        <w:t>1</w:t>
      </w:r>
      <w:r w:rsidR="00C04A32" w:rsidRPr="001C4715">
        <w:fldChar w:fldCharType="end"/>
      </w:r>
      <w:r w:rsidR="00C04A32" w:rsidRPr="001C4715">
        <w:t>.</w:t>
      </w:r>
    </w:p>
    <w:p w14:paraId="5A21B8B7" w14:textId="7B3D384C" w:rsidR="003279B9" w:rsidRDefault="0039603E" w:rsidP="0039603E">
      <w:pPr>
        <w:pStyle w:val="GvdeMetni"/>
        <w:jc w:val="both"/>
      </w:pPr>
      <w:r w:rsidRPr="0039603E">
        <w:t>Within the scope of the Project, 17 of the planned 18 turbines will be located within the borders of Muğla Province, while one turbine (T2) will be situated within the borders of Aydın Province. Furthermore, the entire excess excavation material storage area 1 and a portion of excess excavation material storage area 2 will also be within Aydın Province. Consequently, approximately 90% of the project area falls within Muğla Province, and about 10% is within Aydın Province borders.</w:t>
      </w:r>
      <w:r w:rsidR="00EE5114">
        <w:t xml:space="preserve"> </w:t>
      </w:r>
      <w:r w:rsidR="00EE5114" w:rsidRPr="00EE5114">
        <w:t>The nearest settlements</w:t>
      </w:r>
      <w:r w:rsidR="00EE5114">
        <w:t xml:space="preserve"> to the Project are:</w:t>
      </w:r>
    </w:p>
    <w:p w14:paraId="3C72473E" w14:textId="7C4E1251" w:rsidR="00B43C61" w:rsidRDefault="00B43C61" w:rsidP="003279B9">
      <w:pPr>
        <w:pStyle w:val="GvdeMetni"/>
        <w:numPr>
          <w:ilvl w:val="0"/>
          <w:numId w:val="86"/>
        </w:numPr>
        <w:spacing w:before="120" w:after="60" w:line="260" w:lineRule="atLeast"/>
        <w:jc w:val="both"/>
      </w:pPr>
      <w:r>
        <w:t>Çukur</w:t>
      </w:r>
      <w:r w:rsidRPr="00B5708D">
        <w:t xml:space="preserve"> Neighborhood</w:t>
      </w:r>
      <w:r>
        <w:t xml:space="preserve"> – 2 km north of the Project;</w:t>
      </w:r>
    </w:p>
    <w:p w14:paraId="3EF5590A" w14:textId="746BC063" w:rsidR="00D40AC4" w:rsidRPr="00B43C61" w:rsidRDefault="00B43C61" w:rsidP="00B43C61">
      <w:pPr>
        <w:pStyle w:val="GvdeMetni"/>
        <w:numPr>
          <w:ilvl w:val="0"/>
          <w:numId w:val="86"/>
        </w:numPr>
        <w:spacing w:before="120" w:after="60" w:line="260" w:lineRule="atLeast"/>
        <w:jc w:val="both"/>
      </w:pPr>
      <w:r>
        <w:t>Tekeler</w:t>
      </w:r>
      <w:r w:rsidRPr="00B5708D">
        <w:t xml:space="preserve"> Neighborhood</w:t>
      </w:r>
      <w:r>
        <w:t xml:space="preserve"> – 2 km north, northeast of the Project boundary.</w:t>
      </w:r>
    </w:p>
    <w:p w14:paraId="45BCF2BC" w14:textId="77777777" w:rsidR="00E77855" w:rsidRPr="00021D37" w:rsidRDefault="00E77855" w:rsidP="00345D66">
      <w:pPr>
        <w:pStyle w:val="GvdeMetni"/>
        <w:sectPr w:rsidR="00E77855" w:rsidRPr="00021D37" w:rsidSect="00693200">
          <w:headerReference w:type="first" r:id="rId20"/>
          <w:type w:val="continuous"/>
          <w:pgSz w:w="11906" w:h="16838" w:code="9"/>
          <w:pgMar w:top="1440" w:right="1440" w:bottom="1440" w:left="1440" w:header="562" w:footer="374" w:gutter="0"/>
          <w:pgNumType w:start="1"/>
          <w:cols w:sep="1" w:space="380"/>
          <w:titlePg/>
          <w:docGrid w:linePitch="360"/>
        </w:sectPr>
      </w:pPr>
    </w:p>
    <w:p w14:paraId="3806CA5F" w14:textId="288D7EDA" w:rsidR="001F6093" w:rsidRPr="00021D37" w:rsidRDefault="004B586E" w:rsidP="001F6093">
      <w:pPr>
        <w:pStyle w:val="GvdeMetni"/>
      </w:pPr>
      <w:r>
        <w:rPr>
          <w:noProof/>
        </w:rPr>
        <w:lastRenderedPageBreak/>
        <w:drawing>
          <wp:inline distT="0" distB="0" distL="0" distR="0" wp14:anchorId="574846C3" wp14:editId="0ACF9151">
            <wp:extent cx="11395413" cy="8058150"/>
            <wp:effectExtent l="0" t="0" r="0" b="0"/>
            <wp:docPr id="1842096797" name="Picture 1842096797" descr="A map of a mountai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2096797" name="Picture 1842096797" descr="A map of a mountain&#10;&#10;AI-generated content may be incorrect."/>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1424311" cy="8078585"/>
                    </a:xfrm>
                    <a:prstGeom prst="rect">
                      <a:avLst/>
                    </a:prstGeom>
                    <a:noFill/>
                    <a:ln>
                      <a:noFill/>
                    </a:ln>
                  </pic:spPr>
                </pic:pic>
              </a:graphicData>
            </a:graphic>
          </wp:inline>
        </w:drawing>
      </w:r>
    </w:p>
    <w:p w14:paraId="3207389A" w14:textId="610729F7" w:rsidR="00E77855" w:rsidRPr="00021D37" w:rsidRDefault="003F1D0D" w:rsidP="003F1D0D">
      <w:pPr>
        <w:pStyle w:val="ResimYazs"/>
      </w:pPr>
      <w:bookmarkStart w:id="12" w:name="_Ref179277857"/>
      <w:bookmarkStart w:id="13" w:name="_Toc159460001"/>
      <w:bookmarkStart w:id="14" w:name="_Toc163895369"/>
      <w:bookmarkStart w:id="15" w:name="_Toc212210665"/>
      <w:r w:rsidRPr="00021D37">
        <w:t xml:space="preserve">Figure </w:t>
      </w:r>
      <w:r w:rsidR="00B54B02" w:rsidRPr="00021D37">
        <w:fldChar w:fldCharType="begin" w:fldLock="1"/>
      </w:r>
      <w:r w:rsidR="00B54B02" w:rsidRPr="00021D37">
        <w:instrText xml:space="preserve"> STYLEREF 1 \s </w:instrText>
      </w:r>
      <w:r w:rsidR="00B54B02" w:rsidRPr="00021D37">
        <w:fldChar w:fldCharType="separate"/>
      </w:r>
      <w:r w:rsidR="00B54B02" w:rsidRPr="00021D37">
        <w:rPr>
          <w:noProof/>
          <w:cs/>
        </w:rPr>
        <w:t>‎</w:t>
      </w:r>
      <w:r w:rsidR="00B54B02" w:rsidRPr="00021D37">
        <w:rPr>
          <w:noProof/>
        </w:rPr>
        <w:t>1</w:t>
      </w:r>
      <w:r w:rsidR="00B54B02" w:rsidRPr="00021D37">
        <w:fldChar w:fldCharType="end"/>
      </w:r>
      <w:r w:rsidR="00B54B02" w:rsidRPr="00021D37">
        <w:noBreakHyphen/>
      </w:r>
      <w:r w:rsidR="00B54B02" w:rsidRPr="00021D37">
        <w:fldChar w:fldCharType="begin"/>
      </w:r>
      <w:r w:rsidR="00B54B02" w:rsidRPr="00021D37">
        <w:instrText xml:space="preserve"> SEQ Figure \* ARABIC \s 1 </w:instrText>
      </w:r>
      <w:r w:rsidR="00B54B02" w:rsidRPr="00021D37">
        <w:fldChar w:fldCharType="separate"/>
      </w:r>
      <w:r w:rsidR="00B506BC">
        <w:rPr>
          <w:noProof/>
        </w:rPr>
        <w:t>1</w:t>
      </w:r>
      <w:r w:rsidR="00B54B02" w:rsidRPr="00021D37">
        <w:fldChar w:fldCharType="end"/>
      </w:r>
      <w:bookmarkEnd w:id="12"/>
      <w:r w:rsidRPr="00021D37">
        <w:t xml:space="preserve"> Project Layout</w:t>
      </w:r>
      <w:bookmarkEnd w:id="13"/>
      <w:bookmarkEnd w:id="14"/>
      <w:bookmarkEnd w:id="15"/>
    </w:p>
    <w:p w14:paraId="68A0F062" w14:textId="550861F3" w:rsidR="009F5A8A" w:rsidRPr="00021D37" w:rsidRDefault="009F5A8A" w:rsidP="00CE42A1">
      <w:pPr>
        <w:rPr>
          <w:caps/>
        </w:rPr>
        <w:sectPr w:rsidR="009F5A8A" w:rsidRPr="00021D37" w:rsidSect="003C5ED9">
          <w:pgSz w:w="23811" w:h="16838" w:orient="landscape" w:code="8"/>
          <w:pgMar w:top="1440" w:right="1440" w:bottom="1440" w:left="1440" w:header="562" w:footer="374" w:gutter="0"/>
          <w:cols w:sep="1" w:space="380"/>
          <w:titlePg/>
          <w:docGrid w:linePitch="360"/>
        </w:sectPr>
      </w:pPr>
      <w:r w:rsidRPr="00021D37">
        <w:t>Source: ERM, using Client data</w:t>
      </w:r>
    </w:p>
    <w:p w14:paraId="18498D14" w14:textId="77777777" w:rsidR="0075089E" w:rsidRPr="00021D37" w:rsidRDefault="0075089E" w:rsidP="0075089E">
      <w:pPr>
        <w:pStyle w:val="Balk2"/>
      </w:pPr>
      <w:bookmarkStart w:id="16" w:name="_Toc212210559"/>
      <w:r w:rsidRPr="00021D37">
        <w:lastRenderedPageBreak/>
        <w:t>Purpose and Objectives of the BMP</w:t>
      </w:r>
      <w:bookmarkEnd w:id="11"/>
      <w:bookmarkEnd w:id="16"/>
    </w:p>
    <w:p w14:paraId="4176C2C0" w14:textId="2B93016D" w:rsidR="00413EC3" w:rsidRPr="00021D37" w:rsidRDefault="00413EC3" w:rsidP="00413EC3">
      <w:pPr>
        <w:pStyle w:val="GvdeMetni"/>
      </w:pPr>
      <w:bookmarkStart w:id="17" w:name="_Toc155624878"/>
      <w:bookmarkStart w:id="18" w:name="_Toc156895990"/>
      <w:r w:rsidRPr="00021D37">
        <w:t xml:space="preserve">This document contains the Biodiversity Management Plan (BMP) for both construction and operational phases (clearly separated in the Plan), and its main purpose is to detail the key biodiversity mitigation and management measures for each project phase, to support a Net Gain (NG) of biodiversity objective for critical habitat and qualifying species, as well as mitigation towards </w:t>
      </w:r>
      <w:r w:rsidR="00961757">
        <w:t>N</w:t>
      </w:r>
      <w:r w:rsidRPr="00021D37">
        <w:t xml:space="preserve">o </w:t>
      </w:r>
      <w:r w:rsidR="00961757">
        <w:t>N</w:t>
      </w:r>
      <w:r w:rsidRPr="00021D37">
        <w:t xml:space="preserve">et </w:t>
      </w:r>
      <w:r w:rsidR="00961757">
        <w:t>L</w:t>
      </w:r>
      <w:r w:rsidRPr="00021D37">
        <w:t xml:space="preserve">oss (NNL) for other Priority Biodiversity </w:t>
      </w:r>
      <w:r w:rsidR="00961757">
        <w:t xml:space="preserve">Features </w:t>
      </w:r>
      <w:r w:rsidRPr="00021D37">
        <w:t xml:space="preserve">(PBFs) identified in the supplementary baseline/impact assessment contained in the </w:t>
      </w:r>
      <w:r w:rsidR="00D40AC4" w:rsidRPr="00021D37">
        <w:t>ESIA</w:t>
      </w:r>
      <w:r w:rsidRPr="00021D37">
        <w:t xml:space="preserve"> by ERM (202</w:t>
      </w:r>
      <w:r w:rsidR="00D40AC4" w:rsidRPr="00021D37">
        <w:t>5</w:t>
      </w:r>
      <w:r w:rsidRPr="00021D37">
        <w:t xml:space="preserve">), as per the requirements of EBRD </w:t>
      </w:r>
      <w:r w:rsidR="009D4DA6" w:rsidRPr="00021D37">
        <w:t>ES</w:t>
      </w:r>
      <w:r w:rsidRPr="00021D37">
        <w:t>R6</w:t>
      </w:r>
      <w:r w:rsidR="002023B8" w:rsidRPr="00021D37">
        <w:t xml:space="preserve"> and IFC PS6</w:t>
      </w:r>
      <w:r w:rsidRPr="00021D37">
        <w:t>.  This is achieved by providing information on the following:</w:t>
      </w:r>
    </w:p>
    <w:p w14:paraId="041A23C9" w14:textId="2D727345" w:rsidR="00413EC3" w:rsidRPr="00021D37" w:rsidRDefault="00413EC3" w:rsidP="000F4A0B">
      <w:pPr>
        <w:pStyle w:val="GvdeMetni"/>
        <w:numPr>
          <w:ilvl w:val="0"/>
          <w:numId w:val="49"/>
        </w:numPr>
        <w:rPr>
          <w:lang w:val="ro-RO"/>
        </w:rPr>
      </w:pPr>
      <w:r w:rsidRPr="00021D37">
        <w:rPr>
          <w:lang w:val="ro-RO"/>
        </w:rPr>
        <w:t xml:space="preserve">an overview of the anticipated project impacts on biodiversity (summary information as per the </w:t>
      </w:r>
      <w:r w:rsidR="00A95B6D" w:rsidRPr="00021D37">
        <w:rPr>
          <w:lang w:val="ro-RO"/>
        </w:rPr>
        <w:t xml:space="preserve">ESIA </w:t>
      </w:r>
      <w:r w:rsidRPr="00021D37">
        <w:rPr>
          <w:lang w:val="ro-RO"/>
        </w:rPr>
        <w:t>by ERM, 202</w:t>
      </w:r>
      <w:r w:rsidR="00A95B6D" w:rsidRPr="00021D37">
        <w:rPr>
          <w:lang w:val="ro-RO"/>
        </w:rPr>
        <w:t>5</w:t>
      </w:r>
      <w:r w:rsidRPr="00021D37">
        <w:rPr>
          <w:lang w:val="ro-RO"/>
        </w:rPr>
        <w:t>);</w:t>
      </w:r>
    </w:p>
    <w:p w14:paraId="79DB75F0" w14:textId="300356C9" w:rsidR="00413EC3" w:rsidRPr="00021D37" w:rsidRDefault="00413EC3" w:rsidP="000F4A0B">
      <w:pPr>
        <w:pStyle w:val="GvdeMetni"/>
        <w:numPr>
          <w:ilvl w:val="0"/>
          <w:numId w:val="49"/>
        </w:numPr>
        <w:rPr>
          <w:lang w:val="ro-RO"/>
        </w:rPr>
      </w:pPr>
      <w:r w:rsidRPr="00021D37">
        <w:rPr>
          <w:lang w:val="ro-RO"/>
        </w:rPr>
        <w:t xml:space="preserve">an overview of how the mitigation hierarchy has been followed in the Project design (as per </w:t>
      </w:r>
      <w:r w:rsidR="00850DFD" w:rsidRPr="00021D37">
        <w:rPr>
          <w:lang w:val="ro-RO"/>
        </w:rPr>
        <w:t>ESIA</w:t>
      </w:r>
      <w:r w:rsidRPr="00021D37">
        <w:rPr>
          <w:lang w:val="ro-RO"/>
        </w:rPr>
        <w:t xml:space="preserve"> – ERM, 202</w:t>
      </w:r>
      <w:r w:rsidR="00850DFD" w:rsidRPr="00021D37">
        <w:rPr>
          <w:lang w:val="ro-RO"/>
        </w:rPr>
        <w:t>5</w:t>
      </w:r>
      <w:r w:rsidRPr="00021D37">
        <w:rPr>
          <w:lang w:val="ro-RO"/>
        </w:rPr>
        <w:t>);</w:t>
      </w:r>
    </w:p>
    <w:p w14:paraId="7348608F" w14:textId="2D2584CE" w:rsidR="00413EC3" w:rsidRPr="00021D37" w:rsidRDefault="00413EC3" w:rsidP="000F4A0B">
      <w:pPr>
        <w:pStyle w:val="GvdeMetni"/>
        <w:numPr>
          <w:ilvl w:val="0"/>
          <w:numId w:val="49"/>
        </w:numPr>
        <w:rPr>
          <w:lang w:val="ro-RO"/>
        </w:rPr>
      </w:pPr>
      <w:r w:rsidRPr="00021D37">
        <w:rPr>
          <w:lang w:val="ro-RO"/>
        </w:rPr>
        <w:t>provide clear guidance for the construction and operational phases of the Project in meeting the requirements for managing construction-phase and operational risks and impacts on biodiversity, including compliance with National and International legislative requirements</w:t>
      </w:r>
      <w:r w:rsidR="0088099A" w:rsidRPr="00021D37">
        <w:rPr>
          <w:lang w:val="ro-RO"/>
        </w:rPr>
        <w:t xml:space="preserve"> and lenders standards</w:t>
      </w:r>
      <w:r w:rsidRPr="00021D37">
        <w:rPr>
          <w:lang w:val="ro-RO"/>
        </w:rPr>
        <w:t xml:space="preserve"> (particularly EBRD </w:t>
      </w:r>
      <w:r w:rsidR="009D4DA6" w:rsidRPr="00021D37">
        <w:rPr>
          <w:lang w:val="ro-RO"/>
        </w:rPr>
        <w:t>ES</w:t>
      </w:r>
      <w:r w:rsidRPr="00021D37">
        <w:rPr>
          <w:lang w:val="ro-RO"/>
        </w:rPr>
        <w:t>R6), permits and environmental approval, as applicable; and</w:t>
      </w:r>
    </w:p>
    <w:p w14:paraId="3AAD4F34" w14:textId="77777777" w:rsidR="00413EC3" w:rsidRPr="00021D37" w:rsidRDefault="00413EC3" w:rsidP="000F4A0B">
      <w:pPr>
        <w:pStyle w:val="GvdeMetni"/>
        <w:numPr>
          <w:ilvl w:val="0"/>
          <w:numId w:val="49"/>
        </w:numPr>
        <w:rPr>
          <w:lang w:val="ro-RO"/>
        </w:rPr>
      </w:pPr>
      <w:r w:rsidRPr="00021D37">
        <w:rPr>
          <w:lang w:val="ro-RO"/>
        </w:rPr>
        <w:t>ensure consistency across the development Project site in terms of biodiversity management considerations, for the duration of the construction phase and into the Project’s operational phase.</w:t>
      </w:r>
    </w:p>
    <w:p w14:paraId="25C43E1B" w14:textId="77777777" w:rsidR="00413EC3" w:rsidRPr="00021D37" w:rsidRDefault="00413EC3" w:rsidP="00413EC3">
      <w:pPr>
        <w:pStyle w:val="Balk2"/>
      </w:pPr>
      <w:bookmarkStart w:id="19" w:name="_Toc179473549"/>
      <w:bookmarkStart w:id="20" w:name="_Toc212210560"/>
      <w:r w:rsidRPr="00021D37">
        <w:t>Structure of the BMP</w:t>
      </w:r>
      <w:bookmarkEnd w:id="19"/>
      <w:bookmarkEnd w:id="20"/>
    </w:p>
    <w:p w14:paraId="748F5ED5" w14:textId="77777777" w:rsidR="00413EC3" w:rsidRPr="00021D37" w:rsidRDefault="00413EC3" w:rsidP="00413EC3">
      <w:pPr>
        <w:pStyle w:val="GvdeMetni"/>
        <w:rPr>
          <w:lang w:val="ro-RO"/>
        </w:rPr>
      </w:pPr>
      <w:r w:rsidRPr="00021D37">
        <w:rPr>
          <w:lang w:val="ro-RO"/>
        </w:rPr>
        <w:t>The BMP has been structured as follows:</w:t>
      </w:r>
    </w:p>
    <w:p w14:paraId="3B360718" w14:textId="77777777" w:rsidR="00413EC3" w:rsidRPr="00021D37" w:rsidRDefault="00413EC3" w:rsidP="000F4A0B">
      <w:pPr>
        <w:pStyle w:val="GvdeMetni"/>
        <w:numPr>
          <w:ilvl w:val="0"/>
          <w:numId w:val="62"/>
        </w:numPr>
        <w:rPr>
          <w:lang w:val="ro-RO"/>
        </w:rPr>
      </w:pPr>
      <w:r w:rsidRPr="00021D37">
        <w:rPr>
          <w:b/>
          <w:bCs/>
          <w:lang w:val="ro-RO"/>
        </w:rPr>
        <w:t>Chapter 1</w:t>
      </w:r>
      <w:r w:rsidRPr="00021D37">
        <w:rPr>
          <w:lang w:val="ro-RO"/>
        </w:rPr>
        <w:t>: Introduction, Application and Implementation, Review and Updating of the BMP, Legislative Requirements, Permits and Environmental Approval</w:t>
      </w:r>
    </w:p>
    <w:p w14:paraId="22BAE4FC" w14:textId="77777777" w:rsidR="00413EC3" w:rsidRPr="00021D37" w:rsidRDefault="00413EC3" w:rsidP="000F4A0B">
      <w:pPr>
        <w:pStyle w:val="GvdeMetni"/>
        <w:numPr>
          <w:ilvl w:val="0"/>
          <w:numId w:val="62"/>
        </w:numPr>
        <w:rPr>
          <w:lang w:val="ro-RO"/>
        </w:rPr>
      </w:pPr>
      <w:r w:rsidRPr="00021D37">
        <w:rPr>
          <w:b/>
          <w:bCs/>
          <w:lang w:val="ro-RO"/>
        </w:rPr>
        <w:t>Chapter 2</w:t>
      </w:r>
      <w:r w:rsidRPr="00021D37">
        <w:rPr>
          <w:lang w:val="ro-RO"/>
        </w:rPr>
        <w:t>: Summary of site conditions (biodiversity baseline)</w:t>
      </w:r>
    </w:p>
    <w:p w14:paraId="00FB3BCA" w14:textId="2B6972B8" w:rsidR="009D6103" w:rsidRPr="00021D37" w:rsidRDefault="009D6103" w:rsidP="000F4A0B">
      <w:pPr>
        <w:pStyle w:val="GvdeMetni"/>
        <w:numPr>
          <w:ilvl w:val="0"/>
          <w:numId w:val="62"/>
        </w:numPr>
        <w:rPr>
          <w:lang w:val="ro-RO"/>
        </w:rPr>
      </w:pPr>
      <w:r w:rsidRPr="00021D37">
        <w:rPr>
          <w:b/>
          <w:bCs/>
          <w:lang w:val="ro-RO"/>
        </w:rPr>
        <w:t>Chapter 3</w:t>
      </w:r>
      <w:r w:rsidRPr="00021D37">
        <w:rPr>
          <w:lang w:val="ro-RO"/>
        </w:rPr>
        <w:t xml:space="preserve">: </w:t>
      </w:r>
      <w:r w:rsidR="00D778F1" w:rsidRPr="00021D37">
        <w:rPr>
          <w:lang w:val="ro-RO"/>
        </w:rPr>
        <w:t>Biodiversity management</w:t>
      </w:r>
      <w:r w:rsidRPr="00021D37">
        <w:rPr>
          <w:lang w:val="ro-RO"/>
        </w:rPr>
        <w:t xml:space="preserve"> </w:t>
      </w:r>
      <w:r w:rsidR="00D778F1" w:rsidRPr="00021D37">
        <w:rPr>
          <w:lang w:val="ro-RO"/>
        </w:rPr>
        <w:t>s</w:t>
      </w:r>
      <w:r w:rsidRPr="00021D37">
        <w:rPr>
          <w:lang w:val="ro-RO"/>
        </w:rPr>
        <w:t>trategy</w:t>
      </w:r>
      <w:r w:rsidR="00D778F1" w:rsidRPr="00021D37">
        <w:rPr>
          <w:lang w:val="ro-RO"/>
        </w:rPr>
        <w:t xml:space="preserve"> (including Net Gain, NG and No Net Loss, NNL)</w:t>
      </w:r>
    </w:p>
    <w:p w14:paraId="76EF5309" w14:textId="3E4A0804" w:rsidR="00413EC3" w:rsidRPr="00021D37" w:rsidRDefault="00413EC3" w:rsidP="000F4A0B">
      <w:pPr>
        <w:pStyle w:val="GvdeMetni"/>
        <w:numPr>
          <w:ilvl w:val="0"/>
          <w:numId w:val="62"/>
        </w:numPr>
        <w:rPr>
          <w:lang w:val="ro-RO"/>
        </w:rPr>
      </w:pPr>
      <w:r w:rsidRPr="00021D37">
        <w:rPr>
          <w:b/>
          <w:bCs/>
          <w:lang w:val="ro-RO"/>
        </w:rPr>
        <w:t xml:space="preserve">Chapter </w:t>
      </w:r>
      <w:r w:rsidR="009D6103" w:rsidRPr="00021D37">
        <w:rPr>
          <w:b/>
          <w:bCs/>
          <w:lang w:val="ro-RO"/>
        </w:rPr>
        <w:t>4</w:t>
      </w:r>
      <w:r w:rsidRPr="00021D37">
        <w:rPr>
          <w:lang w:val="ro-RO"/>
        </w:rPr>
        <w:t xml:space="preserve">: Construction-phase </w:t>
      </w:r>
      <w:r w:rsidR="00D778F1" w:rsidRPr="00021D37">
        <w:rPr>
          <w:lang w:val="ro-RO"/>
        </w:rPr>
        <w:t>BMP</w:t>
      </w:r>
    </w:p>
    <w:p w14:paraId="56518903" w14:textId="3548D134" w:rsidR="00413EC3" w:rsidRPr="00021D37" w:rsidRDefault="00413EC3" w:rsidP="000F4A0B">
      <w:pPr>
        <w:pStyle w:val="GvdeMetni"/>
        <w:numPr>
          <w:ilvl w:val="0"/>
          <w:numId w:val="62"/>
        </w:numPr>
        <w:rPr>
          <w:lang w:val="ro-RO"/>
        </w:rPr>
      </w:pPr>
      <w:r w:rsidRPr="00021D37">
        <w:rPr>
          <w:b/>
          <w:bCs/>
          <w:lang w:val="ro-RO"/>
        </w:rPr>
        <w:t xml:space="preserve">Chapter </w:t>
      </w:r>
      <w:r w:rsidR="009D6103" w:rsidRPr="00021D37">
        <w:rPr>
          <w:b/>
          <w:bCs/>
          <w:lang w:val="ro-RO"/>
        </w:rPr>
        <w:t>5</w:t>
      </w:r>
      <w:r w:rsidRPr="00021D37">
        <w:rPr>
          <w:lang w:val="ro-RO"/>
        </w:rPr>
        <w:t xml:space="preserve">: Operational-phase </w:t>
      </w:r>
      <w:r w:rsidR="00D778F1" w:rsidRPr="00021D37">
        <w:rPr>
          <w:lang w:val="ro-RO"/>
        </w:rPr>
        <w:t>BMP</w:t>
      </w:r>
    </w:p>
    <w:p w14:paraId="110224F7" w14:textId="701EE6C5" w:rsidR="00413EC3" w:rsidRPr="00021D37" w:rsidRDefault="00413EC3" w:rsidP="000F4A0B">
      <w:pPr>
        <w:pStyle w:val="GvdeMetni"/>
        <w:numPr>
          <w:ilvl w:val="0"/>
          <w:numId w:val="62"/>
        </w:numPr>
        <w:rPr>
          <w:lang w:val="ro-RO"/>
        </w:rPr>
      </w:pPr>
      <w:r w:rsidRPr="00021D37">
        <w:rPr>
          <w:b/>
          <w:bCs/>
          <w:lang w:val="ro-RO"/>
        </w:rPr>
        <w:t xml:space="preserve">Chapter </w:t>
      </w:r>
      <w:r w:rsidR="009D6103" w:rsidRPr="00021D37">
        <w:rPr>
          <w:b/>
          <w:bCs/>
          <w:lang w:val="ro-RO"/>
        </w:rPr>
        <w:t>6</w:t>
      </w:r>
      <w:r w:rsidRPr="00021D37">
        <w:rPr>
          <w:lang w:val="ro-RO"/>
        </w:rPr>
        <w:t>:</w:t>
      </w:r>
      <w:r w:rsidR="00D778F1" w:rsidRPr="00021D37">
        <w:rPr>
          <w:lang w:val="ro-RO"/>
        </w:rPr>
        <w:t xml:space="preserve"> Supplementary and complementary plans</w:t>
      </w:r>
      <w:r w:rsidRPr="00021D37">
        <w:rPr>
          <w:lang w:val="ro-RO"/>
        </w:rPr>
        <w:t xml:space="preserve"> </w:t>
      </w:r>
    </w:p>
    <w:p w14:paraId="76491943" w14:textId="51F39405" w:rsidR="00D778F1" w:rsidRPr="00021D37" w:rsidRDefault="00D778F1" w:rsidP="00D778F1">
      <w:pPr>
        <w:pStyle w:val="GvdeMetni"/>
        <w:numPr>
          <w:ilvl w:val="0"/>
          <w:numId w:val="62"/>
        </w:numPr>
        <w:rPr>
          <w:lang w:val="ro-RO"/>
        </w:rPr>
      </w:pPr>
      <w:r w:rsidRPr="00021D37">
        <w:rPr>
          <w:b/>
          <w:bCs/>
          <w:lang w:val="ro-RO"/>
        </w:rPr>
        <w:t>Chapter 7</w:t>
      </w:r>
      <w:r w:rsidRPr="00021D37">
        <w:rPr>
          <w:lang w:val="ro-RO"/>
        </w:rPr>
        <w:t xml:space="preserve">: Annexures (Wildlife shepherding protocol) </w:t>
      </w:r>
    </w:p>
    <w:p w14:paraId="0006ED40" w14:textId="77777777" w:rsidR="00D778F1" w:rsidRPr="00021D37" w:rsidRDefault="00D778F1" w:rsidP="00D778F1">
      <w:pPr>
        <w:pStyle w:val="GvdeMetni"/>
        <w:ind w:left="720"/>
        <w:rPr>
          <w:lang w:val="ro-RO"/>
        </w:rPr>
      </w:pPr>
    </w:p>
    <w:p w14:paraId="4468EE11" w14:textId="77777777" w:rsidR="00D778F1" w:rsidRPr="00021D37" w:rsidRDefault="00D778F1" w:rsidP="00D778F1">
      <w:pPr>
        <w:pStyle w:val="GvdeMetni"/>
        <w:ind w:left="720"/>
        <w:rPr>
          <w:lang w:val="ro-RO"/>
        </w:rPr>
      </w:pPr>
    </w:p>
    <w:p w14:paraId="1A50C849" w14:textId="77777777" w:rsidR="00413EC3" w:rsidRPr="00021D37" w:rsidRDefault="00413EC3" w:rsidP="00413EC3">
      <w:pPr>
        <w:pStyle w:val="Balk2"/>
      </w:pPr>
      <w:bookmarkStart w:id="21" w:name="_Toc155624876"/>
      <w:bookmarkStart w:id="22" w:name="_Toc156895988"/>
      <w:bookmarkStart w:id="23" w:name="_Toc179473550"/>
      <w:bookmarkStart w:id="24" w:name="_Toc212210561"/>
      <w:r w:rsidRPr="00021D37">
        <w:lastRenderedPageBreak/>
        <w:t>Application and Implementation</w:t>
      </w:r>
      <w:bookmarkEnd w:id="21"/>
      <w:bookmarkEnd w:id="22"/>
      <w:bookmarkEnd w:id="23"/>
      <w:bookmarkEnd w:id="24"/>
    </w:p>
    <w:p w14:paraId="282066F9" w14:textId="77777777" w:rsidR="00413EC3" w:rsidRPr="00021D37" w:rsidRDefault="00413EC3" w:rsidP="00413EC3">
      <w:pPr>
        <w:pStyle w:val="Balk3"/>
        <w:rPr>
          <w:lang w:val="en-CA"/>
        </w:rPr>
      </w:pPr>
      <w:bookmarkStart w:id="25" w:name="_Toc179473551"/>
      <w:bookmarkStart w:id="26" w:name="_Toc212210562"/>
      <w:r w:rsidRPr="00021D37">
        <w:t>General</w:t>
      </w:r>
      <w:bookmarkEnd w:id="25"/>
      <w:bookmarkEnd w:id="26"/>
    </w:p>
    <w:p w14:paraId="7E1B18BF" w14:textId="158A2D8C" w:rsidR="00413EC3" w:rsidRPr="00021D37" w:rsidRDefault="00413EC3" w:rsidP="00413EC3">
      <w:pPr>
        <w:pStyle w:val="GvdeMetni"/>
        <w:jc w:val="both"/>
      </w:pPr>
      <w:r w:rsidRPr="00021D37">
        <w:t xml:space="preserve">The BMP is applicable to the construction and operational phases (dealt with separately in two separate chapters of this document – Chapters </w:t>
      </w:r>
      <w:r w:rsidR="009D6103" w:rsidRPr="00021D37">
        <w:t>4</w:t>
      </w:r>
      <w:r w:rsidRPr="00021D37">
        <w:t xml:space="preserve"> and </w:t>
      </w:r>
      <w:r w:rsidR="009D6103" w:rsidRPr="00021D37">
        <w:t>5</w:t>
      </w:r>
      <w:r w:rsidRPr="00021D37">
        <w:t xml:space="preserve">, respectively) of the Project specifically, and the ultimate responsibility for its implementation resides with all appointed Contractors (including any sub-contractors and third-party consultants), the Investor and Project Owner. </w:t>
      </w:r>
    </w:p>
    <w:p w14:paraId="709163BA" w14:textId="2249E50D" w:rsidR="00413EC3" w:rsidRPr="00021D37" w:rsidRDefault="00413EC3" w:rsidP="00413EC3">
      <w:pPr>
        <w:pStyle w:val="GvdeMetni"/>
        <w:jc w:val="both"/>
      </w:pPr>
      <w:r w:rsidRPr="00021D37">
        <w:t xml:space="preserve">As a contractual requirement, the Contractors, sub-contractors &amp; suppliers will be required to demonstrate compliance of their activities against the BMP where applicable for their </w:t>
      </w:r>
      <w:r w:rsidR="00F7693D" w:rsidRPr="00021D37">
        <w:t xml:space="preserve">individual </w:t>
      </w:r>
      <w:r w:rsidRPr="00021D37">
        <w:t>Scope of Work (SoW).</w:t>
      </w:r>
    </w:p>
    <w:p w14:paraId="14ABB8A8" w14:textId="77777777" w:rsidR="00413EC3" w:rsidRPr="00021D37" w:rsidRDefault="00413EC3" w:rsidP="00413EC3">
      <w:pPr>
        <w:pStyle w:val="Balk3"/>
        <w:rPr>
          <w:lang w:val="en-CA"/>
        </w:rPr>
      </w:pPr>
      <w:bookmarkStart w:id="27" w:name="_Toc179473552"/>
      <w:bookmarkStart w:id="28" w:name="_Toc212210563"/>
      <w:r w:rsidRPr="00021D37">
        <w:rPr>
          <w:lang w:val="en-CA"/>
        </w:rPr>
        <w:t>Mitigation Hierarchy</w:t>
      </w:r>
      <w:bookmarkEnd w:id="27"/>
      <w:bookmarkEnd w:id="28"/>
    </w:p>
    <w:p w14:paraId="1AD7AFAB" w14:textId="4B365765" w:rsidR="00413EC3" w:rsidRPr="00021D37" w:rsidRDefault="00413EC3" w:rsidP="00413EC3">
      <w:pPr>
        <w:pStyle w:val="GvdeMetni"/>
        <w:jc w:val="both"/>
      </w:pPr>
      <w:r w:rsidRPr="00021D37">
        <w:t xml:space="preserve">In alignment with </w:t>
      </w:r>
      <w:r w:rsidR="00B97683" w:rsidRPr="00021D37">
        <w:t xml:space="preserve">EBRD ESR6, IFC PS6 and </w:t>
      </w:r>
      <w:r w:rsidRPr="00021D37">
        <w:t xml:space="preserve">GIIP, the protection of natural ecosystems and biodiversity is founded on the application of the ‘mitigation hierarchy’ (see Table 1-1 and Figure 1-2). To avoid and/or reduce impacts to biodiversity, a proactive approach has been adopted to anticipate and avoid risks and impacts where possible. The typical steps in the mitigation hierarchy include: </w:t>
      </w:r>
    </w:p>
    <w:p w14:paraId="5F7AF428" w14:textId="77777777" w:rsidR="00413EC3" w:rsidRPr="00021D37" w:rsidRDefault="00413EC3" w:rsidP="000F4A0B">
      <w:pPr>
        <w:pStyle w:val="GvdeMetni"/>
        <w:numPr>
          <w:ilvl w:val="0"/>
          <w:numId w:val="49"/>
        </w:numPr>
        <w:rPr>
          <w:lang w:val="ro-RO"/>
        </w:rPr>
      </w:pPr>
      <w:r w:rsidRPr="00021D37">
        <w:rPr>
          <w:lang w:val="ro-RO"/>
        </w:rPr>
        <w:t xml:space="preserve">Identify and anticipate risks of potential adverse impacts, through analysis and stakeholder engagement; </w:t>
      </w:r>
    </w:p>
    <w:p w14:paraId="0AF595D9" w14:textId="77777777" w:rsidR="00413EC3" w:rsidRPr="00021D37" w:rsidRDefault="00413EC3" w:rsidP="000F4A0B">
      <w:pPr>
        <w:pStyle w:val="GvdeMetni"/>
        <w:numPr>
          <w:ilvl w:val="0"/>
          <w:numId w:val="49"/>
        </w:numPr>
        <w:rPr>
          <w:lang w:val="ro-RO"/>
        </w:rPr>
      </w:pPr>
      <w:r w:rsidRPr="00021D37">
        <w:rPr>
          <w:lang w:val="ro-RO"/>
        </w:rPr>
        <w:t>Avoid potential adverse impacts, applying an alternatives analysis including a no project scenario;</w:t>
      </w:r>
    </w:p>
    <w:p w14:paraId="0A826E37" w14:textId="77777777" w:rsidR="00413EC3" w:rsidRPr="00021D37" w:rsidRDefault="00413EC3" w:rsidP="000F4A0B">
      <w:pPr>
        <w:pStyle w:val="GvdeMetni"/>
        <w:numPr>
          <w:ilvl w:val="0"/>
          <w:numId w:val="49"/>
        </w:numPr>
        <w:rPr>
          <w:lang w:val="ro-RO"/>
        </w:rPr>
      </w:pPr>
      <w:r w:rsidRPr="00021D37">
        <w:rPr>
          <w:lang w:val="ro-RO"/>
        </w:rPr>
        <w:t>Minimize or reduce the impacts, for example by reducing the physical footprint of a project through changes in design of civil works;</w:t>
      </w:r>
    </w:p>
    <w:p w14:paraId="48CAF94A" w14:textId="77777777" w:rsidR="00413EC3" w:rsidRPr="00021D37" w:rsidRDefault="00413EC3" w:rsidP="000F4A0B">
      <w:pPr>
        <w:pStyle w:val="GvdeMetni"/>
        <w:numPr>
          <w:ilvl w:val="0"/>
          <w:numId w:val="49"/>
        </w:numPr>
        <w:rPr>
          <w:lang w:val="ro-RO"/>
        </w:rPr>
      </w:pPr>
      <w:r w:rsidRPr="00021D37">
        <w:rPr>
          <w:lang w:val="ro-RO"/>
        </w:rPr>
        <w:t>Restore or rehabilitate where possible, for example by providing alternative access to water sources that have been cut off by a project; and</w:t>
      </w:r>
    </w:p>
    <w:p w14:paraId="2DCA6666" w14:textId="77777777" w:rsidR="00413EC3" w:rsidRPr="00021D37" w:rsidRDefault="00413EC3" w:rsidP="000F4A0B">
      <w:pPr>
        <w:pStyle w:val="GvdeMetni"/>
        <w:numPr>
          <w:ilvl w:val="0"/>
          <w:numId w:val="49"/>
        </w:numPr>
        <w:rPr>
          <w:lang w:val="ro-RO"/>
        </w:rPr>
      </w:pPr>
      <w:r w:rsidRPr="00021D37">
        <w:rPr>
          <w:lang w:val="ro-RO"/>
        </w:rPr>
        <w:t>Compensate or offset remaining and unavoidable impacts.</w:t>
      </w:r>
    </w:p>
    <w:p w14:paraId="48C71AB7" w14:textId="77777777" w:rsidR="00413EC3" w:rsidRPr="00021D37" w:rsidRDefault="00413EC3" w:rsidP="00413EC3">
      <w:pPr>
        <w:pStyle w:val="GvdeMetni"/>
        <w:jc w:val="both"/>
      </w:pPr>
      <w:r w:rsidRPr="00021D37">
        <w:t>In the case of particularly sensitive ecosystems, where ecological impacts can be severe, the guiding principle should generally be “anticipate and prevent” rather than “assess and repair”.</w:t>
      </w:r>
    </w:p>
    <w:p w14:paraId="1958B925" w14:textId="73163F40" w:rsidR="00413EC3" w:rsidRPr="00021D37" w:rsidRDefault="00413EC3" w:rsidP="00413EC3">
      <w:pPr>
        <w:pStyle w:val="ResimYazs"/>
        <w:jc w:val="center"/>
      </w:pPr>
      <w:bookmarkStart w:id="29" w:name="_Toc179473535"/>
      <w:bookmarkStart w:id="30" w:name="_Toc212210645"/>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1</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1</w:t>
      </w:r>
      <w:r w:rsidR="00780BDA" w:rsidRPr="00021D37">
        <w:fldChar w:fldCharType="end"/>
      </w:r>
      <w:r w:rsidRPr="00021D37">
        <w:t xml:space="preserve"> impact mitigation hierarchy</w:t>
      </w:r>
      <w:bookmarkEnd w:id="29"/>
      <w:bookmarkEnd w:id="30"/>
    </w:p>
    <w:tbl>
      <w:tblPr>
        <w:tblStyle w:val="TabloKlavuzu"/>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83"/>
        <w:gridCol w:w="8055"/>
      </w:tblGrid>
      <w:tr w:rsidR="00413EC3" w:rsidRPr="00021D37" w14:paraId="0CC65770" w14:textId="77777777">
        <w:trPr>
          <w:trHeight w:val="225"/>
          <w:tblHeader/>
        </w:trPr>
        <w:tc>
          <w:tcPr>
            <w:tcW w:w="821" w:type="pct"/>
            <w:tcBorders>
              <w:bottom w:val="single" w:sz="4" w:space="0" w:color="auto"/>
            </w:tcBorders>
            <w:shd w:val="clear" w:color="auto" w:fill="D5E5DF" w:themeFill="accent3" w:themeFillTint="33"/>
            <w:vAlign w:val="center"/>
          </w:tcPr>
          <w:p w14:paraId="7BC39209" w14:textId="77777777" w:rsidR="00413EC3" w:rsidRPr="001F7E7B" w:rsidRDefault="00413EC3">
            <w:pPr>
              <w:spacing w:before="120" w:after="120" w:line="240" w:lineRule="auto"/>
              <w:jc w:val="both"/>
              <w:rPr>
                <w:rFonts w:eastAsia="Times New Roman" w:cs="Arial"/>
                <w:b/>
                <w:sz w:val="18"/>
                <w:szCs w:val="18"/>
                <w:lang w:val="en-GB" w:eastAsia="en-AU"/>
              </w:rPr>
            </w:pPr>
            <w:r w:rsidRPr="001F7E7B">
              <w:rPr>
                <w:rFonts w:eastAsia="Times New Roman" w:cs="Arial"/>
                <w:b/>
                <w:sz w:val="18"/>
                <w:szCs w:val="18"/>
                <w:lang w:val="en-GB" w:eastAsia="en-AU"/>
              </w:rPr>
              <w:t>Measure</w:t>
            </w:r>
          </w:p>
        </w:tc>
        <w:tc>
          <w:tcPr>
            <w:tcW w:w="4179" w:type="pct"/>
            <w:tcBorders>
              <w:bottom w:val="single" w:sz="4" w:space="0" w:color="auto"/>
            </w:tcBorders>
            <w:shd w:val="clear" w:color="auto" w:fill="D5E5DF" w:themeFill="accent3" w:themeFillTint="33"/>
            <w:vAlign w:val="center"/>
          </w:tcPr>
          <w:p w14:paraId="18C65C0F" w14:textId="77777777" w:rsidR="00413EC3" w:rsidRPr="001F7E7B" w:rsidRDefault="00413EC3">
            <w:pPr>
              <w:spacing w:before="120" w:after="120" w:line="240" w:lineRule="auto"/>
              <w:jc w:val="both"/>
              <w:rPr>
                <w:rFonts w:eastAsia="Times New Roman" w:cs="Arial"/>
                <w:b/>
                <w:sz w:val="18"/>
                <w:szCs w:val="18"/>
                <w:lang w:val="en-GB" w:eastAsia="en-AU"/>
              </w:rPr>
            </w:pPr>
            <w:r w:rsidRPr="001F7E7B">
              <w:rPr>
                <w:rFonts w:eastAsia="Times New Roman" w:cs="Arial"/>
                <w:b/>
                <w:sz w:val="18"/>
                <w:szCs w:val="18"/>
                <w:lang w:val="en-GB" w:eastAsia="en-AU"/>
              </w:rPr>
              <w:t>Description</w:t>
            </w:r>
          </w:p>
        </w:tc>
      </w:tr>
      <w:tr w:rsidR="00413EC3" w:rsidRPr="00021D37" w14:paraId="1FBDE9F4" w14:textId="77777777">
        <w:trPr>
          <w:trHeight w:val="881"/>
        </w:trPr>
        <w:tc>
          <w:tcPr>
            <w:tcW w:w="821" w:type="pct"/>
            <w:tcBorders>
              <w:top w:val="single" w:sz="4" w:space="0" w:color="auto"/>
            </w:tcBorders>
            <w:vAlign w:val="center"/>
            <w:hideMark/>
          </w:tcPr>
          <w:p w14:paraId="301508B4" w14:textId="77777777" w:rsidR="00413EC3" w:rsidRPr="001F7E7B" w:rsidRDefault="00413EC3">
            <w:pPr>
              <w:spacing w:before="120" w:after="120" w:line="240" w:lineRule="auto"/>
              <w:jc w:val="both"/>
              <w:rPr>
                <w:lang w:val="en-GB" w:eastAsia="en-AU"/>
              </w:rPr>
            </w:pPr>
            <w:r w:rsidRPr="001F7E7B">
              <w:rPr>
                <w:rFonts w:eastAsia="Times New Roman" w:cs="Arial"/>
                <w:b/>
                <w:sz w:val="18"/>
                <w:szCs w:val="18"/>
                <w:lang w:val="en-GB" w:eastAsia="en-AU"/>
              </w:rPr>
              <w:t>Avoidance</w:t>
            </w:r>
          </w:p>
        </w:tc>
        <w:tc>
          <w:tcPr>
            <w:tcW w:w="4179" w:type="pct"/>
            <w:tcBorders>
              <w:top w:val="single" w:sz="4" w:space="0" w:color="auto"/>
            </w:tcBorders>
            <w:vAlign w:val="center"/>
            <w:hideMark/>
          </w:tcPr>
          <w:p w14:paraId="31FBB0E4" w14:textId="77777777" w:rsidR="00413EC3" w:rsidRPr="001F7E7B" w:rsidRDefault="00413EC3">
            <w:pPr>
              <w:spacing w:before="120" w:after="120" w:line="240" w:lineRule="auto"/>
              <w:jc w:val="both"/>
              <w:rPr>
                <w:lang w:val="en-GB" w:eastAsia="en-AU"/>
              </w:rPr>
            </w:pPr>
            <w:r w:rsidRPr="001F7E7B">
              <w:rPr>
                <w:rFonts w:eastAsia="Times New Roman" w:cs="Arial"/>
                <w:sz w:val="18"/>
                <w:szCs w:val="18"/>
                <w:lang w:val="en-GB" w:eastAsia="en-AU"/>
              </w:rPr>
              <w:t>Measures taken to prevent irreplaceable loss of biodiversity or associated ecosystem services. Alternatives include site selection, design and scheduling.</w:t>
            </w:r>
          </w:p>
        </w:tc>
      </w:tr>
      <w:tr w:rsidR="00413EC3" w:rsidRPr="00021D37" w14:paraId="3158CDF2" w14:textId="77777777">
        <w:tc>
          <w:tcPr>
            <w:tcW w:w="821" w:type="pct"/>
            <w:vAlign w:val="center"/>
            <w:hideMark/>
          </w:tcPr>
          <w:p w14:paraId="53C50849" w14:textId="77777777" w:rsidR="00413EC3" w:rsidRPr="001F7E7B" w:rsidRDefault="00413EC3">
            <w:pPr>
              <w:spacing w:before="120" w:after="120" w:line="240" w:lineRule="auto"/>
              <w:jc w:val="both"/>
              <w:rPr>
                <w:lang w:val="en-GB" w:eastAsia="en-AU"/>
              </w:rPr>
            </w:pPr>
            <w:r w:rsidRPr="001F7E7B">
              <w:rPr>
                <w:rFonts w:eastAsia="Times New Roman" w:cs="Arial"/>
                <w:b/>
                <w:sz w:val="18"/>
                <w:szCs w:val="18"/>
                <w:lang w:val="en-GB" w:eastAsia="en-AU"/>
              </w:rPr>
              <w:t>Minimisation</w:t>
            </w:r>
          </w:p>
        </w:tc>
        <w:tc>
          <w:tcPr>
            <w:tcW w:w="4179" w:type="pct"/>
            <w:vAlign w:val="center"/>
            <w:hideMark/>
          </w:tcPr>
          <w:p w14:paraId="48DBBFC5" w14:textId="77777777" w:rsidR="00413EC3" w:rsidRPr="001F7E7B" w:rsidRDefault="00413EC3">
            <w:pPr>
              <w:spacing w:before="120" w:after="120" w:line="240" w:lineRule="auto"/>
              <w:jc w:val="both"/>
              <w:rPr>
                <w:lang w:val="en-GB" w:eastAsia="en-AU"/>
              </w:rPr>
            </w:pPr>
            <w:r w:rsidRPr="001F7E7B">
              <w:rPr>
                <w:rFonts w:eastAsia="Times New Roman" w:cs="Arial"/>
                <w:sz w:val="18"/>
                <w:szCs w:val="18"/>
                <w:lang w:val="en-GB" w:eastAsia="en-AU"/>
              </w:rPr>
              <w:t>Reduce or minimise the duration, intensity and/or extent of any impact that are not feasibly avoidable. Alternatives include physical controls, operational controls and abatement control.</w:t>
            </w:r>
          </w:p>
        </w:tc>
      </w:tr>
      <w:tr w:rsidR="00413EC3" w:rsidRPr="00021D37" w14:paraId="3C6A86DC" w14:textId="77777777">
        <w:tc>
          <w:tcPr>
            <w:tcW w:w="821" w:type="pct"/>
            <w:vAlign w:val="center"/>
            <w:hideMark/>
          </w:tcPr>
          <w:p w14:paraId="36E18D8A" w14:textId="77777777" w:rsidR="00413EC3" w:rsidRPr="001F7E7B" w:rsidRDefault="00413EC3">
            <w:pPr>
              <w:spacing w:before="120" w:after="120" w:line="240" w:lineRule="auto"/>
              <w:jc w:val="both"/>
              <w:rPr>
                <w:lang w:val="en-GB" w:eastAsia="en-AU"/>
              </w:rPr>
            </w:pPr>
            <w:r w:rsidRPr="001F7E7B">
              <w:rPr>
                <w:rFonts w:eastAsia="Times New Roman" w:cs="Arial"/>
                <w:b/>
                <w:sz w:val="18"/>
                <w:szCs w:val="18"/>
                <w:lang w:val="en-GB" w:eastAsia="en-AU"/>
              </w:rPr>
              <w:t>Restoration</w:t>
            </w:r>
          </w:p>
        </w:tc>
        <w:tc>
          <w:tcPr>
            <w:tcW w:w="4179" w:type="pct"/>
            <w:vAlign w:val="center"/>
            <w:hideMark/>
          </w:tcPr>
          <w:p w14:paraId="05FFABB2" w14:textId="77777777" w:rsidR="00413EC3" w:rsidRPr="001F7E7B" w:rsidRDefault="00413EC3">
            <w:pPr>
              <w:spacing w:before="120" w:after="120" w:line="240" w:lineRule="auto"/>
              <w:jc w:val="both"/>
              <w:rPr>
                <w:lang w:val="en-GB" w:eastAsia="en-AU"/>
              </w:rPr>
            </w:pPr>
            <w:r w:rsidRPr="001F7E7B">
              <w:rPr>
                <w:rFonts w:eastAsia="Times New Roman" w:cs="Arial"/>
                <w:sz w:val="18"/>
                <w:szCs w:val="18"/>
                <w:lang w:val="en-GB" w:eastAsia="en-AU"/>
              </w:rPr>
              <w:t xml:space="preserve">Where disturbance to biodiversity or ecosystem services has occurred, remediation may be possible in the form of rehabilitation and restoration. Alternatives include re-establishing habitat types, re-establishing biodiversity values and re-establishing ecosystem services. </w:t>
            </w:r>
          </w:p>
        </w:tc>
      </w:tr>
      <w:tr w:rsidR="00413EC3" w:rsidRPr="00021D37" w14:paraId="05F61C31" w14:textId="77777777">
        <w:tc>
          <w:tcPr>
            <w:tcW w:w="821" w:type="pct"/>
            <w:vAlign w:val="center"/>
            <w:hideMark/>
          </w:tcPr>
          <w:p w14:paraId="5DC46C6E" w14:textId="77777777" w:rsidR="00413EC3" w:rsidRPr="001F7E7B" w:rsidRDefault="00413EC3">
            <w:pPr>
              <w:spacing w:before="120" w:after="120" w:line="240" w:lineRule="auto"/>
              <w:jc w:val="both"/>
              <w:rPr>
                <w:lang w:val="en-GB" w:eastAsia="en-AU"/>
              </w:rPr>
            </w:pPr>
            <w:r w:rsidRPr="001F7E7B">
              <w:rPr>
                <w:rFonts w:eastAsia="Times New Roman" w:cs="Arial"/>
                <w:b/>
                <w:sz w:val="18"/>
                <w:szCs w:val="18"/>
                <w:lang w:val="en-GB" w:eastAsia="en-AU"/>
              </w:rPr>
              <w:t>Offset</w:t>
            </w:r>
          </w:p>
        </w:tc>
        <w:tc>
          <w:tcPr>
            <w:tcW w:w="4179" w:type="pct"/>
            <w:vAlign w:val="center"/>
            <w:hideMark/>
          </w:tcPr>
          <w:p w14:paraId="53808EE0" w14:textId="77777777" w:rsidR="00413EC3" w:rsidRPr="001F7E7B" w:rsidRDefault="00413EC3">
            <w:pPr>
              <w:spacing w:before="120" w:after="120" w:line="240" w:lineRule="auto"/>
              <w:jc w:val="both"/>
              <w:rPr>
                <w:lang w:val="en-GB" w:eastAsia="en-AU"/>
              </w:rPr>
            </w:pPr>
            <w:r w:rsidRPr="001F7E7B">
              <w:rPr>
                <w:rFonts w:eastAsia="Times New Roman" w:cs="Arial"/>
                <w:sz w:val="18"/>
                <w:szCs w:val="18"/>
                <w:lang w:val="en-GB" w:eastAsia="en-AU"/>
              </w:rPr>
              <w:t>Offset or compensate for any residual impacts that cannot be avoided, minimised, or remedied on site. These include restoration offsets and averted loss offsets.</w:t>
            </w:r>
          </w:p>
        </w:tc>
      </w:tr>
    </w:tbl>
    <w:p w14:paraId="4DA43E18" w14:textId="77777777" w:rsidR="00413EC3" w:rsidRPr="00021D37" w:rsidRDefault="00413EC3" w:rsidP="00413EC3">
      <w:pPr>
        <w:spacing w:before="240"/>
        <w:rPr>
          <w:noProof/>
        </w:rPr>
      </w:pPr>
      <w:r w:rsidRPr="00021D37">
        <w:rPr>
          <w:noProof/>
        </w:rPr>
        <w:lastRenderedPageBreak/>
        <w:drawing>
          <wp:inline distT="0" distB="0" distL="0" distR="0" wp14:anchorId="20A6619A" wp14:editId="29FB26E4">
            <wp:extent cx="5757933" cy="1871330"/>
            <wp:effectExtent l="0" t="0" r="0" b="0"/>
            <wp:docPr id="1952844208" name="Picture 1952844208" descr="P380#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52844208" name="Picture 1952844208" descr="P380#yIS1"/>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815924" cy="1890177"/>
                    </a:xfrm>
                    <a:prstGeom prst="rect">
                      <a:avLst/>
                    </a:prstGeom>
                    <a:noFill/>
                    <a:ln>
                      <a:noFill/>
                    </a:ln>
                  </pic:spPr>
                </pic:pic>
              </a:graphicData>
            </a:graphic>
          </wp:inline>
        </w:drawing>
      </w:r>
      <w:r w:rsidRPr="00021D37">
        <w:rPr>
          <w:rFonts w:ascii="Verdana" w:hAnsi="Verdana" w:cs="Arial"/>
          <w:sz w:val="18"/>
          <w:szCs w:val="18"/>
        </w:rPr>
        <w:t xml:space="preserve">Source: Hardner </w:t>
      </w:r>
      <w:r w:rsidRPr="00021D37">
        <w:rPr>
          <w:rFonts w:ascii="Verdana" w:hAnsi="Verdana" w:cs="Arial"/>
          <w:i/>
          <w:iCs/>
          <w:sz w:val="18"/>
          <w:szCs w:val="18"/>
        </w:rPr>
        <w:t>et al</w:t>
      </w:r>
      <w:r w:rsidRPr="00021D37">
        <w:rPr>
          <w:rFonts w:ascii="Verdana" w:hAnsi="Verdana" w:cs="Arial"/>
          <w:sz w:val="18"/>
          <w:szCs w:val="18"/>
        </w:rPr>
        <w:t>. (2015)</w:t>
      </w:r>
      <w:r w:rsidRPr="00021D37">
        <w:rPr>
          <w:noProof/>
        </w:rPr>
        <w:t xml:space="preserve"> </w:t>
      </w:r>
    </w:p>
    <w:p w14:paraId="30EF04B3" w14:textId="308900F0" w:rsidR="00413EC3" w:rsidRPr="00021D37" w:rsidRDefault="00413EC3" w:rsidP="00413EC3">
      <w:pPr>
        <w:pStyle w:val="ResimYazs"/>
        <w:jc w:val="center"/>
      </w:pPr>
      <w:bookmarkStart w:id="31" w:name="_Toc179473388"/>
      <w:bookmarkStart w:id="32" w:name="_Toc212210666"/>
      <w:r w:rsidRPr="00021D37">
        <w:t xml:space="preserve">Figure </w:t>
      </w:r>
      <w:r w:rsidRPr="00021D37">
        <w:fldChar w:fldCharType="begin" w:fldLock="1"/>
      </w:r>
      <w:r w:rsidRPr="00021D37">
        <w:instrText xml:space="preserve"> STYLEREF 1 \s </w:instrText>
      </w:r>
      <w:r w:rsidRPr="00021D37">
        <w:fldChar w:fldCharType="separate"/>
      </w:r>
      <w:r w:rsidRPr="00021D37">
        <w:rPr>
          <w:noProof/>
        </w:rPr>
        <w:t>1</w:t>
      </w:r>
      <w:r w:rsidRPr="00021D37">
        <w:fldChar w:fldCharType="end"/>
      </w:r>
      <w:r w:rsidRPr="00021D37">
        <w:noBreakHyphen/>
      </w:r>
      <w:r w:rsidRPr="00021D37">
        <w:fldChar w:fldCharType="begin"/>
      </w:r>
      <w:r w:rsidRPr="00021D37">
        <w:instrText xml:space="preserve"> SEQ Figure \* ARABIC \s 1 </w:instrText>
      </w:r>
      <w:r w:rsidRPr="00021D37">
        <w:fldChar w:fldCharType="separate"/>
      </w:r>
      <w:r w:rsidR="00B506BC">
        <w:rPr>
          <w:noProof/>
        </w:rPr>
        <w:t>2</w:t>
      </w:r>
      <w:r w:rsidRPr="00021D37">
        <w:fldChar w:fldCharType="end"/>
      </w:r>
      <w:r w:rsidRPr="00021D37">
        <w:t xml:space="preserve"> the impact mitigation hierarchy</w:t>
      </w:r>
      <w:bookmarkEnd w:id="31"/>
      <w:bookmarkEnd w:id="32"/>
    </w:p>
    <w:p w14:paraId="5C9402AB" w14:textId="77777777" w:rsidR="00413EC3" w:rsidRPr="00021D37" w:rsidRDefault="00413EC3" w:rsidP="00413EC3">
      <w:pPr>
        <w:pStyle w:val="GvdeMetni"/>
        <w:jc w:val="both"/>
      </w:pPr>
    </w:p>
    <w:p w14:paraId="35374A71" w14:textId="77777777" w:rsidR="00413EC3" w:rsidRPr="00021D37" w:rsidRDefault="00413EC3" w:rsidP="00413EC3">
      <w:pPr>
        <w:pStyle w:val="Balk3"/>
        <w:rPr>
          <w:lang w:val="en-CA"/>
        </w:rPr>
      </w:pPr>
      <w:bookmarkStart w:id="33" w:name="_Toc179473553"/>
      <w:bookmarkStart w:id="34" w:name="_Toc212210564"/>
      <w:r w:rsidRPr="00021D37">
        <w:rPr>
          <w:lang w:val="en-CA"/>
        </w:rPr>
        <w:t>Adaptive management approach</w:t>
      </w:r>
      <w:bookmarkEnd w:id="33"/>
      <w:bookmarkEnd w:id="34"/>
    </w:p>
    <w:p w14:paraId="252F8F3E" w14:textId="77777777" w:rsidR="00413EC3" w:rsidRPr="00021D37" w:rsidRDefault="00413EC3" w:rsidP="00413EC3">
      <w:pPr>
        <w:pStyle w:val="ListeParagraf"/>
        <w:ind w:left="0"/>
        <w:jc w:val="both"/>
        <w:rPr>
          <w:rFonts w:ascii="Verdana" w:hAnsi="Verdana"/>
          <w:szCs w:val="20"/>
        </w:rPr>
      </w:pPr>
      <w:r w:rsidRPr="00021D37">
        <w:rPr>
          <w:rFonts w:ascii="Verdana" w:hAnsi="Verdana"/>
          <w:szCs w:val="20"/>
          <w:lang w:val="en-CA"/>
        </w:rPr>
        <w:t xml:space="preserve">The early </w:t>
      </w:r>
      <w:r w:rsidRPr="00021D37">
        <w:rPr>
          <w:rFonts w:ascii="Verdana" w:hAnsi="Verdana"/>
          <w:szCs w:val="20"/>
        </w:rPr>
        <w:t>identification of key issues, challenges, constraints in the implementation of the Biodiversity Management Plan (BMP), failures of critical actions, and changes in environmental conditions through Monitoring and Evaluation (M&amp;E) is essential for adaptive management. This approach enables site-specific solutions to be developed and adjusted based on real-time data. Adaptive management depends on a structured process of collecting data, evaluating results, and responding accordingly to ensure biodiversity outcomes are continually optimized.</w:t>
      </w:r>
    </w:p>
    <w:p w14:paraId="2C970E39" w14:textId="77777777" w:rsidR="00413EC3" w:rsidRPr="00021D37" w:rsidRDefault="00413EC3" w:rsidP="00413EC3">
      <w:pPr>
        <w:pStyle w:val="ListeParagraf"/>
        <w:ind w:left="0"/>
        <w:jc w:val="both"/>
        <w:rPr>
          <w:rFonts w:ascii="Verdana" w:hAnsi="Verdana"/>
          <w:szCs w:val="20"/>
          <w:lang w:val="en-CA"/>
        </w:rPr>
      </w:pPr>
    </w:p>
    <w:p w14:paraId="3A096C3C" w14:textId="32B6B555" w:rsidR="00413EC3" w:rsidRPr="00021D37" w:rsidRDefault="00413EC3" w:rsidP="00413EC3">
      <w:pPr>
        <w:pStyle w:val="ListeParagraf"/>
        <w:ind w:left="0"/>
        <w:jc w:val="both"/>
        <w:rPr>
          <w:rFonts w:ascii="Verdana" w:hAnsi="Verdana"/>
          <w:szCs w:val="20"/>
          <w:lang w:val="en-CA"/>
        </w:rPr>
      </w:pPr>
      <w:r w:rsidRPr="00021D37">
        <w:rPr>
          <w:rFonts w:ascii="Verdana" w:hAnsi="Verdana"/>
          <w:szCs w:val="20"/>
        </w:rPr>
        <w:t xml:space="preserve">In line with EBRD </w:t>
      </w:r>
      <w:r w:rsidR="00074002" w:rsidRPr="00021D37">
        <w:rPr>
          <w:rFonts w:ascii="Verdana" w:hAnsi="Verdana"/>
          <w:szCs w:val="20"/>
        </w:rPr>
        <w:t>ES</w:t>
      </w:r>
      <w:r w:rsidRPr="00021D37">
        <w:rPr>
          <w:rFonts w:ascii="Verdana" w:hAnsi="Verdana"/>
          <w:szCs w:val="20"/>
        </w:rPr>
        <w:t>R6 requirements, adaptive management is particularly valuable due to the complexity of predicting long-term impacts on biodiversity. Mitigation and management measures must remain flexible and responsive to evolving conditions and monitoring results throughout the lifecycle of the project. The adaptive management approach not only allows for the modification of previously planned actions within the BMP but also aims to generate new knowledge that contributes to improved biodiversity management in the future. By integrating these learnings, the approach ensures both the best short-term outcomes based on current knowledge and enhanced long-term conservation strategies</w:t>
      </w:r>
      <w:r w:rsidRPr="00021D37">
        <w:rPr>
          <w:rFonts w:ascii="Verdana" w:hAnsi="Verdana"/>
          <w:szCs w:val="20"/>
          <w:lang w:val="en-CA"/>
        </w:rPr>
        <w:t xml:space="preserve"> (see </w:t>
      </w:r>
      <w:r w:rsidRPr="00021D37">
        <w:rPr>
          <w:rFonts w:ascii="Verdana" w:hAnsi="Verdana"/>
          <w:szCs w:val="20"/>
          <w:lang w:val="en-CA"/>
        </w:rPr>
        <w:fldChar w:fldCharType="begin" w:fldLock="1"/>
      </w:r>
      <w:r w:rsidRPr="00021D37">
        <w:rPr>
          <w:rFonts w:ascii="Verdana" w:hAnsi="Verdana"/>
          <w:szCs w:val="20"/>
          <w:lang w:val="en-CA"/>
        </w:rPr>
        <w:instrText xml:space="preserve"> REF _Ref160801596 \h </w:instrText>
      </w:r>
      <w:r w:rsidR="00021D37">
        <w:rPr>
          <w:rFonts w:ascii="Verdana" w:hAnsi="Verdana"/>
          <w:szCs w:val="20"/>
          <w:lang w:val="en-CA"/>
        </w:rPr>
        <w:instrText xml:space="preserve"> \* MERGEFORMAT </w:instrText>
      </w:r>
      <w:r w:rsidRPr="00021D37">
        <w:rPr>
          <w:rFonts w:ascii="Verdana" w:hAnsi="Verdana"/>
          <w:szCs w:val="20"/>
          <w:lang w:val="en-CA"/>
        </w:rPr>
      </w:r>
      <w:r w:rsidRPr="00021D37">
        <w:rPr>
          <w:rFonts w:ascii="Verdana" w:hAnsi="Verdana"/>
          <w:szCs w:val="20"/>
          <w:lang w:val="en-CA"/>
        </w:rPr>
        <w:fldChar w:fldCharType="separate"/>
      </w:r>
      <w:r w:rsidRPr="00021D37">
        <w:t xml:space="preserve">Figure </w:t>
      </w:r>
      <w:r w:rsidRPr="00021D37">
        <w:rPr>
          <w:noProof/>
        </w:rPr>
        <w:t>1</w:t>
      </w:r>
      <w:r w:rsidRPr="00021D37">
        <w:noBreakHyphen/>
      </w:r>
      <w:r w:rsidRPr="00021D37">
        <w:rPr>
          <w:noProof/>
        </w:rPr>
        <w:t>3</w:t>
      </w:r>
      <w:r w:rsidRPr="00021D37">
        <w:rPr>
          <w:rFonts w:ascii="Verdana" w:hAnsi="Verdana"/>
          <w:szCs w:val="20"/>
          <w:lang w:val="en-CA"/>
        </w:rPr>
        <w:fldChar w:fldCharType="end"/>
      </w:r>
      <w:r w:rsidRPr="00021D37">
        <w:rPr>
          <w:rFonts w:ascii="Verdana" w:hAnsi="Verdana"/>
          <w:szCs w:val="20"/>
          <w:lang w:val="en-CA"/>
        </w:rPr>
        <w:t xml:space="preserve">, below). </w:t>
      </w:r>
    </w:p>
    <w:p w14:paraId="168A173C" w14:textId="77777777" w:rsidR="00413EC3" w:rsidRPr="00021D37" w:rsidRDefault="00413EC3" w:rsidP="00413EC3">
      <w:pPr>
        <w:jc w:val="center"/>
        <w:rPr>
          <w:lang w:eastAsia="en-ZA"/>
        </w:rPr>
      </w:pPr>
      <w:r w:rsidRPr="00021D37">
        <w:rPr>
          <w:noProof/>
        </w:rPr>
        <w:lastRenderedPageBreak/>
        <w:drawing>
          <wp:inline distT="0" distB="0" distL="0" distR="0" wp14:anchorId="230FB96B" wp14:editId="2D490761">
            <wp:extent cx="5762625" cy="3952875"/>
            <wp:effectExtent l="0" t="0" r="9525" b="9525"/>
            <wp:docPr id="1263006652" name="Diagram 4" descr="P387#yIS1">
              <a:extLst xmlns:a="http://schemas.openxmlformats.org/drawingml/2006/main">
                <a:ext uri="{FF2B5EF4-FFF2-40B4-BE49-F238E27FC236}">
                  <a16:creationId xmlns:a16="http://schemas.microsoft.com/office/drawing/2014/main" id="{FA706E4D-31CE-A539-5B8E-1AE4E757629D}"/>
                </a:ext>
              </a:extLst>
            </wp:docPr>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3" r:lo="rId24" r:qs="rId25" r:cs="rId26"/>
              </a:graphicData>
            </a:graphic>
          </wp:inline>
        </w:drawing>
      </w:r>
    </w:p>
    <w:p w14:paraId="4AAA1FAE" w14:textId="65B149AD" w:rsidR="00413EC3" w:rsidRPr="00021D37" w:rsidRDefault="00413EC3" w:rsidP="00413EC3">
      <w:pPr>
        <w:pStyle w:val="ResimYazs"/>
        <w:jc w:val="center"/>
      </w:pPr>
      <w:bookmarkStart w:id="35" w:name="_Ref160801596"/>
      <w:bookmarkStart w:id="36" w:name="_Ref160801581"/>
      <w:bookmarkStart w:id="37" w:name="_Toc179473389"/>
      <w:bookmarkStart w:id="38" w:name="_Toc212210667"/>
      <w:r w:rsidRPr="00021D37">
        <w:t xml:space="preserve">Figure </w:t>
      </w:r>
      <w:r w:rsidRPr="00021D37">
        <w:fldChar w:fldCharType="begin" w:fldLock="1"/>
      </w:r>
      <w:r w:rsidRPr="00021D37">
        <w:instrText xml:space="preserve"> STYLEREF 1 \s </w:instrText>
      </w:r>
      <w:r w:rsidRPr="00021D37">
        <w:fldChar w:fldCharType="separate"/>
      </w:r>
      <w:r w:rsidRPr="00021D37">
        <w:rPr>
          <w:noProof/>
        </w:rPr>
        <w:t>1</w:t>
      </w:r>
      <w:r w:rsidRPr="00021D37">
        <w:fldChar w:fldCharType="end"/>
      </w:r>
      <w:r w:rsidRPr="00021D37">
        <w:noBreakHyphen/>
      </w:r>
      <w:r w:rsidRPr="00021D37">
        <w:fldChar w:fldCharType="begin"/>
      </w:r>
      <w:r w:rsidRPr="00021D37">
        <w:instrText xml:space="preserve"> SEQ Figure \* ARABIC \s 1 </w:instrText>
      </w:r>
      <w:r w:rsidRPr="00021D37">
        <w:fldChar w:fldCharType="separate"/>
      </w:r>
      <w:r w:rsidR="00B506BC">
        <w:rPr>
          <w:noProof/>
        </w:rPr>
        <w:t>3</w:t>
      </w:r>
      <w:r w:rsidRPr="00021D37">
        <w:fldChar w:fldCharType="end"/>
      </w:r>
      <w:bookmarkEnd w:id="35"/>
      <w:r w:rsidRPr="00021D37">
        <w:t xml:space="preserve"> </w:t>
      </w:r>
      <w:r w:rsidRPr="00021D37">
        <w:rPr>
          <w:szCs w:val="20"/>
        </w:rPr>
        <w:t>Diagram Showing the ‘Adaptive Management Cycle’</w:t>
      </w:r>
      <w:bookmarkEnd w:id="36"/>
      <w:bookmarkEnd w:id="37"/>
      <w:bookmarkEnd w:id="38"/>
    </w:p>
    <w:p w14:paraId="7B8E299A" w14:textId="77777777" w:rsidR="00413EC3" w:rsidRPr="00021D37" w:rsidRDefault="00413EC3" w:rsidP="00413EC3">
      <w:pPr>
        <w:pStyle w:val="ListeParagraf"/>
        <w:spacing w:after="120"/>
        <w:ind w:left="0"/>
        <w:contextualSpacing w:val="0"/>
        <w:jc w:val="both"/>
        <w:rPr>
          <w:rFonts w:ascii="Verdana" w:hAnsi="Verdana"/>
          <w:szCs w:val="20"/>
          <w:lang w:val="en-CA"/>
        </w:rPr>
      </w:pPr>
      <w:r w:rsidRPr="00021D37">
        <w:rPr>
          <w:rFonts w:ascii="Verdana" w:hAnsi="Verdana"/>
          <w:szCs w:val="20"/>
          <w:lang w:val="en-CA"/>
        </w:rPr>
        <w:t>The following guidelines apply regarding implementing an ‘adaptive‘ approach to biodiversity management:</w:t>
      </w:r>
    </w:p>
    <w:p w14:paraId="17DEFF85"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bookmarkStart w:id="39" w:name="_Toc155624877"/>
      <w:bookmarkStart w:id="40" w:name="_Toc156895989"/>
      <w:r w:rsidRPr="00021D37">
        <w:rPr>
          <w:rFonts w:ascii="Verdana" w:hAnsi="Verdana"/>
          <w:b/>
          <w:bCs/>
          <w:szCs w:val="20"/>
        </w:rPr>
        <w:t>Establish Baselines and Monitoring Protocols</w:t>
      </w:r>
      <w:r w:rsidRPr="00021D37">
        <w:rPr>
          <w:rFonts w:ascii="Verdana" w:hAnsi="Verdana"/>
          <w:szCs w:val="20"/>
        </w:rPr>
        <w:t>: Establishing baselines and a robust monitoring framework is critical in understanding the biodiversity context and tracking changes over time. This is a core element of EBRD’s approach to biodiversity management, ensuring that impacts are measurable and that responses can be adapted.</w:t>
      </w:r>
    </w:p>
    <w:p w14:paraId="60FD4D7B"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b/>
          <w:bCs/>
          <w:szCs w:val="20"/>
        </w:rPr>
        <w:t>Implement the Precautionary Principle:</w:t>
      </w:r>
      <w:r w:rsidRPr="00021D37">
        <w:rPr>
          <w:rFonts w:ascii="Verdana" w:hAnsi="Verdana"/>
          <w:szCs w:val="20"/>
        </w:rPr>
        <w:t xml:space="preserve"> The precautionary principle is integral to biodiversity conservation, especially in cases of uncertainty regarding potential impacts. EBRD encourages this approach to avoid irreversible damage to biodiversity and ecosystems, even when data may be incomplete.</w:t>
      </w:r>
    </w:p>
    <w:p w14:paraId="7092626A" w14:textId="68E6C6E0"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b/>
          <w:bCs/>
          <w:szCs w:val="20"/>
        </w:rPr>
        <w:t>Engage with Local Communities and Stakeholders</w:t>
      </w:r>
      <w:r w:rsidRPr="00021D37">
        <w:rPr>
          <w:rFonts w:ascii="Verdana" w:hAnsi="Verdana"/>
          <w:szCs w:val="20"/>
        </w:rPr>
        <w:t xml:space="preserve">: Stakeholder engagement, including with local communities and experts, is a fundamental part of </w:t>
      </w:r>
      <w:r w:rsidR="003350DC" w:rsidRPr="00021D37">
        <w:rPr>
          <w:rFonts w:ascii="Verdana" w:hAnsi="Verdana"/>
          <w:szCs w:val="20"/>
        </w:rPr>
        <w:t xml:space="preserve">EBRD </w:t>
      </w:r>
      <w:r w:rsidR="00AF6FB2" w:rsidRPr="00021D37">
        <w:rPr>
          <w:rFonts w:ascii="Verdana" w:hAnsi="Verdana"/>
          <w:szCs w:val="20"/>
        </w:rPr>
        <w:t>ES</w:t>
      </w:r>
      <w:r w:rsidRPr="00021D37">
        <w:rPr>
          <w:rFonts w:ascii="Verdana" w:hAnsi="Verdana"/>
          <w:szCs w:val="20"/>
        </w:rPr>
        <w:t>R6. It ensures biodiversity management strategies are contextually relevant and that they address both local and global biodiversity concerns, benefiting from local knowledge and support.</w:t>
      </w:r>
    </w:p>
    <w:p w14:paraId="3AD66A94"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b/>
          <w:bCs/>
          <w:szCs w:val="20"/>
        </w:rPr>
        <w:t>Continuous Review and Updates Based on Monitoring Results</w:t>
      </w:r>
      <w:r w:rsidRPr="00021D37">
        <w:rPr>
          <w:rFonts w:ascii="Verdana" w:hAnsi="Verdana"/>
          <w:szCs w:val="20"/>
        </w:rPr>
        <w:t>: The principle of adaptive management involves regularly reviewing and updating biodiversity management plans (BMPs) in response to monitoring results and new information. EBRD emphasizes the need for flexibility in management plans to improve outcomes based on data-driven feedback.</w:t>
      </w:r>
    </w:p>
    <w:p w14:paraId="4EC38329"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b/>
          <w:bCs/>
          <w:szCs w:val="20"/>
        </w:rPr>
        <w:lastRenderedPageBreak/>
        <w:t>Integration with the Broader Environmental and Social Management System (ESMS):</w:t>
      </w:r>
      <w:r w:rsidRPr="00021D37">
        <w:rPr>
          <w:rFonts w:ascii="Verdana" w:hAnsi="Verdana"/>
          <w:szCs w:val="20"/>
        </w:rPr>
        <w:t xml:space="preserve"> EBRD requires that biodiversity management is not handled in isolation but integrated into the overall Environmental and Social Management System. This ensures that biodiversity considerations are aligned with broader sustainability goals of the project.</w:t>
      </w:r>
    </w:p>
    <w:p w14:paraId="3D8B9C1A"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b/>
          <w:bCs/>
          <w:szCs w:val="20"/>
        </w:rPr>
        <w:t>Regular Reviews and Audits:</w:t>
      </w:r>
      <w:r w:rsidRPr="00021D37">
        <w:rPr>
          <w:rFonts w:ascii="Verdana" w:hAnsi="Verdana"/>
          <w:szCs w:val="20"/>
        </w:rPr>
        <w:t xml:space="preserve"> Regular reviews and audits of biodiversity management practices are crucial for assessing effectiveness and identifying areas for improvement. EBRD promotes periodic evaluations and adjustments based on these assessments, which are central to adaptive management.</w:t>
      </w:r>
    </w:p>
    <w:p w14:paraId="2FF073FA" w14:textId="77777777" w:rsidR="00413EC3" w:rsidRPr="00021D37" w:rsidRDefault="00413EC3" w:rsidP="00413EC3">
      <w:pPr>
        <w:pStyle w:val="Balk2"/>
      </w:pPr>
      <w:bookmarkStart w:id="41" w:name="_Toc179473554"/>
      <w:bookmarkStart w:id="42" w:name="_Toc212210565"/>
      <w:r w:rsidRPr="00021D37">
        <w:t>Reviews and Updates</w:t>
      </w:r>
      <w:bookmarkEnd w:id="39"/>
      <w:bookmarkEnd w:id="40"/>
      <w:r w:rsidRPr="00021D37">
        <w:t xml:space="preserve"> to the bmp</w:t>
      </w:r>
      <w:bookmarkEnd w:id="41"/>
      <w:bookmarkEnd w:id="42"/>
    </w:p>
    <w:p w14:paraId="369E1231" w14:textId="0BB5EF7C" w:rsidR="00413EC3" w:rsidRPr="00021D37" w:rsidRDefault="00413EC3" w:rsidP="00413EC3">
      <w:pPr>
        <w:spacing w:before="120" w:after="60"/>
        <w:jc w:val="both"/>
      </w:pPr>
      <w:r w:rsidRPr="00021D37">
        <w:t>Changes in the Project may occur due to unanticipated situations. Adaptive changes may also occur during the project life cycle (</w:t>
      </w:r>
      <w:r w:rsidRPr="00021D37">
        <w:rPr>
          <w:i/>
          <w:iCs/>
        </w:rPr>
        <w:t>as mentioned under 1.5.</w:t>
      </w:r>
      <w:r w:rsidR="00360083" w:rsidRPr="00021D37">
        <w:rPr>
          <w:i/>
          <w:iCs/>
        </w:rPr>
        <w:t>3</w:t>
      </w:r>
      <w:r w:rsidRPr="00021D37">
        <w:t xml:space="preserve">). The BMP, and any associated plans/documents, are therefore intended to be ‘living documents’ that can be refined and modified as situations change.  </w:t>
      </w:r>
    </w:p>
    <w:p w14:paraId="692CA981" w14:textId="77777777" w:rsidR="00413EC3" w:rsidRPr="00021D37" w:rsidRDefault="00413EC3" w:rsidP="00413EC3">
      <w:pPr>
        <w:spacing w:before="120" w:after="60"/>
        <w:jc w:val="both"/>
      </w:pPr>
      <w:r w:rsidRPr="00021D37">
        <w:t xml:space="preserve">The BMP will be regularly reviewed and updated after any change in the context in which the Project operates during the construction phase. </w:t>
      </w:r>
    </w:p>
    <w:p w14:paraId="716FB38B" w14:textId="423E3460" w:rsidR="00413EC3" w:rsidRPr="00021D37" w:rsidRDefault="00413EC3" w:rsidP="00413EC3">
      <w:pPr>
        <w:spacing w:before="120" w:after="60"/>
        <w:jc w:val="both"/>
      </w:pPr>
      <w:r w:rsidRPr="00021D37">
        <w:t>Urgent updates in line with the principle of ‘adaptive management’ can be the responsibility of the E&amp;S Officer</w:t>
      </w:r>
      <w:r w:rsidR="00814424">
        <w:t xml:space="preserve"> </w:t>
      </w:r>
      <w:r w:rsidR="00BB324F">
        <w:t xml:space="preserve">Biodiversity </w:t>
      </w:r>
      <w:r w:rsidR="00B95860">
        <w:t>specialist</w:t>
      </w:r>
      <w:r w:rsidRPr="00021D37">
        <w:t xml:space="preserve"> (or ECoW: Environmental Clerk of Works, as relevant to the EPC Contractor staff structuring), with support from the E&amp;S Manager, however any material changes to intervention design, the timing of monitoring activities, etc. should be made in consultation with a third-party consultant to ensure accountability.</w:t>
      </w:r>
    </w:p>
    <w:p w14:paraId="6547DB19" w14:textId="652C41C7" w:rsidR="00413EC3" w:rsidRPr="00021D37" w:rsidRDefault="00413EC3" w:rsidP="00413EC3">
      <w:pPr>
        <w:spacing w:before="120" w:after="60"/>
        <w:jc w:val="both"/>
      </w:pPr>
      <w:r w:rsidRPr="00021D37">
        <w:t xml:space="preserve">All changes made to the BMP will be made </w:t>
      </w:r>
      <w:r w:rsidR="00166C4A" w:rsidRPr="00021D37">
        <w:t>to</w:t>
      </w:r>
      <w:r w:rsidRPr="00021D37">
        <w:t xml:space="preserve"> the master document and revision numbers and dates provided to track version numbers as part of the Contractor’s data and document management system. A summary document should also be produced that summarizes the important changes made to the document for the different version numbers and who authorized these changes.</w:t>
      </w:r>
    </w:p>
    <w:p w14:paraId="10AD34D0" w14:textId="6DFC6118" w:rsidR="00413EC3" w:rsidRPr="00021D37" w:rsidRDefault="00413EC3" w:rsidP="00413EC3">
      <w:pPr>
        <w:pStyle w:val="GvdeMetni"/>
        <w:jc w:val="both"/>
      </w:pPr>
      <w:r w:rsidRPr="00021D37">
        <w:t xml:space="preserve">Note that any fundamental change in the </w:t>
      </w:r>
      <w:r w:rsidR="00B978CF" w:rsidRPr="00021D37">
        <w:t>ESIA</w:t>
      </w:r>
      <w:r w:rsidRPr="00021D37">
        <w:t xml:space="preserve"> report conducted by ERM, which represents an ongoing assessment, can result in a material change to the BMP, after the completion of the one-year monitoring period.</w:t>
      </w:r>
    </w:p>
    <w:p w14:paraId="5FCFC429" w14:textId="7D475C97" w:rsidR="00413EC3" w:rsidRPr="00021D37" w:rsidRDefault="00693200" w:rsidP="00693200">
      <w:pPr>
        <w:pStyle w:val="Balk3"/>
        <w:numPr>
          <w:ilvl w:val="0"/>
          <w:numId w:val="0"/>
        </w:numPr>
      </w:pPr>
      <w:bookmarkStart w:id="43" w:name="_Toc155624871"/>
      <w:bookmarkStart w:id="44" w:name="_Toc156895983"/>
      <w:bookmarkStart w:id="45" w:name="_Toc179473555"/>
      <w:bookmarkStart w:id="46" w:name="_Toc212210566"/>
      <w:r w:rsidRPr="00021D37">
        <w:t xml:space="preserve">1.7 </w:t>
      </w:r>
      <w:r w:rsidR="00413EC3" w:rsidRPr="00021D37">
        <w:t>Overview of Legislative Requirements</w:t>
      </w:r>
      <w:bookmarkEnd w:id="43"/>
      <w:bookmarkEnd w:id="44"/>
      <w:bookmarkEnd w:id="45"/>
      <w:bookmarkEnd w:id="46"/>
    </w:p>
    <w:p w14:paraId="40A5465D" w14:textId="69CAA2A3" w:rsidR="00413EC3" w:rsidRPr="00021D37" w:rsidRDefault="00693200" w:rsidP="00693200">
      <w:pPr>
        <w:pStyle w:val="Balk3"/>
        <w:numPr>
          <w:ilvl w:val="0"/>
          <w:numId w:val="0"/>
        </w:numPr>
      </w:pPr>
      <w:bookmarkStart w:id="47" w:name="_Toc155624872"/>
      <w:bookmarkStart w:id="48" w:name="_Toc156895984"/>
      <w:bookmarkStart w:id="49" w:name="_Toc179473556"/>
      <w:bookmarkStart w:id="50" w:name="_Toc212210567"/>
      <w:r w:rsidRPr="00021D37">
        <w:t xml:space="preserve">1.7.1 </w:t>
      </w:r>
      <w:r w:rsidR="00413EC3" w:rsidRPr="00021D37">
        <w:t>International Financing Requirements</w:t>
      </w:r>
      <w:bookmarkEnd w:id="47"/>
      <w:bookmarkEnd w:id="48"/>
      <w:bookmarkEnd w:id="49"/>
      <w:bookmarkEnd w:id="50"/>
    </w:p>
    <w:p w14:paraId="1F894616" w14:textId="41AA6A1F" w:rsidR="00413EC3" w:rsidRPr="00021D37" w:rsidRDefault="00413EC3" w:rsidP="00413EC3">
      <w:pPr>
        <w:widowControl w:val="0"/>
        <w:spacing w:before="120" w:after="60"/>
        <w:contextualSpacing/>
        <w:jc w:val="both"/>
        <w:rPr>
          <w:rFonts w:cstheme="minorHAnsi"/>
        </w:rPr>
      </w:pPr>
      <w:r w:rsidRPr="00021D37">
        <w:t>Since the Project is seeking international financing, the E&amp;S requirements of relevant financial institutions must be considered throughout the Project development, which require the Project development to adhere to specific E&amp;S requirements which reflect international best practice.</w:t>
      </w:r>
      <w:r w:rsidRPr="00021D37">
        <w:rPr>
          <w:rFonts w:cstheme="minorHAnsi"/>
        </w:rPr>
        <w:t xml:space="preserve"> </w:t>
      </w:r>
      <w:r w:rsidRPr="00021D37">
        <w:t xml:space="preserve">The following standards and guidelines detail the performance requirements and mitigation measures that are typically acceptable and considered to represent GIIP:  </w:t>
      </w:r>
    </w:p>
    <w:p w14:paraId="70528DD6" w14:textId="4527CB92"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szCs w:val="20"/>
        </w:rPr>
        <w:t xml:space="preserve">EBRD (European Bank for Reconstruction and Development) </w:t>
      </w:r>
      <w:r w:rsidR="00F32E96" w:rsidRPr="00021D37">
        <w:rPr>
          <w:rFonts w:ascii="Verdana" w:hAnsi="Verdana"/>
          <w:szCs w:val="20"/>
        </w:rPr>
        <w:t xml:space="preserve">Environmental and Social </w:t>
      </w:r>
      <w:r w:rsidRPr="00021D37">
        <w:rPr>
          <w:rFonts w:ascii="Verdana" w:hAnsi="Verdana"/>
          <w:szCs w:val="20"/>
        </w:rPr>
        <w:t>Requirements (20</w:t>
      </w:r>
      <w:r w:rsidR="00F32E96" w:rsidRPr="00021D37">
        <w:rPr>
          <w:rFonts w:ascii="Verdana" w:hAnsi="Verdana"/>
          <w:szCs w:val="20"/>
        </w:rPr>
        <w:t>24</w:t>
      </w:r>
      <w:r w:rsidRPr="00021D37">
        <w:rPr>
          <w:rFonts w:ascii="Verdana" w:hAnsi="Verdana"/>
          <w:szCs w:val="20"/>
        </w:rPr>
        <w:t>);</w:t>
      </w:r>
    </w:p>
    <w:p w14:paraId="2A182E66" w14:textId="22B981AC"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szCs w:val="20"/>
        </w:rPr>
        <w:t>EBRD Environmental and Social Policy (20</w:t>
      </w:r>
      <w:r w:rsidR="00CC0D6F" w:rsidRPr="00021D37">
        <w:rPr>
          <w:rFonts w:ascii="Verdana" w:hAnsi="Verdana"/>
          <w:szCs w:val="20"/>
        </w:rPr>
        <w:t>24</w:t>
      </w:r>
      <w:r w:rsidRPr="00021D37">
        <w:rPr>
          <w:rFonts w:ascii="Verdana" w:hAnsi="Verdana"/>
          <w:szCs w:val="20"/>
        </w:rPr>
        <w:t>);</w:t>
      </w:r>
    </w:p>
    <w:p w14:paraId="7CB8C901" w14:textId="77777777"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szCs w:val="20"/>
        </w:rPr>
        <w:t>EBRD Sub-sectoral Environmental and Social Guidelines (various sectors);</w:t>
      </w:r>
    </w:p>
    <w:p w14:paraId="58043647" w14:textId="41B070F6"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szCs w:val="20"/>
        </w:rPr>
        <w:lastRenderedPageBreak/>
        <w:t xml:space="preserve">EBRD </w:t>
      </w:r>
      <w:r w:rsidR="00CC0D6F" w:rsidRPr="00021D37">
        <w:rPr>
          <w:rFonts w:ascii="Verdana" w:hAnsi="Verdana"/>
          <w:szCs w:val="20"/>
        </w:rPr>
        <w:t>ES</w:t>
      </w:r>
      <w:r w:rsidRPr="00021D37">
        <w:rPr>
          <w:rFonts w:ascii="Verdana" w:hAnsi="Verdana"/>
          <w:szCs w:val="20"/>
        </w:rPr>
        <w:t>R6: Biodiversity Conservation and Sustainable Management of Living Natural Resources;</w:t>
      </w:r>
    </w:p>
    <w:p w14:paraId="34A33901" w14:textId="28EA602A" w:rsidR="00413EC3" w:rsidRPr="00021D37" w:rsidRDefault="00413EC3" w:rsidP="000F4A0B">
      <w:pPr>
        <w:pStyle w:val="ListeParagraf"/>
        <w:numPr>
          <w:ilvl w:val="0"/>
          <w:numId w:val="69"/>
        </w:numPr>
        <w:spacing w:after="120"/>
        <w:ind w:left="714" w:hanging="357"/>
        <w:contextualSpacing w:val="0"/>
        <w:jc w:val="both"/>
        <w:rPr>
          <w:rFonts w:ascii="Verdana" w:hAnsi="Verdana"/>
          <w:szCs w:val="20"/>
        </w:rPr>
      </w:pPr>
      <w:r w:rsidRPr="00021D37">
        <w:rPr>
          <w:rFonts w:ascii="Verdana" w:hAnsi="Verdana"/>
          <w:szCs w:val="20"/>
        </w:rPr>
        <w:t xml:space="preserve">EBRD </w:t>
      </w:r>
      <w:r w:rsidR="00CC0D6F" w:rsidRPr="00021D37">
        <w:rPr>
          <w:rFonts w:ascii="Verdana" w:hAnsi="Verdana"/>
          <w:szCs w:val="20"/>
        </w:rPr>
        <w:t>ES</w:t>
      </w:r>
      <w:r w:rsidRPr="00021D37">
        <w:rPr>
          <w:rFonts w:ascii="Verdana" w:hAnsi="Verdana"/>
          <w:szCs w:val="20"/>
        </w:rPr>
        <w:t>R3: Resource Efficiency and Pollution Prevention and Control.</w:t>
      </w:r>
    </w:p>
    <w:p w14:paraId="74CEB4D3" w14:textId="2DA6EB1F" w:rsidR="00413EC3" w:rsidRDefault="00413EC3" w:rsidP="00413EC3">
      <w:pPr>
        <w:spacing w:before="120" w:after="60"/>
        <w:jc w:val="both"/>
      </w:pPr>
      <w:r w:rsidRPr="00021D37">
        <w:t xml:space="preserve">A summary of the key requirements for managing biodiversity and ecosystems, as per EBRD </w:t>
      </w:r>
      <w:r w:rsidR="00AF6FB2" w:rsidRPr="00021D37">
        <w:t>ES</w:t>
      </w:r>
      <w:r w:rsidRPr="00021D37">
        <w:t>R6 is presented below in Table 1-2.</w:t>
      </w:r>
    </w:p>
    <w:p w14:paraId="12084CFB" w14:textId="77777777" w:rsidR="00586AB2" w:rsidRPr="00021D37" w:rsidRDefault="00586AB2" w:rsidP="00413EC3">
      <w:pPr>
        <w:spacing w:before="120" w:after="60"/>
        <w:jc w:val="both"/>
      </w:pPr>
    </w:p>
    <w:p w14:paraId="36542553" w14:textId="5F3FD28B" w:rsidR="00413EC3" w:rsidRPr="00021D37" w:rsidRDefault="00413EC3" w:rsidP="00413EC3">
      <w:pPr>
        <w:pStyle w:val="ResimYazs"/>
        <w:rPr>
          <w:rFonts w:asciiTheme="minorHAnsi" w:hAnsiTheme="minorHAnsi"/>
        </w:rPr>
      </w:pPr>
      <w:bookmarkStart w:id="51" w:name="_Toc179473536"/>
      <w:bookmarkStart w:id="52" w:name="_Toc212210646"/>
      <w:r w:rsidRPr="00021D37">
        <w:rPr>
          <w:rFonts w:asciiTheme="minorHAnsi" w:hAnsiTheme="minorHAnsi"/>
        </w:rPr>
        <w:t xml:space="preserve">Table </w:t>
      </w:r>
      <w:r w:rsidR="00780BDA" w:rsidRPr="00021D37">
        <w:rPr>
          <w:rFonts w:asciiTheme="minorHAnsi" w:hAnsiTheme="minorHAnsi"/>
        </w:rPr>
        <w:fldChar w:fldCharType="begin"/>
      </w:r>
      <w:r w:rsidR="00780BDA" w:rsidRPr="00021D37">
        <w:rPr>
          <w:rFonts w:asciiTheme="minorHAnsi" w:hAnsiTheme="minorHAnsi"/>
        </w:rPr>
        <w:instrText xml:space="preserve"> STYLEREF 1 \s </w:instrText>
      </w:r>
      <w:r w:rsidR="00780BDA" w:rsidRPr="00021D37">
        <w:rPr>
          <w:rFonts w:asciiTheme="minorHAnsi" w:hAnsiTheme="minorHAnsi"/>
        </w:rPr>
        <w:fldChar w:fldCharType="separate"/>
      </w:r>
      <w:r w:rsidR="00B506BC">
        <w:rPr>
          <w:rFonts w:asciiTheme="minorHAnsi" w:hAnsiTheme="minorHAnsi"/>
          <w:noProof/>
        </w:rPr>
        <w:t>1</w:t>
      </w:r>
      <w:r w:rsidR="00780BDA" w:rsidRPr="00021D37">
        <w:rPr>
          <w:rFonts w:asciiTheme="minorHAnsi" w:hAnsiTheme="minorHAnsi"/>
        </w:rPr>
        <w:fldChar w:fldCharType="end"/>
      </w:r>
      <w:r w:rsidR="00780BDA" w:rsidRPr="00021D37">
        <w:rPr>
          <w:rFonts w:asciiTheme="minorHAnsi" w:hAnsiTheme="minorHAnsi"/>
        </w:rPr>
        <w:noBreakHyphen/>
      </w:r>
      <w:r w:rsidR="00780BDA" w:rsidRPr="00021D37">
        <w:rPr>
          <w:rFonts w:asciiTheme="minorHAnsi" w:hAnsiTheme="minorHAnsi"/>
        </w:rPr>
        <w:fldChar w:fldCharType="begin"/>
      </w:r>
      <w:r w:rsidR="00780BDA" w:rsidRPr="00021D37">
        <w:rPr>
          <w:rFonts w:asciiTheme="minorHAnsi" w:hAnsiTheme="minorHAnsi"/>
        </w:rPr>
        <w:instrText xml:space="preserve"> SEQ Table \* ARABIC \s 1 </w:instrText>
      </w:r>
      <w:r w:rsidR="00780BDA" w:rsidRPr="00021D37">
        <w:rPr>
          <w:rFonts w:asciiTheme="minorHAnsi" w:hAnsiTheme="minorHAnsi"/>
        </w:rPr>
        <w:fldChar w:fldCharType="separate"/>
      </w:r>
      <w:r w:rsidR="00B506BC">
        <w:rPr>
          <w:rFonts w:asciiTheme="minorHAnsi" w:hAnsiTheme="minorHAnsi"/>
          <w:noProof/>
        </w:rPr>
        <w:t>2</w:t>
      </w:r>
      <w:r w:rsidR="00780BDA" w:rsidRPr="00021D37">
        <w:rPr>
          <w:rFonts w:asciiTheme="minorHAnsi" w:hAnsiTheme="minorHAnsi"/>
        </w:rPr>
        <w:fldChar w:fldCharType="end"/>
      </w:r>
      <w:r w:rsidRPr="00021D37">
        <w:rPr>
          <w:rFonts w:asciiTheme="minorHAnsi" w:hAnsiTheme="minorHAnsi"/>
        </w:rPr>
        <w:t xml:space="preserve"> Summary of EBRD </w:t>
      </w:r>
      <w:r w:rsidR="00CC0D6F" w:rsidRPr="00021D37">
        <w:rPr>
          <w:rFonts w:asciiTheme="minorHAnsi" w:hAnsiTheme="minorHAnsi"/>
        </w:rPr>
        <w:t>ES</w:t>
      </w:r>
      <w:r w:rsidRPr="00021D37">
        <w:rPr>
          <w:rFonts w:asciiTheme="minorHAnsi" w:hAnsiTheme="minorHAnsi"/>
        </w:rPr>
        <w:t>R6 Requirements</w:t>
      </w:r>
      <w:bookmarkEnd w:id="51"/>
      <w:bookmarkEnd w:id="52"/>
    </w:p>
    <w:tbl>
      <w:tblPr>
        <w:tblStyle w:val="TabloKlavuzu"/>
        <w:tblW w:w="5000" w:type="pct"/>
        <w:tblBorders>
          <w:top w:val="single" w:sz="4" w:space="0" w:color="B7B2AA"/>
          <w:left w:val="single" w:sz="4" w:space="0" w:color="B7B2AA"/>
          <w:bottom w:val="single" w:sz="4" w:space="0" w:color="B7B2AA"/>
          <w:right w:val="single" w:sz="4" w:space="0" w:color="B7B2AA"/>
          <w:insideH w:val="single" w:sz="6" w:space="0" w:color="B7B2AA"/>
          <w:insideV w:val="single" w:sz="6" w:space="0" w:color="B7B2AA"/>
        </w:tblBorders>
        <w:tblLook w:val="04A0" w:firstRow="1" w:lastRow="0" w:firstColumn="1" w:lastColumn="0" w:noHBand="0" w:noVBand="1"/>
      </w:tblPr>
      <w:tblGrid>
        <w:gridCol w:w="2263"/>
        <w:gridCol w:w="7365"/>
      </w:tblGrid>
      <w:tr w:rsidR="00403043" w:rsidRPr="00021D37" w14:paraId="1BE36FA4" w14:textId="77777777" w:rsidTr="00D778F1">
        <w:trPr>
          <w:trHeight w:val="512"/>
          <w:tblHeader/>
        </w:trPr>
        <w:tc>
          <w:tcPr>
            <w:tcW w:w="1175" w:type="pct"/>
            <w:shd w:val="clear" w:color="auto" w:fill="E5EDE8"/>
            <w:vAlign w:val="center"/>
          </w:tcPr>
          <w:p w14:paraId="6ED5362E" w14:textId="77777777" w:rsidR="00403043" w:rsidRPr="00021D37" w:rsidRDefault="00403043" w:rsidP="002762F3">
            <w:pPr>
              <w:pStyle w:val="GvdeMetni"/>
              <w:spacing w:before="20" w:after="20" w:line="240" w:lineRule="auto"/>
              <w:rPr>
                <w:b/>
                <w:bCs/>
                <w:sz w:val="18"/>
                <w:szCs w:val="18"/>
              </w:rPr>
            </w:pPr>
            <w:bookmarkStart w:id="53" w:name="_Hlk166572279"/>
            <w:r w:rsidRPr="00021D37">
              <w:rPr>
                <w:b/>
                <w:bCs/>
                <w:sz w:val="18"/>
                <w:szCs w:val="18"/>
              </w:rPr>
              <w:t>Aspect of Biodiversity</w:t>
            </w:r>
          </w:p>
        </w:tc>
        <w:tc>
          <w:tcPr>
            <w:tcW w:w="3825" w:type="pct"/>
            <w:shd w:val="clear" w:color="auto" w:fill="E5EDE8" w:themeFill="accent4" w:themeFillTint="33"/>
            <w:vAlign w:val="center"/>
          </w:tcPr>
          <w:p w14:paraId="048C77FA" w14:textId="77777777" w:rsidR="00403043" w:rsidRPr="00021D37" w:rsidRDefault="00403043" w:rsidP="002762F3">
            <w:pPr>
              <w:pStyle w:val="GvdeMetni"/>
              <w:spacing w:before="20" w:after="20" w:line="240" w:lineRule="auto"/>
              <w:rPr>
                <w:b/>
                <w:bCs/>
                <w:sz w:val="18"/>
                <w:szCs w:val="18"/>
              </w:rPr>
            </w:pPr>
            <w:r w:rsidRPr="00021D37">
              <w:rPr>
                <w:b/>
                <w:bCs/>
                <w:sz w:val="18"/>
                <w:szCs w:val="18"/>
              </w:rPr>
              <w:t>EBRD ESR6 requirements</w:t>
            </w:r>
          </w:p>
        </w:tc>
      </w:tr>
      <w:tr w:rsidR="00403043" w:rsidRPr="00021D37" w14:paraId="1EEDFF66" w14:textId="77777777" w:rsidTr="00D778F1">
        <w:tc>
          <w:tcPr>
            <w:tcW w:w="1175" w:type="pct"/>
            <w:vAlign w:val="center"/>
          </w:tcPr>
          <w:p w14:paraId="7F3E946E" w14:textId="77777777" w:rsidR="00403043" w:rsidRPr="00021D37" w:rsidRDefault="00403043" w:rsidP="002762F3">
            <w:pPr>
              <w:pStyle w:val="GvdeMetni"/>
              <w:spacing w:before="20" w:after="20" w:line="240" w:lineRule="auto"/>
              <w:rPr>
                <w:b/>
                <w:bCs/>
                <w:sz w:val="18"/>
                <w:szCs w:val="18"/>
              </w:rPr>
            </w:pPr>
            <w:r w:rsidRPr="00021D37">
              <w:rPr>
                <w:b/>
                <w:bCs/>
                <w:sz w:val="18"/>
                <w:szCs w:val="18"/>
              </w:rPr>
              <w:t>Protected Areas / Internationally Recognized Areas</w:t>
            </w:r>
          </w:p>
        </w:tc>
        <w:tc>
          <w:tcPr>
            <w:tcW w:w="3825" w:type="pct"/>
            <w:vAlign w:val="center"/>
          </w:tcPr>
          <w:p w14:paraId="1ED14676"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Identify and assess potential project-related impacts and apply the mitigation hierarchy, so that project impacts will not compromise the integrity, conservation objectives and/or biodiversity importance.</w:t>
            </w:r>
          </w:p>
          <w:p w14:paraId="5D88D224"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Development is to be legally permitted.</w:t>
            </w:r>
          </w:p>
          <w:p w14:paraId="64F28E89"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Management plans for protected areas to be reviewed and alignment with any relevant measures.</w:t>
            </w:r>
          </w:p>
          <w:p w14:paraId="48530758"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Consultation with protected areas managers and any affected communities or other relevant stakeholders.</w:t>
            </w:r>
          </w:p>
          <w:p w14:paraId="344D9230"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Promote and enhance conservation objectives and effective management of the protected area through additional programmes.</w:t>
            </w:r>
          </w:p>
        </w:tc>
      </w:tr>
      <w:tr w:rsidR="00403043" w:rsidRPr="00021D37" w14:paraId="7183962C" w14:textId="77777777" w:rsidTr="00D778F1">
        <w:tc>
          <w:tcPr>
            <w:tcW w:w="1175" w:type="pct"/>
            <w:vAlign w:val="center"/>
          </w:tcPr>
          <w:p w14:paraId="2B6BBC3B" w14:textId="77777777" w:rsidR="00403043" w:rsidRPr="00021D37" w:rsidRDefault="00403043" w:rsidP="002762F3">
            <w:pPr>
              <w:pStyle w:val="GvdeMetni"/>
              <w:spacing w:before="20" w:after="20" w:line="240" w:lineRule="auto"/>
              <w:rPr>
                <w:b/>
                <w:bCs/>
                <w:sz w:val="18"/>
                <w:szCs w:val="18"/>
              </w:rPr>
            </w:pPr>
            <w:r w:rsidRPr="00021D37">
              <w:rPr>
                <w:b/>
                <w:bCs/>
                <w:sz w:val="18"/>
                <w:szCs w:val="18"/>
              </w:rPr>
              <w:t>Critical Habitat (CH)</w:t>
            </w:r>
          </w:p>
        </w:tc>
        <w:tc>
          <w:tcPr>
            <w:tcW w:w="3825" w:type="pct"/>
            <w:vAlign w:val="center"/>
          </w:tcPr>
          <w:p w14:paraId="064C6BF2" w14:textId="53507D27" w:rsidR="00613816" w:rsidRPr="00021D37" w:rsidRDefault="00613816" w:rsidP="002762F3">
            <w:pPr>
              <w:pStyle w:val="GvdeMetni"/>
              <w:numPr>
                <w:ilvl w:val="0"/>
                <w:numId w:val="71"/>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Critical habitat to be undertaken as relevant and informed by the ESIA scoping phase.</w:t>
            </w:r>
          </w:p>
          <w:p w14:paraId="5F20E48B" w14:textId="261ECA87" w:rsidR="00403043" w:rsidRPr="00021D37" w:rsidRDefault="00403043" w:rsidP="002762F3">
            <w:pPr>
              <w:pStyle w:val="GvdeMetni"/>
              <w:numPr>
                <w:ilvl w:val="0"/>
                <w:numId w:val="71"/>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No activities to take place in areas of critical habitat unless:</w:t>
            </w:r>
          </w:p>
          <w:p w14:paraId="0BECA2C8"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No other alternatives in habitats of lesser biodiversity value,</w:t>
            </w:r>
          </w:p>
          <w:p w14:paraId="102D96EB"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Stakeholders are consulted,</w:t>
            </w:r>
          </w:p>
          <w:p w14:paraId="40037B0E"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Legally permitted,</w:t>
            </w:r>
          </w:p>
          <w:p w14:paraId="60949F13"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No measurable adverse impacts on critical habitat values</w:t>
            </w:r>
          </w:p>
          <w:p w14:paraId="40A797AF"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Project designed to deliver Net Gains (NG) for critical habitat,</w:t>
            </w:r>
          </w:p>
          <w:p w14:paraId="7872F11C" w14:textId="77777777"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No net reduction in population of CR/EN species,</w:t>
            </w:r>
          </w:p>
          <w:p w14:paraId="6C98A586" w14:textId="59D02E6B" w:rsidR="00403043" w:rsidRPr="00021D37" w:rsidRDefault="00403043" w:rsidP="002762F3">
            <w:pPr>
              <w:pStyle w:val="GvdeMetni"/>
              <w:numPr>
                <w:ilvl w:val="0"/>
                <w:numId w:val="72"/>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 xml:space="preserve">Appropriate long-term biodiversity monitoring and evaluation program integrated into </w:t>
            </w:r>
            <w:r w:rsidR="0073416B" w:rsidRPr="00021D37">
              <w:rPr>
                <w:rFonts w:cs="Arial"/>
                <w:color w:val="000000"/>
                <w:kern w:val="0"/>
                <w:sz w:val="18"/>
                <w:szCs w:val="18"/>
                <w14:ligatures w14:val="none"/>
              </w:rPr>
              <w:t xml:space="preserve">the project </w:t>
            </w:r>
            <w:r w:rsidRPr="00021D37">
              <w:rPr>
                <w:rFonts w:cs="Arial"/>
                <w:color w:val="000000"/>
                <w:kern w:val="0"/>
                <w:sz w:val="18"/>
                <w:szCs w:val="18"/>
                <w14:ligatures w14:val="none"/>
              </w:rPr>
              <w:t>adaptive management program.</w:t>
            </w:r>
          </w:p>
          <w:p w14:paraId="3712E451" w14:textId="4AA97E8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Mitigation strategy</w:t>
            </w:r>
            <w:r w:rsidR="00613816" w:rsidRPr="00021D37">
              <w:rPr>
                <w:rFonts w:cs="Arial"/>
                <w:color w:val="000000"/>
                <w:kern w:val="0"/>
                <w:sz w:val="18"/>
                <w:szCs w:val="18"/>
                <w14:ligatures w14:val="none"/>
              </w:rPr>
              <w:t>, including NG,</w:t>
            </w:r>
            <w:r w:rsidRPr="00021D37">
              <w:rPr>
                <w:rFonts w:cs="Arial"/>
                <w:color w:val="000000"/>
                <w:kern w:val="0"/>
                <w:sz w:val="18"/>
                <w:szCs w:val="18"/>
                <w14:ligatures w14:val="none"/>
              </w:rPr>
              <w:t xml:space="preserve"> to be described in a Biodiversity Action Plan (BAP) or Biodiversity Management Plan (BMP) where appropriate.</w:t>
            </w:r>
          </w:p>
          <w:p w14:paraId="6ACDBAC9"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As a last resort, biodiversity offsets may be considered.</w:t>
            </w:r>
          </w:p>
        </w:tc>
      </w:tr>
      <w:tr w:rsidR="00403043" w:rsidRPr="00021D37" w14:paraId="7063438E" w14:textId="77777777" w:rsidTr="00D778F1">
        <w:tc>
          <w:tcPr>
            <w:tcW w:w="1175" w:type="pct"/>
            <w:vAlign w:val="center"/>
          </w:tcPr>
          <w:p w14:paraId="6024F837" w14:textId="77777777" w:rsidR="00403043" w:rsidRPr="00021D37" w:rsidRDefault="00403043" w:rsidP="002762F3">
            <w:pPr>
              <w:pStyle w:val="GvdeMetni"/>
              <w:spacing w:before="20" w:after="20" w:line="240" w:lineRule="auto"/>
              <w:rPr>
                <w:b/>
                <w:bCs/>
                <w:sz w:val="18"/>
                <w:szCs w:val="18"/>
              </w:rPr>
            </w:pPr>
            <w:r w:rsidRPr="00021D37">
              <w:rPr>
                <w:b/>
                <w:bCs/>
                <w:sz w:val="18"/>
                <w:szCs w:val="18"/>
              </w:rPr>
              <w:t>Priority Biodiversity Features (PBFs)</w:t>
            </w:r>
          </w:p>
        </w:tc>
        <w:tc>
          <w:tcPr>
            <w:tcW w:w="3825" w:type="pct"/>
            <w:vAlign w:val="center"/>
          </w:tcPr>
          <w:p w14:paraId="055334EB"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Demonstrate that no technically/economically feasible alternatives exist.</w:t>
            </w:r>
          </w:p>
          <w:p w14:paraId="6421D42A"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Stakeholders consulted.</w:t>
            </w:r>
          </w:p>
          <w:p w14:paraId="00D54353"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Project permitted legally.</w:t>
            </w:r>
          </w:p>
          <w:p w14:paraId="1084887E"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Appropriate mitigation in accordance with the mitigation hierarchy.</w:t>
            </w:r>
          </w:p>
          <w:p w14:paraId="47750C3C"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Ensure NNL and preferably NG of biodiversity.</w:t>
            </w:r>
          </w:p>
        </w:tc>
      </w:tr>
      <w:tr w:rsidR="00403043" w:rsidRPr="00021D37" w14:paraId="17D4A996" w14:textId="77777777" w:rsidTr="00D778F1">
        <w:tc>
          <w:tcPr>
            <w:tcW w:w="1175" w:type="pct"/>
            <w:vAlign w:val="center"/>
          </w:tcPr>
          <w:p w14:paraId="2B239A5E" w14:textId="77777777" w:rsidR="00403043" w:rsidRPr="00021D37" w:rsidRDefault="00403043" w:rsidP="002762F3">
            <w:pPr>
              <w:pStyle w:val="GvdeMetni"/>
              <w:spacing w:before="20" w:after="20" w:line="240" w:lineRule="auto"/>
              <w:rPr>
                <w:b/>
                <w:bCs/>
                <w:sz w:val="18"/>
                <w:szCs w:val="18"/>
              </w:rPr>
            </w:pPr>
            <w:r w:rsidRPr="00021D37">
              <w:rPr>
                <w:b/>
                <w:bCs/>
                <w:sz w:val="18"/>
                <w:szCs w:val="18"/>
              </w:rPr>
              <w:t>Ecosystem Services</w:t>
            </w:r>
          </w:p>
        </w:tc>
        <w:tc>
          <w:tcPr>
            <w:tcW w:w="3825" w:type="pct"/>
            <w:vAlign w:val="center"/>
          </w:tcPr>
          <w:p w14:paraId="24A4C396" w14:textId="77777777" w:rsidR="00C80C4E" w:rsidRPr="00021D37" w:rsidRDefault="00C80C4E"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Maintain ecosystem services.</w:t>
            </w:r>
          </w:p>
          <w:p w14:paraId="0182F3EE" w14:textId="36EBB758"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Adverse impacts to be avoided.</w:t>
            </w:r>
            <w:r w:rsidR="002A35D1" w:rsidRPr="00021D37">
              <w:rPr>
                <w:rFonts w:cs="Arial"/>
                <w:color w:val="000000"/>
                <w:kern w:val="0"/>
                <w:sz w:val="18"/>
                <w:szCs w:val="18"/>
                <w14:ligatures w14:val="none"/>
              </w:rPr>
              <w:t xml:space="preserve"> </w:t>
            </w:r>
            <w:r w:rsidRPr="00021D37">
              <w:rPr>
                <w:rFonts w:cs="Arial"/>
                <w:color w:val="000000"/>
                <w:kern w:val="0"/>
                <w:sz w:val="18"/>
                <w:szCs w:val="18"/>
                <w14:ligatures w14:val="none"/>
              </w:rPr>
              <w:t>If unavoidable, measures to minimize impacts and/or restore biodiversity and ecosystem services to be implemented.</w:t>
            </w:r>
          </w:p>
        </w:tc>
      </w:tr>
      <w:tr w:rsidR="00403043" w:rsidRPr="00021D37" w14:paraId="1BA82748" w14:textId="77777777" w:rsidTr="00D778F1">
        <w:tc>
          <w:tcPr>
            <w:tcW w:w="1175" w:type="pct"/>
            <w:vAlign w:val="center"/>
          </w:tcPr>
          <w:p w14:paraId="547A94D7" w14:textId="77777777" w:rsidR="00403043" w:rsidRPr="00021D37" w:rsidRDefault="00403043" w:rsidP="002762F3">
            <w:pPr>
              <w:pStyle w:val="GvdeMetni"/>
              <w:spacing w:before="20" w:after="20" w:line="240" w:lineRule="auto"/>
              <w:rPr>
                <w:b/>
                <w:bCs/>
                <w:sz w:val="18"/>
                <w:szCs w:val="18"/>
              </w:rPr>
            </w:pPr>
            <w:r w:rsidRPr="00021D37">
              <w:rPr>
                <w:b/>
                <w:bCs/>
                <w:sz w:val="18"/>
                <w:szCs w:val="18"/>
              </w:rPr>
              <w:t>Invasive Alien Species (IAS)</w:t>
            </w:r>
          </w:p>
        </w:tc>
        <w:tc>
          <w:tcPr>
            <w:tcW w:w="3825" w:type="pct"/>
            <w:vAlign w:val="center"/>
          </w:tcPr>
          <w:p w14:paraId="41425EF7" w14:textId="45D4973C" w:rsidR="00F96D7A" w:rsidRPr="00021D37" w:rsidRDefault="00F96D7A"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Avoid and proactively prevent accidental or deliberate introductions of IAS.</w:t>
            </w:r>
          </w:p>
          <w:p w14:paraId="7DACEE08" w14:textId="2092F80A"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No intentional introduction of IAS.</w:t>
            </w:r>
          </w:p>
          <w:p w14:paraId="6E349D0B" w14:textId="77777777"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Identify potential risks, impacts and mitigation options related to accidental release of IAS to the environment.</w:t>
            </w:r>
          </w:p>
          <w:p w14:paraId="73799DD0" w14:textId="3BDB1244" w:rsidR="00403043" w:rsidRPr="00021D37" w:rsidRDefault="00403043" w:rsidP="002762F3">
            <w:pPr>
              <w:pStyle w:val="GvdeMetni"/>
              <w:numPr>
                <w:ilvl w:val="0"/>
                <w:numId w:val="70"/>
              </w:numPr>
              <w:spacing w:before="20" w:after="20" w:line="240" w:lineRule="auto"/>
              <w:rPr>
                <w:rFonts w:cs="Arial"/>
                <w:color w:val="000000"/>
                <w:kern w:val="0"/>
                <w:sz w:val="18"/>
                <w:szCs w:val="18"/>
                <w14:ligatures w14:val="none"/>
              </w:rPr>
            </w:pPr>
            <w:r w:rsidRPr="00021D37">
              <w:rPr>
                <w:rFonts w:cs="Arial"/>
                <w:color w:val="000000"/>
                <w:kern w:val="0"/>
                <w:sz w:val="18"/>
                <w:szCs w:val="18"/>
                <w14:ligatures w14:val="none"/>
              </w:rPr>
              <w:t xml:space="preserve">Control spread of </w:t>
            </w:r>
            <w:r w:rsidR="00F96D7A" w:rsidRPr="00021D37">
              <w:rPr>
                <w:rFonts w:cs="Arial"/>
                <w:color w:val="000000"/>
                <w:kern w:val="0"/>
                <w:sz w:val="18"/>
                <w:szCs w:val="18"/>
                <w14:ligatures w14:val="none"/>
              </w:rPr>
              <w:t xml:space="preserve">any </w:t>
            </w:r>
            <w:r w:rsidRPr="00021D37">
              <w:rPr>
                <w:rFonts w:cs="Arial"/>
                <w:color w:val="000000"/>
                <w:kern w:val="0"/>
                <w:sz w:val="18"/>
                <w:szCs w:val="18"/>
                <w14:ligatures w14:val="none"/>
              </w:rPr>
              <w:t>established IAS.</w:t>
            </w:r>
          </w:p>
        </w:tc>
      </w:tr>
    </w:tbl>
    <w:bookmarkEnd w:id="53"/>
    <w:p w14:paraId="49954955" w14:textId="40545146" w:rsidR="00B06611" w:rsidRPr="00021D37" w:rsidRDefault="00403043" w:rsidP="00403043">
      <w:pPr>
        <w:spacing w:before="120"/>
      </w:pPr>
      <w:r w:rsidRPr="00021D37">
        <w:t>Source: EBRD ESR6 (2024)</w:t>
      </w:r>
    </w:p>
    <w:p w14:paraId="76950C65" w14:textId="7C0A1B0C" w:rsidR="00693200" w:rsidRPr="00021D37" w:rsidRDefault="00693200" w:rsidP="00693200">
      <w:pPr>
        <w:pStyle w:val="Balk3"/>
        <w:numPr>
          <w:ilvl w:val="0"/>
          <w:numId w:val="0"/>
        </w:numPr>
      </w:pPr>
      <w:bookmarkStart w:id="54" w:name="_Toc179473557"/>
      <w:bookmarkStart w:id="55" w:name="_Toc212210568"/>
      <w:r w:rsidRPr="00021D37">
        <w:lastRenderedPageBreak/>
        <w:t xml:space="preserve">1.7.2 </w:t>
      </w:r>
      <w:r w:rsidR="00413EC3" w:rsidRPr="00021D37">
        <w:t>Good International Industry Practice</w:t>
      </w:r>
      <w:bookmarkEnd w:id="54"/>
      <w:bookmarkEnd w:id="55"/>
    </w:p>
    <w:p w14:paraId="051C4273" w14:textId="06129E39" w:rsidR="00413EC3" w:rsidRPr="00021D37" w:rsidRDefault="00413EC3" w:rsidP="00413EC3">
      <w:r w:rsidRPr="00021D37">
        <w:t>The Contractor is responsible for ensuring that on-site practices align with the requirements of international standards and GIIP. Several guidelines related to renewable (</w:t>
      </w:r>
      <w:r w:rsidR="00B910BA" w:rsidRPr="00021D37">
        <w:t>wind</w:t>
      </w:r>
      <w:r w:rsidRPr="00021D37">
        <w:t>) energy developments and managing of impacts on biodiversity have been considered in preparing this BMP, and these include:</w:t>
      </w:r>
    </w:p>
    <w:p w14:paraId="5A0A18C0" w14:textId="1C3B5F47" w:rsidR="00A104A8" w:rsidRPr="00021D37" w:rsidRDefault="00A104A8" w:rsidP="00A104A8">
      <w:pPr>
        <w:numPr>
          <w:ilvl w:val="0"/>
          <w:numId w:val="46"/>
        </w:numPr>
        <w:autoSpaceDE w:val="0"/>
        <w:autoSpaceDN w:val="0"/>
        <w:adjustRightInd w:val="0"/>
        <w:spacing w:before="60" w:after="120"/>
        <w:ind w:left="720"/>
        <w:jc w:val="both"/>
        <w:rPr>
          <w:rFonts w:cs="Arial"/>
          <w:szCs w:val="20"/>
          <w:lang w:val="en-GB"/>
        </w:rPr>
      </w:pPr>
      <w:bookmarkStart w:id="56" w:name="_Toc156895986"/>
      <w:bookmarkStart w:id="57" w:name="_Toc179473558"/>
      <w:r w:rsidRPr="00021D37">
        <w:rPr>
          <w:rFonts w:cs="Arial"/>
          <w:szCs w:val="20"/>
          <w:lang w:val="en-GB"/>
        </w:rPr>
        <w:t>“Good Practices for Biodiversity Inclusive Impact Assessment and Management Planning” (Hardner et al., 2015);</w:t>
      </w:r>
    </w:p>
    <w:p w14:paraId="50645292" w14:textId="77777777" w:rsidR="00A104A8" w:rsidRPr="00021D37" w:rsidRDefault="00A104A8" w:rsidP="00A104A8">
      <w:pPr>
        <w:numPr>
          <w:ilvl w:val="0"/>
          <w:numId w:val="46"/>
        </w:numPr>
        <w:autoSpaceDE w:val="0"/>
        <w:autoSpaceDN w:val="0"/>
        <w:adjustRightInd w:val="0"/>
        <w:spacing w:before="60" w:after="120"/>
        <w:ind w:left="720"/>
        <w:jc w:val="both"/>
        <w:rPr>
          <w:rFonts w:cs="Arial"/>
          <w:szCs w:val="20"/>
          <w:lang w:val="en-GB"/>
        </w:rPr>
      </w:pPr>
      <w:r w:rsidRPr="00021D37">
        <w:rPr>
          <w:rFonts w:cs="Arial"/>
          <w:szCs w:val="20"/>
          <w:lang w:val="en-GB"/>
        </w:rPr>
        <w:t>“A cross-sector guide to implementing the Mitigation Hierarchy</w:t>
      </w:r>
      <w:r w:rsidRPr="00021D37">
        <w:rPr>
          <w:rFonts w:cs="Arial"/>
          <w:i/>
          <w:iCs/>
          <w:szCs w:val="20"/>
          <w:lang w:val="en-GB"/>
        </w:rPr>
        <w:t>”</w:t>
      </w:r>
      <w:r w:rsidRPr="00021D37">
        <w:rPr>
          <w:rFonts w:cs="Arial"/>
          <w:szCs w:val="20"/>
          <w:lang w:val="en-GB"/>
        </w:rPr>
        <w:t xml:space="preserve"> (Ekstrom et al., 2015);</w:t>
      </w:r>
    </w:p>
    <w:p w14:paraId="33C08D32" w14:textId="77777777" w:rsidR="00A104A8" w:rsidRPr="00021D37" w:rsidRDefault="00A104A8" w:rsidP="00A104A8">
      <w:pPr>
        <w:numPr>
          <w:ilvl w:val="0"/>
          <w:numId w:val="46"/>
        </w:numPr>
        <w:autoSpaceDE w:val="0"/>
        <w:autoSpaceDN w:val="0"/>
        <w:adjustRightInd w:val="0"/>
        <w:spacing w:before="60" w:after="120"/>
        <w:ind w:left="720"/>
        <w:jc w:val="both"/>
        <w:rPr>
          <w:rFonts w:cs="Arial"/>
          <w:szCs w:val="20"/>
          <w:lang w:val="en-GB"/>
        </w:rPr>
      </w:pPr>
      <w:r w:rsidRPr="00021D37">
        <w:rPr>
          <w:rFonts w:cs="Arial"/>
          <w:szCs w:val="20"/>
          <w:lang w:val="en-GB"/>
        </w:rPr>
        <w:t xml:space="preserve">“Mitigating biodiversity impacts associated with solar and wind energy development. Guidelines for project developers” (Bennun </w:t>
      </w:r>
      <w:r w:rsidRPr="00021D37">
        <w:rPr>
          <w:rFonts w:cs="Arial"/>
          <w:i/>
          <w:iCs/>
          <w:szCs w:val="20"/>
          <w:lang w:val="en-GB"/>
        </w:rPr>
        <w:t>et al.,</w:t>
      </w:r>
      <w:r w:rsidRPr="00021D37">
        <w:rPr>
          <w:rFonts w:cs="Arial"/>
          <w:szCs w:val="20"/>
          <w:lang w:val="en-GB"/>
        </w:rPr>
        <w:t xml:space="preserve"> 2021);</w:t>
      </w:r>
    </w:p>
    <w:p w14:paraId="131B8E2F" w14:textId="35BFCD9D" w:rsidR="00AC7CD3" w:rsidRPr="00021D37" w:rsidRDefault="00AC7CD3" w:rsidP="00A104A8">
      <w:pPr>
        <w:numPr>
          <w:ilvl w:val="0"/>
          <w:numId w:val="46"/>
        </w:numPr>
        <w:autoSpaceDE w:val="0"/>
        <w:autoSpaceDN w:val="0"/>
        <w:adjustRightInd w:val="0"/>
        <w:spacing w:before="60" w:after="120"/>
        <w:ind w:left="720"/>
        <w:jc w:val="both"/>
        <w:rPr>
          <w:rFonts w:cs="Arial"/>
          <w:szCs w:val="20"/>
          <w:lang w:val="en-GB"/>
        </w:rPr>
      </w:pPr>
      <w:r w:rsidRPr="00021D37">
        <w:rPr>
          <w:rFonts w:cstheme="minorHAnsi"/>
          <w:iCs/>
        </w:rPr>
        <w:t>Windfarms and Birds: Calculating a theoretical collision risk assuming no avoiding action.</w:t>
      </w:r>
      <w:r w:rsidR="008D470C" w:rsidRPr="00021D37">
        <w:rPr>
          <w:rFonts w:cstheme="minorHAnsi"/>
          <w:iCs/>
        </w:rPr>
        <w:t xml:space="preserve"> (</w:t>
      </w:r>
      <w:r w:rsidR="008D470C" w:rsidRPr="00021D37">
        <w:t>NatureScot, 2000</w:t>
      </w:r>
      <w:r w:rsidR="008D470C" w:rsidRPr="00021D37">
        <w:rPr>
          <w:rFonts w:cstheme="minorHAnsi"/>
          <w:iCs/>
        </w:rPr>
        <w:t>)</w:t>
      </w:r>
    </w:p>
    <w:p w14:paraId="0CDEC33D" w14:textId="19B4B851" w:rsidR="003E6932" w:rsidRPr="00021D37" w:rsidRDefault="003E6932" w:rsidP="00A104A8">
      <w:pPr>
        <w:numPr>
          <w:ilvl w:val="0"/>
          <w:numId w:val="46"/>
        </w:numPr>
        <w:autoSpaceDE w:val="0"/>
        <w:autoSpaceDN w:val="0"/>
        <w:adjustRightInd w:val="0"/>
        <w:spacing w:before="60" w:after="120"/>
        <w:ind w:left="720"/>
        <w:jc w:val="both"/>
        <w:rPr>
          <w:rFonts w:cs="Arial"/>
          <w:szCs w:val="20"/>
          <w:lang w:val="en-GB"/>
        </w:rPr>
      </w:pPr>
      <w:r w:rsidRPr="00021D37">
        <w:rPr>
          <w:iCs/>
        </w:rPr>
        <w:t>Recommended bird survey methods to inform impact assessment of onshore wind farms.</w:t>
      </w:r>
      <w:r w:rsidR="00377273" w:rsidRPr="00021D37">
        <w:rPr>
          <w:iCs/>
        </w:rPr>
        <w:t xml:space="preserve"> (</w:t>
      </w:r>
      <w:r w:rsidR="00377273" w:rsidRPr="00021D37">
        <w:t>NatureScot, 2017</w:t>
      </w:r>
      <w:r w:rsidR="00377273" w:rsidRPr="00021D37">
        <w:rPr>
          <w:iCs/>
        </w:rPr>
        <w:t>)</w:t>
      </w:r>
    </w:p>
    <w:p w14:paraId="7CF58F0D" w14:textId="77777777" w:rsidR="00A104A8" w:rsidRPr="00021D37" w:rsidRDefault="00A104A8" w:rsidP="00A104A8">
      <w:pPr>
        <w:numPr>
          <w:ilvl w:val="0"/>
          <w:numId w:val="46"/>
        </w:numPr>
        <w:autoSpaceDE w:val="0"/>
        <w:autoSpaceDN w:val="0"/>
        <w:adjustRightInd w:val="0"/>
        <w:spacing w:before="60" w:after="120"/>
        <w:ind w:left="720"/>
        <w:jc w:val="both"/>
        <w:rPr>
          <w:rFonts w:cs="Arial"/>
          <w:szCs w:val="20"/>
          <w:lang w:val="en-GB"/>
        </w:rPr>
      </w:pPr>
      <w:r w:rsidRPr="00021D37">
        <w:rPr>
          <w:rFonts w:cs="Arial"/>
          <w:szCs w:val="20"/>
          <w:lang w:val="en-GB"/>
        </w:rPr>
        <w:t>“Post-construction Bird and Bat Monitoring for Onshore Wind Energy Facilities in Emerging Market Countries: Good Practice Handbook and Decision Support Tool” (IFC, EBRD and KfW, 2023);</w:t>
      </w:r>
    </w:p>
    <w:p w14:paraId="737DE865" w14:textId="77777777" w:rsidR="00A104A8" w:rsidRPr="00021D37" w:rsidRDefault="00A104A8" w:rsidP="00A104A8">
      <w:pPr>
        <w:numPr>
          <w:ilvl w:val="0"/>
          <w:numId w:val="46"/>
        </w:numPr>
        <w:autoSpaceDE w:val="0"/>
        <w:autoSpaceDN w:val="0"/>
        <w:adjustRightInd w:val="0"/>
        <w:spacing w:before="60" w:after="120"/>
        <w:ind w:left="720"/>
        <w:jc w:val="both"/>
        <w:rPr>
          <w:rFonts w:cs="Arial"/>
          <w:szCs w:val="20"/>
          <w:lang w:val="en-GB"/>
        </w:rPr>
      </w:pPr>
      <w:r w:rsidRPr="00021D37">
        <w:rPr>
          <w:rFonts w:cs="Arial"/>
          <w:szCs w:val="20"/>
          <w:lang w:val="en-GB"/>
        </w:rPr>
        <w:t>“EUROBATS No. 6: Guidelines for Consideration of bats in wind farm Projects” (Rodrigues et al., 2015); and</w:t>
      </w:r>
    </w:p>
    <w:p w14:paraId="5D40F06E" w14:textId="77777777" w:rsidR="008F1FDD" w:rsidRPr="00021D37" w:rsidRDefault="008F1FDD" w:rsidP="008F1FDD">
      <w:pPr>
        <w:numPr>
          <w:ilvl w:val="0"/>
          <w:numId w:val="46"/>
        </w:numPr>
        <w:autoSpaceDE w:val="0"/>
        <w:autoSpaceDN w:val="0"/>
        <w:adjustRightInd w:val="0"/>
        <w:spacing w:before="60" w:after="120"/>
        <w:ind w:left="720"/>
        <w:jc w:val="both"/>
        <w:rPr>
          <w:rFonts w:cs="Arial"/>
          <w:szCs w:val="20"/>
          <w:lang w:val="en-GB"/>
        </w:rPr>
      </w:pPr>
      <w:r w:rsidRPr="00021D37">
        <w:rPr>
          <w:rFonts w:cs="Arial"/>
          <w:szCs w:val="20"/>
          <w:lang w:val="en-GB"/>
        </w:rPr>
        <w:t>“Bats and onshore wind turbines: Survey, assessment and mitigation” (NatureScot, 2021)1.8 Critical Habitat Requirements</w:t>
      </w:r>
    </w:p>
    <w:p w14:paraId="1B5D0DB6" w14:textId="77777777" w:rsidR="008F1FDD" w:rsidRPr="00021D37" w:rsidRDefault="008F1FDD" w:rsidP="008F1FDD">
      <w:pPr>
        <w:autoSpaceDE w:val="0"/>
        <w:autoSpaceDN w:val="0"/>
        <w:adjustRightInd w:val="0"/>
        <w:spacing w:before="60" w:after="120"/>
        <w:ind w:left="720"/>
        <w:jc w:val="both"/>
        <w:rPr>
          <w:rFonts w:cs="Arial"/>
          <w:szCs w:val="20"/>
          <w:lang w:val="en-GB"/>
        </w:rPr>
      </w:pPr>
    </w:p>
    <w:bookmarkEnd w:id="56"/>
    <w:bookmarkEnd w:id="57"/>
    <w:p w14:paraId="74C0A481" w14:textId="426C67D1" w:rsidR="00413EC3" w:rsidRPr="00021D37" w:rsidRDefault="00413EC3" w:rsidP="00413EC3">
      <w:pPr>
        <w:pStyle w:val="GvdeMetni"/>
      </w:pPr>
      <w:r w:rsidRPr="006607E8">
        <w:t xml:space="preserve">Based on the assessment undertaken by ERM as part of the biodiversity baseline and impact assessment (contained in </w:t>
      </w:r>
      <w:r w:rsidR="00BC7D5E" w:rsidRPr="006607E8">
        <w:t>ESIA</w:t>
      </w:r>
      <w:r w:rsidRPr="006607E8">
        <w:t>, ERM 202</w:t>
      </w:r>
      <w:r w:rsidR="00020CC2" w:rsidRPr="006607E8">
        <w:t>5</w:t>
      </w:r>
      <w:r w:rsidRPr="006607E8">
        <w:t xml:space="preserve">), critical habitat </w:t>
      </w:r>
      <w:r w:rsidR="00154279" w:rsidRPr="006607E8">
        <w:t xml:space="preserve">(CH) </w:t>
      </w:r>
      <w:r w:rsidRPr="006607E8">
        <w:t>was identified within the Project study area investigated</w:t>
      </w:r>
      <w:r w:rsidR="008118EA" w:rsidRPr="006607E8">
        <w:t xml:space="preserve"> for </w:t>
      </w:r>
      <w:r w:rsidR="00F67228" w:rsidRPr="006607E8">
        <w:t>one</w:t>
      </w:r>
      <w:r w:rsidR="008118EA" w:rsidRPr="006607E8">
        <w:t xml:space="preserve"> endemic/restricted-range </w:t>
      </w:r>
      <w:r w:rsidR="00A37668">
        <w:t xml:space="preserve">plant </w:t>
      </w:r>
      <w:r w:rsidR="008118EA" w:rsidRPr="006607E8">
        <w:t>species</w:t>
      </w:r>
      <w:r w:rsidR="00F67228" w:rsidRPr="006607E8">
        <w:t xml:space="preserve"> (</w:t>
      </w:r>
      <w:r w:rsidR="006607E8" w:rsidRPr="006607E8">
        <w:rPr>
          <w:i/>
          <w:lang w:val="en-GB"/>
        </w:rPr>
        <w:t>Fritillaria milasense</w:t>
      </w:r>
      <w:r w:rsidR="00F67228" w:rsidRPr="006607E8">
        <w:t>)</w:t>
      </w:r>
      <w:r w:rsidR="008118EA" w:rsidRPr="006607E8">
        <w:t xml:space="preserve">. In </w:t>
      </w:r>
      <w:r w:rsidR="008118EA" w:rsidRPr="0045708A">
        <w:t>addition,</w:t>
      </w:r>
      <w:r w:rsidR="00FD64CD" w:rsidRPr="00C17C75">
        <w:t>34</w:t>
      </w:r>
      <w:r w:rsidR="00FD64CD" w:rsidRPr="00FD64CD">
        <w:t xml:space="preserve"> </w:t>
      </w:r>
      <w:r w:rsidR="00020CC2" w:rsidRPr="00FD64CD">
        <w:t>fauna</w:t>
      </w:r>
      <w:r w:rsidR="008118EA" w:rsidRPr="00FD64CD">
        <w:t>l</w:t>
      </w:r>
      <w:r w:rsidR="00020CC2" w:rsidRPr="00FD64CD">
        <w:t xml:space="preserve"> species</w:t>
      </w:r>
      <w:r w:rsidR="008118EA" w:rsidRPr="006607E8">
        <w:t xml:space="preserve"> (b</w:t>
      </w:r>
      <w:r w:rsidR="00F55E21" w:rsidRPr="006607E8">
        <w:t>i</w:t>
      </w:r>
      <w:r w:rsidR="008118EA" w:rsidRPr="006607E8">
        <w:t>rd, bats, land mamma</w:t>
      </w:r>
      <w:r w:rsidR="00F55E21" w:rsidRPr="006607E8">
        <w:t>l</w:t>
      </w:r>
      <w:r w:rsidR="008118EA" w:rsidRPr="006607E8">
        <w:t>s and rep</w:t>
      </w:r>
      <w:r w:rsidR="003D5947" w:rsidRPr="006607E8">
        <w:t>t</w:t>
      </w:r>
      <w:r w:rsidR="008118EA" w:rsidRPr="006607E8">
        <w:t>iles)</w:t>
      </w:r>
      <w:r w:rsidR="00020CC2" w:rsidRPr="006607E8">
        <w:t xml:space="preserve">, </w:t>
      </w:r>
      <w:r w:rsidR="006607E8" w:rsidRPr="006607E8">
        <w:t>one</w:t>
      </w:r>
      <w:r w:rsidR="00020CC2" w:rsidRPr="006607E8">
        <w:t xml:space="preserve"> flora species and </w:t>
      </w:r>
      <w:r w:rsidR="006607E8" w:rsidRPr="006607E8">
        <w:t>one</w:t>
      </w:r>
      <w:r w:rsidR="00020CC2" w:rsidRPr="006607E8">
        <w:t xml:space="preserve"> habitat type</w:t>
      </w:r>
      <w:r w:rsidRPr="006607E8">
        <w:t xml:space="preserve"> </w:t>
      </w:r>
      <w:r w:rsidR="00A37668">
        <w:t xml:space="preserve">qualify </w:t>
      </w:r>
      <w:r w:rsidR="00C11849" w:rsidRPr="006607E8">
        <w:t xml:space="preserve">as </w:t>
      </w:r>
      <w:r w:rsidRPr="006607E8">
        <w:t xml:space="preserve">Priority Biodiversity Features (PBFs) in accordance with the approach and requirements contained in EBRD </w:t>
      </w:r>
      <w:r w:rsidR="00AF6FB2" w:rsidRPr="006607E8">
        <w:t>ES</w:t>
      </w:r>
      <w:r w:rsidRPr="006607E8">
        <w:t xml:space="preserve">R6. </w:t>
      </w:r>
      <w:r w:rsidR="00154279" w:rsidRPr="006607E8">
        <w:t xml:space="preserve">For the </w:t>
      </w:r>
      <w:r w:rsidR="00A37668">
        <w:t xml:space="preserve">single plant species that qualifies as </w:t>
      </w:r>
      <w:r w:rsidR="00154279" w:rsidRPr="006607E8">
        <w:t xml:space="preserve">CH, a Net Gain (NG) objective is required </w:t>
      </w:r>
      <w:r w:rsidR="008118EA" w:rsidRPr="006607E8">
        <w:t xml:space="preserve">whilst for the </w:t>
      </w:r>
      <w:r w:rsidRPr="006607E8">
        <w:t xml:space="preserve">PBFs </w:t>
      </w:r>
      <w:r w:rsidR="008118EA" w:rsidRPr="006607E8">
        <w:t xml:space="preserve">(fauna, flora, habitats) </w:t>
      </w:r>
      <w:r w:rsidRPr="006607E8">
        <w:t xml:space="preserve">No Net Loss (NNL) </w:t>
      </w:r>
      <w:r w:rsidR="008118EA" w:rsidRPr="006607E8">
        <w:t xml:space="preserve">of biodiversity is the required </w:t>
      </w:r>
      <w:r w:rsidR="00A37668">
        <w:t xml:space="preserve">minimum </w:t>
      </w:r>
      <w:r w:rsidR="008118EA" w:rsidRPr="006607E8">
        <w:t xml:space="preserve">objective </w:t>
      </w:r>
      <w:r w:rsidRPr="006607E8">
        <w:t xml:space="preserve">and preferably </w:t>
      </w:r>
      <w:r w:rsidR="00A37668">
        <w:t xml:space="preserve">NG </w:t>
      </w:r>
      <w:r w:rsidRPr="006607E8">
        <w:t>of biodiversity</w:t>
      </w:r>
      <w:r w:rsidR="00A37668">
        <w:t xml:space="preserve"> is advisable</w:t>
      </w:r>
      <w:r w:rsidR="008118EA" w:rsidRPr="006607E8">
        <w:t xml:space="preserve"> where possible</w:t>
      </w:r>
      <w:r w:rsidRPr="006607E8">
        <w:t>.</w:t>
      </w:r>
      <w:r w:rsidRPr="00021D37">
        <w:t xml:space="preserve"> </w:t>
      </w:r>
    </w:p>
    <w:p w14:paraId="29C41866" w14:textId="3117EE1C" w:rsidR="00FF6081" w:rsidRPr="00021D37" w:rsidRDefault="00FF6081" w:rsidP="00413EC3">
      <w:pPr>
        <w:pStyle w:val="GvdeMetni"/>
      </w:pPr>
      <w:r w:rsidRPr="00021D37">
        <w:t xml:space="preserve">Direct and indirect impacts on </w:t>
      </w:r>
      <w:r w:rsidR="00D846AF" w:rsidRPr="00021D37">
        <w:t>the CH</w:t>
      </w:r>
      <w:r w:rsidR="003E2897" w:rsidRPr="00021D37">
        <w:t xml:space="preserve"> value</w:t>
      </w:r>
      <w:r w:rsidR="00D846AF" w:rsidRPr="00021D37">
        <w:t xml:space="preserve"> and </w:t>
      </w:r>
      <w:r w:rsidRPr="00021D37">
        <w:t xml:space="preserve">PBFs may occur, as project activities could potentially affect areas adjacent to or functionally connected with key habitats. In line with EBRD </w:t>
      </w:r>
      <w:r w:rsidR="00D846AF" w:rsidRPr="00021D37">
        <w:t>ESR</w:t>
      </w:r>
      <w:r w:rsidRPr="00021D37">
        <w:t xml:space="preserve">6 requirements, careful consideration is therefore essential to minimize such indirect impacts and ensure the protection of </w:t>
      </w:r>
      <w:r w:rsidR="003E2897" w:rsidRPr="00021D37">
        <w:t xml:space="preserve">CH values and </w:t>
      </w:r>
      <w:r w:rsidRPr="00021D37">
        <w:t>PBFs throughout the project lifecycle, in pursuit of a</w:t>
      </w:r>
      <w:r w:rsidR="003E2897" w:rsidRPr="00021D37">
        <w:t xml:space="preserve"> NG </w:t>
      </w:r>
      <w:r w:rsidRPr="00021D37">
        <w:t xml:space="preserve">objective for </w:t>
      </w:r>
      <w:r w:rsidR="00D846AF" w:rsidRPr="00021D37">
        <w:t xml:space="preserve">CH and </w:t>
      </w:r>
      <w:r w:rsidR="003E2897" w:rsidRPr="00021D37">
        <w:t xml:space="preserve">at least NNL for </w:t>
      </w:r>
      <w:r w:rsidRPr="00021D37">
        <w:t>PBF.</w:t>
      </w:r>
    </w:p>
    <w:p w14:paraId="7F8807F6" w14:textId="265433BF" w:rsidR="00413EC3" w:rsidRPr="00021D37" w:rsidRDefault="00413EC3" w:rsidP="001F7E7B">
      <w:pPr>
        <w:pStyle w:val="GvdeMetni"/>
        <w:jc w:val="both"/>
      </w:pPr>
      <w:r w:rsidRPr="00021D37">
        <w:t xml:space="preserve">It is recommended that the developer takes proactive steps to ensure that any temporary and permanent infrastructure avoids sensitive areas containing </w:t>
      </w:r>
      <w:r w:rsidR="00C11849" w:rsidRPr="00021D37">
        <w:t xml:space="preserve">CH and </w:t>
      </w:r>
      <w:r w:rsidRPr="00021D37">
        <w:t xml:space="preserve">PBFs. Adopting a precautionary approach and following the mitigation hierarchy—prioritizing avoidance, minimization, and, where necessary, rehabilitation—will help prevent significant impacts on these biodiversity features. Regular monitoring should be conducted to assess the effectiveness </w:t>
      </w:r>
      <w:r w:rsidRPr="00021D37">
        <w:lastRenderedPageBreak/>
        <w:t xml:space="preserve">of these mitigation measures and adapt management approaches as needed, in line with the BMP. </w:t>
      </w:r>
    </w:p>
    <w:p w14:paraId="3C86392B" w14:textId="744A29E1" w:rsidR="0075089E" w:rsidRPr="00021D37" w:rsidRDefault="0075089E" w:rsidP="000F4A0B">
      <w:pPr>
        <w:pStyle w:val="Balk1"/>
        <w:numPr>
          <w:ilvl w:val="0"/>
          <w:numId w:val="50"/>
        </w:numPr>
        <w:ind w:left="794" w:hanging="794"/>
      </w:pPr>
      <w:bookmarkStart w:id="58" w:name="_Toc212210569"/>
      <w:r w:rsidRPr="00021D37">
        <w:t xml:space="preserve">SUMMARY OF </w:t>
      </w:r>
      <w:bookmarkEnd w:id="17"/>
      <w:bookmarkEnd w:id="18"/>
      <w:r w:rsidR="00911159" w:rsidRPr="00021D37">
        <w:t>B</w:t>
      </w:r>
      <w:r w:rsidR="00595147" w:rsidRPr="00021D37">
        <w:t>IODIVERSITY BASELINE</w:t>
      </w:r>
      <w:bookmarkEnd w:id="58"/>
    </w:p>
    <w:p w14:paraId="3B1BE4D7" w14:textId="7363B9DD" w:rsidR="00480B4E" w:rsidRPr="00021D37" w:rsidRDefault="00480B4E" w:rsidP="00480B4E">
      <w:pPr>
        <w:pStyle w:val="GvdeMetni"/>
      </w:pPr>
      <w:r w:rsidRPr="00021D37">
        <w:t xml:space="preserve">A summary of the most important aspects of the biodiversity baseline compiled by ERM as part of the </w:t>
      </w:r>
      <w:r w:rsidR="00915339" w:rsidRPr="00021D37">
        <w:t>ESIA</w:t>
      </w:r>
      <w:r w:rsidRPr="00021D37">
        <w:t xml:space="preserve"> (202</w:t>
      </w:r>
      <w:r w:rsidR="00915339" w:rsidRPr="00021D37">
        <w:t>5</w:t>
      </w:r>
      <w:r w:rsidRPr="00021D37">
        <w:t>) has been provided</w:t>
      </w:r>
      <w:r w:rsidR="00E55DF0" w:rsidRPr="00021D37">
        <w:t xml:space="preserve"> below in </w:t>
      </w:r>
      <w:r w:rsidR="00E55DF0" w:rsidRPr="00021D37">
        <w:fldChar w:fldCharType="begin"/>
      </w:r>
      <w:r w:rsidR="00E55DF0" w:rsidRPr="00021D37">
        <w:instrText xml:space="preserve"> REF _Ref199165367 \h  \* MERGEFORMAT </w:instrText>
      </w:r>
      <w:r w:rsidR="00E55DF0" w:rsidRPr="00021D37">
        <w:fldChar w:fldCharType="separate"/>
      </w:r>
      <w:r w:rsidR="00B506BC" w:rsidRPr="00B506BC">
        <w:t>Table 2</w:t>
      </w:r>
      <w:r w:rsidR="00B506BC" w:rsidRPr="00B506BC">
        <w:noBreakHyphen/>
        <w:t>1</w:t>
      </w:r>
      <w:r w:rsidR="00E55DF0" w:rsidRPr="00021D37">
        <w:fldChar w:fldCharType="end"/>
      </w:r>
      <w:r w:rsidR="00E55DF0" w:rsidRPr="00021D37">
        <w:fldChar w:fldCharType="begin"/>
      </w:r>
      <w:r w:rsidR="00E55DF0" w:rsidRPr="00021D37">
        <w:instrText xml:space="preserve"> REF _Ref199165367 \h  \* MERGEFORMAT </w:instrText>
      </w:r>
      <w:r w:rsidR="00E55DF0" w:rsidRPr="00021D37">
        <w:fldChar w:fldCharType="separate"/>
      </w:r>
      <w:r w:rsidR="00B506BC" w:rsidRPr="00021D37">
        <w:rPr>
          <w:rFonts w:asciiTheme="majorHAnsi" w:hAnsiTheme="majorHAnsi" w:cs="Times New Roman (Body CS)"/>
          <w:caps/>
          <w:color w:val="018219" w:themeColor="accent1"/>
          <w:spacing w:val="4"/>
          <w:szCs w:val="16"/>
        </w:rPr>
        <w:t xml:space="preserve">Table </w:t>
      </w:r>
      <w:r w:rsidR="00B506BC">
        <w:rPr>
          <w:rFonts w:asciiTheme="majorHAnsi" w:hAnsiTheme="majorHAnsi" w:cs="Times New Roman (Body CS)"/>
          <w:caps/>
          <w:noProof/>
          <w:color w:val="018219" w:themeColor="accent1"/>
          <w:spacing w:val="4"/>
          <w:szCs w:val="16"/>
        </w:rPr>
        <w:t>2</w:t>
      </w:r>
      <w:r w:rsidR="00B506BC" w:rsidRPr="00021D37">
        <w:rPr>
          <w:rFonts w:asciiTheme="majorHAnsi" w:hAnsiTheme="majorHAnsi" w:cs="Times New Roman (Body CS)"/>
          <w:caps/>
          <w:color w:val="018219" w:themeColor="accent1"/>
          <w:spacing w:val="4"/>
          <w:szCs w:val="16"/>
        </w:rPr>
        <w:noBreakHyphen/>
      </w:r>
      <w:r w:rsidR="00B506BC">
        <w:rPr>
          <w:rFonts w:asciiTheme="majorHAnsi" w:hAnsiTheme="majorHAnsi" w:cs="Times New Roman (Body CS)"/>
          <w:caps/>
          <w:noProof/>
          <w:color w:val="018219" w:themeColor="accent1"/>
          <w:spacing w:val="4"/>
          <w:szCs w:val="16"/>
        </w:rPr>
        <w:t>1</w:t>
      </w:r>
      <w:r w:rsidR="00E55DF0" w:rsidRPr="00021D37">
        <w:fldChar w:fldCharType="end"/>
      </w:r>
      <w:r w:rsidR="00E55DF0" w:rsidRPr="00021D37">
        <w:t xml:space="preserve">. </w:t>
      </w:r>
      <w:r w:rsidRPr="00021D37">
        <w:t xml:space="preserve">For detailed information, the reader is directed to the ‘Biodiversity Baseline Assessment’ contained in the </w:t>
      </w:r>
      <w:r w:rsidR="00915339" w:rsidRPr="00021D37">
        <w:t>ESIA</w:t>
      </w:r>
      <w:r w:rsidRPr="00021D37">
        <w:t xml:space="preserve"> (ERM, 202</w:t>
      </w:r>
      <w:r w:rsidR="00915339" w:rsidRPr="00021D37">
        <w:t>5</w:t>
      </w:r>
      <w:r w:rsidRPr="00021D37">
        <w:t>)</w:t>
      </w:r>
      <w:r w:rsidR="00654C80" w:rsidRPr="00021D37">
        <w:t xml:space="preserve">. </w:t>
      </w:r>
    </w:p>
    <w:p w14:paraId="2DB898A5" w14:textId="17175B9D" w:rsidR="002C1BE0" w:rsidRPr="00021D37" w:rsidRDefault="002C1BE0" w:rsidP="002C1BE0">
      <w:pPr>
        <w:keepNext/>
        <w:spacing w:before="240" w:after="120"/>
        <w:ind w:left="1411" w:hanging="1411"/>
        <w:rPr>
          <w:rFonts w:asciiTheme="majorHAnsi" w:hAnsiTheme="majorHAnsi" w:cs="Times New Roman (Body CS)"/>
          <w:caps/>
          <w:color w:val="018219" w:themeColor="accent1"/>
          <w:spacing w:val="4"/>
          <w:szCs w:val="16"/>
        </w:rPr>
      </w:pPr>
      <w:bookmarkStart w:id="59" w:name="_Ref199165367"/>
      <w:bookmarkStart w:id="60" w:name="_Toc197080967"/>
      <w:bookmarkStart w:id="61" w:name="_Toc212210647"/>
      <w:r w:rsidRPr="00021D37">
        <w:rPr>
          <w:rFonts w:asciiTheme="majorHAnsi" w:hAnsiTheme="majorHAnsi" w:cs="Times New Roman (Body CS)"/>
          <w:caps/>
          <w:color w:val="018219" w:themeColor="accent1"/>
          <w:spacing w:val="4"/>
          <w:szCs w:val="16"/>
        </w:rPr>
        <w:t xml:space="preserve">Table </w:t>
      </w:r>
      <w:r w:rsidR="00780BDA" w:rsidRPr="00021D37">
        <w:rPr>
          <w:rFonts w:asciiTheme="majorHAnsi" w:hAnsiTheme="majorHAnsi" w:cs="Times New Roman (Body CS)"/>
          <w:caps/>
          <w:color w:val="018219" w:themeColor="accent1"/>
          <w:spacing w:val="4"/>
          <w:szCs w:val="16"/>
        </w:rPr>
        <w:fldChar w:fldCharType="begin"/>
      </w:r>
      <w:r w:rsidR="00780BDA" w:rsidRPr="00021D37">
        <w:rPr>
          <w:rFonts w:asciiTheme="majorHAnsi" w:hAnsiTheme="majorHAnsi" w:cs="Times New Roman (Body CS)"/>
          <w:caps/>
          <w:color w:val="018219" w:themeColor="accent1"/>
          <w:spacing w:val="4"/>
          <w:szCs w:val="16"/>
        </w:rPr>
        <w:instrText xml:space="preserve"> STYLEREF 1 \s </w:instrText>
      </w:r>
      <w:r w:rsidR="00780BDA" w:rsidRPr="00021D37">
        <w:rPr>
          <w:rFonts w:asciiTheme="majorHAnsi" w:hAnsiTheme="majorHAnsi" w:cs="Times New Roman (Body CS)"/>
          <w:caps/>
          <w:color w:val="018219" w:themeColor="accent1"/>
          <w:spacing w:val="4"/>
          <w:szCs w:val="16"/>
        </w:rPr>
        <w:fldChar w:fldCharType="separate"/>
      </w:r>
      <w:r w:rsidR="00B506BC">
        <w:rPr>
          <w:rFonts w:asciiTheme="majorHAnsi" w:hAnsiTheme="majorHAnsi" w:cs="Times New Roman (Body CS)"/>
          <w:caps/>
          <w:noProof/>
          <w:color w:val="018219" w:themeColor="accent1"/>
          <w:spacing w:val="4"/>
          <w:szCs w:val="16"/>
        </w:rPr>
        <w:t>2</w:t>
      </w:r>
      <w:r w:rsidR="00780BDA" w:rsidRPr="00021D37">
        <w:rPr>
          <w:rFonts w:asciiTheme="majorHAnsi" w:hAnsiTheme="majorHAnsi" w:cs="Times New Roman (Body CS)"/>
          <w:caps/>
          <w:color w:val="018219" w:themeColor="accent1"/>
          <w:spacing w:val="4"/>
          <w:szCs w:val="16"/>
        </w:rPr>
        <w:fldChar w:fldCharType="end"/>
      </w:r>
      <w:r w:rsidR="00780BDA" w:rsidRPr="00021D37">
        <w:rPr>
          <w:rFonts w:asciiTheme="majorHAnsi" w:hAnsiTheme="majorHAnsi" w:cs="Times New Roman (Body CS)"/>
          <w:caps/>
          <w:color w:val="018219" w:themeColor="accent1"/>
          <w:spacing w:val="4"/>
          <w:szCs w:val="16"/>
        </w:rPr>
        <w:noBreakHyphen/>
      </w:r>
      <w:r w:rsidR="00780BDA" w:rsidRPr="00021D37">
        <w:rPr>
          <w:rFonts w:asciiTheme="majorHAnsi" w:hAnsiTheme="majorHAnsi" w:cs="Times New Roman (Body CS)"/>
          <w:caps/>
          <w:color w:val="018219" w:themeColor="accent1"/>
          <w:spacing w:val="4"/>
          <w:szCs w:val="16"/>
        </w:rPr>
        <w:fldChar w:fldCharType="begin"/>
      </w:r>
      <w:r w:rsidR="00780BDA" w:rsidRPr="00021D37">
        <w:rPr>
          <w:rFonts w:asciiTheme="majorHAnsi" w:hAnsiTheme="majorHAnsi" w:cs="Times New Roman (Body CS)"/>
          <w:caps/>
          <w:color w:val="018219" w:themeColor="accent1"/>
          <w:spacing w:val="4"/>
          <w:szCs w:val="16"/>
        </w:rPr>
        <w:instrText xml:space="preserve"> SEQ Table \* ARABIC \s 1 </w:instrText>
      </w:r>
      <w:r w:rsidR="00780BDA" w:rsidRPr="00021D37">
        <w:rPr>
          <w:rFonts w:asciiTheme="majorHAnsi" w:hAnsiTheme="majorHAnsi" w:cs="Times New Roman (Body CS)"/>
          <w:caps/>
          <w:color w:val="018219" w:themeColor="accent1"/>
          <w:spacing w:val="4"/>
          <w:szCs w:val="16"/>
        </w:rPr>
        <w:fldChar w:fldCharType="separate"/>
      </w:r>
      <w:r w:rsidR="00B506BC">
        <w:rPr>
          <w:rFonts w:asciiTheme="majorHAnsi" w:hAnsiTheme="majorHAnsi" w:cs="Times New Roman (Body CS)"/>
          <w:caps/>
          <w:noProof/>
          <w:color w:val="018219" w:themeColor="accent1"/>
          <w:spacing w:val="4"/>
          <w:szCs w:val="16"/>
        </w:rPr>
        <w:t>1</w:t>
      </w:r>
      <w:r w:rsidR="00780BDA" w:rsidRPr="00021D37">
        <w:rPr>
          <w:rFonts w:asciiTheme="majorHAnsi" w:hAnsiTheme="majorHAnsi" w:cs="Times New Roman (Body CS)"/>
          <w:caps/>
          <w:color w:val="018219" w:themeColor="accent1"/>
          <w:spacing w:val="4"/>
          <w:szCs w:val="16"/>
        </w:rPr>
        <w:fldChar w:fldCharType="end"/>
      </w:r>
      <w:bookmarkEnd w:id="59"/>
      <w:r w:rsidRPr="00021D37">
        <w:rPr>
          <w:rFonts w:asciiTheme="majorHAnsi" w:hAnsiTheme="majorHAnsi" w:cs="Times New Roman (Body CS)"/>
          <w:caps/>
          <w:color w:val="018219" w:themeColor="accent1"/>
          <w:spacing w:val="4"/>
          <w:szCs w:val="16"/>
        </w:rPr>
        <w:t xml:space="preserve"> Summary of Key Ecological Receptors and Biodiversity Values for the Project</w:t>
      </w:r>
      <w:r w:rsidR="003E2897" w:rsidRPr="00021D37">
        <w:rPr>
          <w:rFonts w:asciiTheme="majorHAnsi" w:hAnsiTheme="majorHAnsi" w:cs="Times New Roman (Body CS)"/>
          <w:caps/>
          <w:color w:val="018219" w:themeColor="accent1"/>
          <w:spacing w:val="4"/>
          <w:szCs w:val="16"/>
        </w:rPr>
        <w:t xml:space="preserve"> BASED ON THE ESIA</w:t>
      </w:r>
      <w:bookmarkEnd w:id="60"/>
      <w:bookmarkEnd w:id="61"/>
    </w:p>
    <w:tbl>
      <w:tblPr>
        <w:tblStyle w:val="TabloKlavuzu"/>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621"/>
        <w:gridCol w:w="4614"/>
        <w:gridCol w:w="1562"/>
        <w:gridCol w:w="1831"/>
      </w:tblGrid>
      <w:tr w:rsidR="00503AF7" w:rsidRPr="009E2528" w14:paraId="47097C69" w14:textId="77777777" w:rsidTr="5395E1CF">
        <w:trPr>
          <w:trHeight w:val="481"/>
          <w:tblHeader/>
        </w:trPr>
        <w:tc>
          <w:tcPr>
            <w:tcW w:w="842" w:type="pct"/>
            <w:shd w:val="clear" w:color="auto" w:fill="D2DED3"/>
            <w:vAlign w:val="center"/>
            <w:hideMark/>
          </w:tcPr>
          <w:p w14:paraId="69E661F1" w14:textId="77777777" w:rsidR="00503AF7" w:rsidRPr="00E90CF9" w:rsidRDefault="00503AF7">
            <w:pPr>
              <w:widowControl w:val="0"/>
              <w:spacing w:before="20" w:after="20" w:line="240" w:lineRule="auto"/>
              <w:rPr>
                <w:rFonts w:ascii="Verdana" w:hAnsi="Verdana" w:cs="Arial"/>
                <w:b/>
                <w:bCs/>
                <w:sz w:val="16"/>
                <w:szCs w:val="16"/>
                <w:lang w:eastAsia="en-GB"/>
              </w:rPr>
            </w:pPr>
            <w:bookmarkStart w:id="62" w:name="_Hlk194413948"/>
            <w:r w:rsidRPr="00E90CF9">
              <w:rPr>
                <w:rFonts w:ascii="Verdana" w:hAnsi="Verdana" w:cs="Arial"/>
                <w:b/>
                <w:bCs/>
                <w:sz w:val="16"/>
                <w:szCs w:val="16"/>
                <w:lang w:eastAsia="en-GB"/>
              </w:rPr>
              <w:t>Biodiversity Receptor</w:t>
            </w:r>
          </w:p>
        </w:tc>
        <w:tc>
          <w:tcPr>
            <w:tcW w:w="2396" w:type="pct"/>
            <w:shd w:val="clear" w:color="auto" w:fill="D2DED3"/>
            <w:vAlign w:val="center"/>
            <w:hideMark/>
          </w:tcPr>
          <w:p w14:paraId="46485BE0" w14:textId="77777777" w:rsidR="00503AF7" w:rsidRPr="00E90CF9" w:rsidRDefault="00503AF7">
            <w:pPr>
              <w:widowControl w:val="0"/>
              <w:spacing w:before="20" w:after="20" w:line="240" w:lineRule="auto"/>
              <w:rPr>
                <w:rFonts w:ascii="Verdana" w:hAnsi="Verdana" w:cs="Arial"/>
                <w:b/>
                <w:bCs/>
                <w:sz w:val="16"/>
                <w:szCs w:val="16"/>
                <w:lang w:eastAsia="en-GB"/>
              </w:rPr>
            </w:pPr>
            <w:r w:rsidRPr="00E90CF9">
              <w:rPr>
                <w:rFonts w:ascii="Verdana" w:hAnsi="Verdana" w:cs="Arial"/>
                <w:b/>
                <w:bCs/>
                <w:sz w:val="16"/>
                <w:szCs w:val="16"/>
                <w:lang w:eastAsia="en-GB"/>
              </w:rPr>
              <w:t xml:space="preserve">Description of important biodiversity </w:t>
            </w:r>
            <w:r w:rsidRPr="00E90CF9">
              <w:rPr>
                <w:rFonts w:ascii="Verdana" w:hAnsi="Verdana" w:cs="Arial"/>
                <w:sz w:val="16"/>
                <w:szCs w:val="16"/>
                <w:lang w:eastAsia="en-GB"/>
              </w:rPr>
              <w:t>(from baseline)</w:t>
            </w:r>
          </w:p>
        </w:tc>
        <w:tc>
          <w:tcPr>
            <w:tcW w:w="811" w:type="pct"/>
            <w:shd w:val="clear" w:color="auto" w:fill="D2DED3"/>
            <w:vAlign w:val="center"/>
          </w:tcPr>
          <w:p w14:paraId="60F98DD8" w14:textId="77777777" w:rsidR="00503AF7" w:rsidRPr="00E90CF9" w:rsidRDefault="00503AF7">
            <w:pPr>
              <w:widowControl w:val="0"/>
              <w:spacing w:before="20" w:after="20" w:line="240" w:lineRule="auto"/>
              <w:jc w:val="center"/>
              <w:rPr>
                <w:rFonts w:ascii="Verdana" w:hAnsi="Verdana" w:cs="Arial"/>
                <w:b/>
                <w:bCs/>
                <w:sz w:val="16"/>
                <w:szCs w:val="16"/>
                <w:lang w:eastAsia="en-GB"/>
              </w:rPr>
            </w:pPr>
            <w:r w:rsidRPr="00E90CF9">
              <w:rPr>
                <w:rFonts w:ascii="Verdana" w:hAnsi="Verdana" w:cs="Arial"/>
                <w:b/>
                <w:bCs/>
                <w:sz w:val="16"/>
                <w:szCs w:val="16"/>
                <w:lang w:eastAsia="en-GB"/>
              </w:rPr>
              <w:t>Receptor Sensitivity Rating</w:t>
            </w:r>
          </w:p>
        </w:tc>
        <w:tc>
          <w:tcPr>
            <w:tcW w:w="951" w:type="pct"/>
            <w:shd w:val="clear" w:color="auto" w:fill="D2DED3"/>
            <w:vAlign w:val="center"/>
          </w:tcPr>
          <w:p w14:paraId="60C37FC4" w14:textId="77777777" w:rsidR="00503AF7" w:rsidRPr="00E90CF9" w:rsidRDefault="00503AF7">
            <w:pPr>
              <w:widowControl w:val="0"/>
              <w:spacing w:before="20" w:after="20" w:line="240" w:lineRule="auto"/>
              <w:jc w:val="center"/>
              <w:rPr>
                <w:rFonts w:ascii="Verdana" w:hAnsi="Verdana" w:cs="Arial"/>
                <w:b/>
                <w:bCs/>
                <w:sz w:val="16"/>
                <w:szCs w:val="16"/>
                <w:lang w:eastAsia="en-GB"/>
              </w:rPr>
            </w:pPr>
            <w:r w:rsidRPr="00E90CF9">
              <w:rPr>
                <w:rFonts w:ascii="Verdana" w:hAnsi="Verdana" w:cs="Arial"/>
                <w:b/>
                <w:bCs/>
                <w:sz w:val="16"/>
                <w:szCs w:val="16"/>
                <w:lang w:eastAsia="en-GB"/>
              </w:rPr>
              <w:t>Driver of Sensitivity</w:t>
            </w:r>
          </w:p>
        </w:tc>
      </w:tr>
      <w:tr w:rsidR="00503AF7" w:rsidRPr="009E2528" w14:paraId="7F29A146" w14:textId="77777777" w:rsidTr="5395E1CF">
        <w:trPr>
          <w:trHeight w:val="481"/>
        </w:trPr>
        <w:tc>
          <w:tcPr>
            <w:tcW w:w="5000" w:type="pct"/>
            <w:gridSpan w:val="4"/>
            <w:shd w:val="clear" w:color="auto" w:fill="E5EDE8" w:themeFill="accent4" w:themeFillTint="33"/>
            <w:vAlign w:val="center"/>
          </w:tcPr>
          <w:p w14:paraId="51F6ABCC" w14:textId="77777777" w:rsidR="00503AF7" w:rsidRPr="009E2528" w:rsidRDefault="00503AF7">
            <w:pPr>
              <w:widowControl w:val="0"/>
              <w:spacing w:before="20" w:after="20" w:line="240" w:lineRule="auto"/>
              <w:rPr>
                <w:rFonts w:ascii="Verdana" w:hAnsi="Verdana" w:cs="Arial"/>
                <w:b/>
                <w:bCs/>
                <w:color w:val="007A5F"/>
                <w:sz w:val="16"/>
                <w:szCs w:val="16"/>
                <w:lang w:eastAsia="en-GB"/>
              </w:rPr>
            </w:pPr>
            <w:r w:rsidRPr="00E90CF9">
              <w:rPr>
                <w:rFonts w:ascii="Verdana" w:hAnsi="Verdana" w:cs="Arial"/>
                <w:b/>
                <w:bCs/>
                <w:sz w:val="16"/>
                <w:szCs w:val="16"/>
                <w:lang w:eastAsia="en-GB"/>
              </w:rPr>
              <w:t>Protected Areas &amp; Internationally Recognized Areas</w:t>
            </w:r>
          </w:p>
        </w:tc>
      </w:tr>
      <w:tr w:rsidR="00503AF7" w:rsidRPr="009E2528" w14:paraId="725657FA" w14:textId="77777777" w:rsidTr="5395E1CF">
        <w:trPr>
          <w:trHeight w:val="408"/>
        </w:trPr>
        <w:tc>
          <w:tcPr>
            <w:tcW w:w="842" w:type="pct"/>
            <w:vAlign w:val="center"/>
          </w:tcPr>
          <w:p w14:paraId="7B1CF768" w14:textId="77777777" w:rsidR="00503AF7" w:rsidRPr="009E2528" w:rsidRDefault="00503AF7">
            <w:pPr>
              <w:widowControl w:val="0"/>
              <w:spacing w:before="20" w:after="20" w:line="240" w:lineRule="auto"/>
              <w:rPr>
                <w:rFonts w:ascii="Verdana" w:hAnsi="Verdana" w:cs="Arial"/>
                <w:b/>
                <w:bCs/>
                <w:sz w:val="16"/>
                <w:szCs w:val="16"/>
                <w:lang w:val="en-GB" w:eastAsia="en-GB"/>
              </w:rPr>
            </w:pPr>
            <w:r w:rsidRPr="009E2528">
              <w:rPr>
                <w:rFonts w:ascii="Verdana" w:hAnsi="Verdana" w:cs="Arial"/>
                <w:b/>
                <w:bCs/>
                <w:sz w:val="16"/>
                <w:szCs w:val="16"/>
                <w:lang w:val="en-GB" w:eastAsia="en-GB"/>
              </w:rPr>
              <w:t>Protected Areas</w:t>
            </w:r>
          </w:p>
        </w:tc>
        <w:tc>
          <w:tcPr>
            <w:tcW w:w="2396" w:type="pct"/>
            <w:vAlign w:val="center"/>
          </w:tcPr>
          <w:p w14:paraId="214C5016" w14:textId="77777777" w:rsidR="00503AF7" w:rsidRPr="009E2528" w:rsidRDefault="00503AF7">
            <w:pPr>
              <w:pStyle w:val="ListeMaddemi"/>
              <w:spacing w:before="20" w:after="20" w:line="240" w:lineRule="auto"/>
              <w:rPr>
                <w:rFonts w:ascii="Verdana" w:hAnsi="Verdana" w:cs="Arial"/>
                <w:i/>
                <w:iCs/>
                <w:sz w:val="16"/>
                <w:szCs w:val="16"/>
                <w:lang w:eastAsia="en-GB"/>
              </w:rPr>
            </w:pPr>
            <w:r w:rsidRPr="009E2528">
              <w:rPr>
                <w:rFonts w:ascii="Verdana" w:hAnsi="Verdana" w:cs="Arial"/>
                <w:sz w:val="16"/>
                <w:szCs w:val="16"/>
                <w:lang w:eastAsia="en-GB"/>
              </w:rPr>
              <w:t>Not applicable: No protected areas within the AoI</w:t>
            </w:r>
          </w:p>
        </w:tc>
        <w:tc>
          <w:tcPr>
            <w:tcW w:w="811" w:type="pct"/>
            <w:vAlign w:val="center"/>
          </w:tcPr>
          <w:p w14:paraId="07A926D9" w14:textId="77777777" w:rsidR="00503AF7" w:rsidRPr="009E2528" w:rsidRDefault="00503AF7">
            <w:pPr>
              <w:pStyle w:val="ListeMaddemi"/>
              <w:spacing w:before="20" w:after="20" w:line="240" w:lineRule="auto"/>
              <w:ind w:left="0" w:firstLine="0"/>
              <w:jc w:val="center"/>
              <w:rPr>
                <w:rFonts w:ascii="Verdana" w:hAnsi="Verdana" w:cs="Arial"/>
                <w:sz w:val="16"/>
                <w:szCs w:val="16"/>
                <w:lang w:eastAsia="en-GB"/>
              </w:rPr>
            </w:pPr>
            <w:r w:rsidRPr="009E2528">
              <w:rPr>
                <w:rFonts w:ascii="Verdana" w:hAnsi="Verdana" w:cs="Arial"/>
                <w:sz w:val="16"/>
                <w:szCs w:val="16"/>
                <w:lang w:eastAsia="en-GB"/>
              </w:rPr>
              <w:t>-</w:t>
            </w:r>
          </w:p>
        </w:tc>
        <w:tc>
          <w:tcPr>
            <w:tcW w:w="951" w:type="pct"/>
            <w:vAlign w:val="center"/>
          </w:tcPr>
          <w:p w14:paraId="7F4417EA" w14:textId="77777777" w:rsidR="00503AF7" w:rsidRPr="009E2528" w:rsidRDefault="00503AF7">
            <w:pPr>
              <w:pStyle w:val="ListeMaddemi"/>
              <w:spacing w:before="20" w:after="20" w:line="240" w:lineRule="auto"/>
              <w:ind w:left="0" w:firstLine="0"/>
              <w:jc w:val="center"/>
              <w:rPr>
                <w:rFonts w:ascii="Verdana" w:hAnsi="Verdana" w:cs="Arial"/>
                <w:sz w:val="16"/>
                <w:szCs w:val="16"/>
                <w:lang w:eastAsia="en-GB"/>
              </w:rPr>
            </w:pPr>
            <w:r>
              <w:rPr>
                <w:rFonts w:ascii="Verdana" w:hAnsi="Verdana" w:cs="Arial"/>
                <w:sz w:val="16"/>
                <w:szCs w:val="16"/>
                <w:lang w:eastAsia="en-GB"/>
              </w:rPr>
              <w:t>-</w:t>
            </w:r>
          </w:p>
        </w:tc>
      </w:tr>
      <w:tr w:rsidR="00503AF7" w:rsidRPr="009E2528" w14:paraId="3412E58F" w14:textId="77777777" w:rsidTr="5395E1CF">
        <w:trPr>
          <w:trHeight w:val="481"/>
        </w:trPr>
        <w:tc>
          <w:tcPr>
            <w:tcW w:w="842" w:type="pct"/>
            <w:vAlign w:val="center"/>
          </w:tcPr>
          <w:p w14:paraId="757A0847" w14:textId="77777777" w:rsidR="00503AF7" w:rsidRPr="009E2528" w:rsidRDefault="00503AF7">
            <w:pPr>
              <w:widowControl w:val="0"/>
              <w:spacing w:before="20" w:after="20" w:line="240" w:lineRule="auto"/>
              <w:rPr>
                <w:rFonts w:ascii="Verdana" w:hAnsi="Verdana" w:cs="Arial"/>
                <w:b/>
                <w:bCs/>
                <w:sz w:val="16"/>
                <w:szCs w:val="16"/>
                <w:lang w:val="en-GB" w:eastAsia="en-GB"/>
              </w:rPr>
            </w:pPr>
            <w:r w:rsidRPr="009E2528">
              <w:rPr>
                <w:rFonts w:ascii="Verdana" w:hAnsi="Verdana" w:cs="Arial"/>
                <w:b/>
                <w:bCs/>
                <w:sz w:val="16"/>
                <w:szCs w:val="16"/>
                <w:lang w:val="en-GB" w:eastAsia="en-GB"/>
              </w:rPr>
              <w:t>Key Biodiversity Areas (KBAs)</w:t>
            </w:r>
          </w:p>
        </w:tc>
        <w:tc>
          <w:tcPr>
            <w:tcW w:w="2396" w:type="pct"/>
            <w:vAlign w:val="center"/>
          </w:tcPr>
          <w:p w14:paraId="659C92BD" w14:textId="77777777" w:rsidR="00503AF7" w:rsidRDefault="00503AF7">
            <w:pPr>
              <w:pStyle w:val="ListeMaddemi"/>
              <w:spacing w:before="20" w:after="20" w:line="240" w:lineRule="auto"/>
              <w:ind w:left="0" w:firstLine="0"/>
              <w:rPr>
                <w:rFonts w:ascii="Verdana" w:hAnsi="Verdana" w:cs="Arial"/>
                <w:sz w:val="16"/>
                <w:szCs w:val="16"/>
                <w:lang w:eastAsia="en-GB"/>
              </w:rPr>
            </w:pPr>
            <w:r>
              <w:rPr>
                <w:rFonts w:ascii="Verdana" w:hAnsi="Verdana" w:cs="Arial"/>
                <w:sz w:val="16"/>
                <w:szCs w:val="16"/>
                <w:lang w:eastAsia="en-GB"/>
              </w:rPr>
              <w:t>Batı Menteşe</w:t>
            </w:r>
            <w:r w:rsidRPr="009E2528">
              <w:rPr>
                <w:rFonts w:ascii="Verdana" w:hAnsi="Verdana" w:cs="Arial"/>
                <w:sz w:val="16"/>
                <w:szCs w:val="16"/>
                <w:lang w:eastAsia="en-GB"/>
              </w:rPr>
              <w:t xml:space="preserve"> Mountain KBA overlaps with the AoI</w:t>
            </w:r>
            <w:r>
              <w:rPr>
                <w:rFonts w:ascii="Verdana" w:hAnsi="Verdana" w:cs="Arial"/>
                <w:sz w:val="16"/>
                <w:szCs w:val="16"/>
                <w:lang w:eastAsia="en-GB"/>
              </w:rPr>
              <w:t>:</w:t>
            </w:r>
          </w:p>
          <w:p w14:paraId="42B63BBF" w14:textId="77777777" w:rsidR="00503AF7" w:rsidRPr="00DE4ED3" w:rsidRDefault="00503AF7" w:rsidP="00503AF7">
            <w:pPr>
              <w:pStyle w:val="ListeMaddemi"/>
              <w:spacing w:before="20" w:after="20" w:line="240" w:lineRule="auto"/>
              <w:jc w:val="both"/>
              <w:rPr>
                <w:rFonts w:ascii="Verdana" w:hAnsi="Verdana" w:cs="Arial"/>
                <w:sz w:val="16"/>
                <w:szCs w:val="16"/>
                <w:lang w:val="pt-PT" w:eastAsia="en-GB"/>
              </w:rPr>
            </w:pPr>
            <w:r w:rsidRPr="00DE4ED3">
              <w:rPr>
                <w:rFonts w:ascii="Verdana" w:hAnsi="Verdana" w:cs="Arial"/>
                <w:sz w:val="16"/>
                <w:szCs w:val="16"/>
                <w:lang w:val="pt-PT" w:eastAsia="en-GB"/>
              </w:rPr>
              <w:t>KBA qualifies as critical habitat.</w:t>
            </w:r>
          </w:p>
          <w:p w14:paraId="641ED51E" w14:textId="77777777" w:rsidR="00503AF7" w:rsidRPr="009E2528" w:rsidRDefault="00503AF7" w:rsidP="00503AF7">
            <w:pPr>
              <w:pStyle w:val="ListeMaddemi"/>
              <w:spacing w:before="20" w:after="20" w:line="240" w:lineRule="auto"/>
              <w:jc w:val="both"/>
              <w:rPr>
                <w:rFonts w:ascii="Verdana" w:hAnsi="Verdana" w:cs="Arial"/>
                <w:sz w:val="16"/>
                <w:szCs w:val="16"/>
                <w:lang w:eastAsia="en-GB"/>
              </w:rPr>
            </w:pPr>
            <w:r>
              <w:rPr>
                <w:rFonts w:ascii="Verdana" w:hAnsi="Verdana" w:cs="Arial"/>
                <w:sz w:val="16"/>
                <w:szCs w:val="16"/>
                <w:lang w:eastAsia="en-GB"/>
              </w:rPr>
              <w:t>High endemic plant diversity.</w:t>
            </w:r>
            <w:r w:rsidRPr="009E2528">
              <w:rPr>
                <w:rFonts w:ascii="Verdana" w:hAnsi="Verdana" w:cs="Arial"/>
                <w:sz w:val="16"/>
                <w:szCs w:val="16"/>
                <w:lang w:eastAsia="en-GB"/>
              </w:rPr>
              <w:t xml:space="preserve"> </w:t>
            </w:r>
          </w:p>
        </w:tc>
        <w:tc>
          <w:tcPr>
            <w:tcW w:w="811" w:type="pct"/>
            <w:vAlign w:val="center"/>
          </w:tcPr>
          <w:p w14:paraId="0DE2CBB9" w14:textId="77777777" w:rsidR="00503AF7" w:rsidRPr="009E2528" w:rsidRDefault="00503AF7">
            <w:pPr>
              <w:pStyle w:val="ListeMaddemi"/>
              <w:spacing w:before="20" w:after="20" w:line="240" w:lineRule="auto"/>
              <w:ind w:left="0" w:firstLine="0"/>
              <w:jc w:val="center"/>
              <w:rPr>
                <w:rFonts w:ascii="Verdana" w:hAnsi="Verdana" w:cs="Arial"/>
                <w:sz w:val="16"/>
                <w:szCs w:val="16"/>
                <w:lang w:eastAsia="en-GB"/>
              </w:rPr>
            </w:pPr>
            <w:r w:rsidRPr="009E2528">
              <w:rPr>
                <w:rFonts w:ascii="Verdana" w:hAnsi="Verdana" w:cs="Arial"/>
                <w:sz w:val="16"/>
                <w:szCs w:val="16"/>
                <w:lang w:eastAsia="en-GB"/>
              </w:rPr>
              <w:t>High</w:t>
            </w:r>
          </w:p>
        </w:tc>
        <w:tc>
          <w:tcPr>
            <w:tcW w:w="951" w:type="pct"/>
            <w:vAlign w:val="center"/>
          </w:tcPr>
          <w:p w14:paraId="50AE3A4B" w14:textId="77777777" w:rsidR="00503AF7" w:rsidRDefault="00503AF7">
            <w:pPr>
              <w:pStyle w:val="ListeMaddemi"/>
              <w:spacing w:before="20" w:after="20" w:line="240" w:lineRule="auto"/>
              <w:ind w:left="0" w:firstLine="0"/>
              <w:jc w:val="center"/>
              <w:rPr>
                <w:rFonts w:ascii="Verdana" w:hAnsi="Verdana" w:cs="Arial"/>
                <w:sz w:val="16"/>
                <w:szCs w:val="16"/>
                <w:lang w:eastAsia="en-GB"/>
              </w:rPr>
            </w:pPr>
            <w:r w:rsidRPr="009E2528">
              <w:rPr>
                <w:rFonts w:ascii="Verdana" w:hAnsi="Verdana" w:cs="Arial"/>
                <w:sz w:val="16"/>
                <w:szCs w:val="16"/>
                <w:lang w:eastAsia="en-GB"/>
              </w:rPr>
              <w:t>EAAA qualifies as critical habitat (see below)</w:t>
            </w:r>
          </w:p>
          <w:p w14:paraId="46FF3107" w14:textId="77777777" w:rsidR="00503AF7" w:rsidRDefault="00503AF7">
            <w:pPr>
              <w:pStyle w:val="ListeMaddemi"/>
              <w:spacing w:before="20" w:after="20" w:line="240" w:lineRule="auto"/>
              <w:ind w:left="0" w:firstLine="0"/>
              <w:jc w:val="center"/>
              <w:rPr>
                <w:rFonts w:ascii="Verdana" w:hAnsi="Verdana" w:cs="Arial"/>
                <w:sz w:val="16"/>
                <w:szCs w:val="16"/>
                <w:lang w:eastAsia="en-GB"/>
              </w:rPr>
            </w:pPr>
          </w:p>
          <w:p w14:paraId="4708B4F5" w14:textId="77777777" w:rsidR="00503AF7" w:rsidRPr="009E2528" w:rsidRDefault="00503AF7">
            <w:pPr>
              <w:pStyle w:val="ListeMaddemi"/>
              <w:spacing w:before="20" w:after="20" w:line="240" w:lineRule="auto"/>
              <w:ind w:left="0" w:firstLine="0"/>
              <w:jc w:val="center"/>
              <w:rPr>
                <w:rFonts w:ascii="Verdana" w:hAnsi="Verdana" w:cs="Arial"/>
                <w:sz w:val="16"/>
                <w:szCs w:val="16"/>
                <w:lang w:eastAsia="en-GB"/>
              </w:rPr>
            </w:pPr>
            <w:r>
              <w:rPr>
                <w:rFonts w:ascii="Verdana" w:hAnsi="Verdana" w:cs="Arial"/>
                <w:sz w:val="16"/>
                <w:szCs w:val="16"/>
                <w:lang w:eastAsia="en-GB"/>
              </w:rPr>
              <w:t>High endemic plant diversity</w:t>
            </w:r>
          </w:p>
        </w:tc>
      </w:tr>
      <w:tr w:rsidR="00503AF7" w:rsidRPr="009E2528" w14:paraId="1009F023" w14:textId="77777777" w:rsidTr="5395E1CF">
        <w:trPr>
          <w:trHeight w:val="579"/>
        </w:trPr>
        <w:tc>
          <w:tcPr>
            <w:tcW w:w="842" w:type="pct"/>
            <w:vAlign w:val="center"/>
          </w:tcPr>
          <w:p w14:paraId="53FD6E86" w14:textId="77777777" w:rsidR="00503AF7" w:rsidRPr="009E2528" w:rsidRDefault="00503AF7">
            <w:pPr>
              <w:widowControl w:val="0"/>
              <w:spacing w:before="20" w:after="20" w:line="240" w:lineRule="auto"/>
              <w:rPr>
                <w:rFonts w:ascii="Verdana" w:hAnsi="Verdana" w:cs="Arial"/>
                <w:b/>
                <w:bCs/>
                <w:sz w:val="16"/>
                <w:szCs w:val="16"/>
                <w:lang w:val="en-GB" w:eastAsia="en-GB"/>
              </w:rPr>
            </w:pPr>
            <w:r w:rsidRPr="009E2528">
              <w:rPr>
                <w:rFonts w:ascii="Verdana" w:hAnsi="Verdana" w:cs="Arial"/>
                <w:b/>
                <w:bCs/>
                <w:sz w:val="16"/>
                <w:szCs w:val="16"/>
                <w:lang w:val="en-GB" w:eastAsia="en-GB"/>
              </w:rPr>
              <w:t>Important Bird &amp; Biodiversity Areas (IBAs)</w:t>
            </w:r>
          </w:p>
        </w:tc>
        <w:tc>
          <w:tcPr>
            <w:tcW w:w="2396" w:type="pct"/>
            <w:vAlign w:val="center"/>
          </w:tcPr>
          <w:p w14:paraId="3C85E0C6" w14:textId="77777777" w:rsidR="00503AF7" w:rsidRPr="009E2528" w:rsidRDefault="00503AF7">
            <w:pPr>
              <w:pStyle w:val="ListeMaddemi"/>
              <w:spacing w:before="20" w:after="20" w:line="240" w:lineRule="auto"/>
              <w:ind w:left="0" w:firstLine="0"/>
              <w:rPr>
                <w:rFonts w:ascii="Verdana" w:hAnsi="Verdana" w:cs="Arial"/>
                <w:sz w:val="16"/>
                <w:szCs w:val="16"/>
                <w:lang w:eastAsia="en-GB"/>
              </w:rPr>
            </w:pPr>
            <w:r w:rsidRPr="009E2528">
              <w:rPr>
                <w:rFonts w:ascii="Verdana" w:hAnsi="Verdana" w:cs="Arial"/>
                <w:sz w:val="16"/>
                <w:szCs w:val="16"/>
                <w:lang w:eastAsia="en-GB"/>
              </w:rPr>
              <w:t>Not applicable: No IBAs identified within the AoI (nearest is &gt;10km away).</w:t>
            </w:r>
          </w:p>
        </w:tc>
        <w:tc>
          <w:tcPr>
            <w:tcW w:w="811" w:type="pct"/>
            <w:vAlign w:val="center"/>
          </w:tcPr>
          <w:p w14:paraId="770CDA74" w14:textId="77777777" w:rsidR="00503AF7" w:rsidRPr="009E2528" w:rsidRDefault="00503AF7">
            <w:pPr>
              <w:pStyle w:val="ListeMaddemi"/>
              <w:spacing w:before="20" w:after="20" w:line="240" w:lineRule="auto"/>
              <w:ind w:left="0" w:firstLine="0"/>
              <w:jc w:val="center"/>
              <w:rPr>
                <w:rFonts w:ascii="Verdana" w:hAnsi="Verdana" w:cs="Arial"/>
                <w:sz w:val="16"/>
                <w:szCs w:val="16"/>
                <w:lang w:eastAsia="en-GB"/>
              </w:rPr>
            </w:pPr>
            <w:r w:rsidRPr="009E2528">
              <w:rPr>
                <w:rFonts w:ascii="Verdana" w:hAnsi="Verdana" w:cs="Arial"/>
                <w:sz w:val="16"/>
                <w:szCs w:val="16"/>
                <w:lang w:eastAsia="en-GB"/>
              </w:rPr>
              <w:t>-</w:t>
            </w:r>
          </w:p>
        </w:tc>
        <w:tc>
          <w:tcPr>
            <w:tcW w:w="951" w:type="pct"/>
            <w:vAlign w:val="center"/>
          </w:tcPr>
          <w:p w14:paraId="43257BC4" w14:textId="77777777" w:rsidR="00503AF7" w:rsidRPr="009E2528" w:rsidRDefault="00503AF7">
            <w:pPr>
              <w:pStyle w:val="ListeMaddemi"/>
              <w:spacing w:before="20" w:after="20" w:line="240" w:lineRule="auto"/>
              <w:ind w:left="0" w:firstLine="0"/>
              <w:jc w:val="center"/>
              <w:rPr>
                <w:rFonts w:ascii="Verdana" w:hAnsi="Verdana" w:cs="Arial"/>
                <w:sz w:val="16"/>
                <w:szCs w:val="16"/>
                <w:lang w:eastAsia="en-GB"/>
              </w:rPr>
            </w:pPr>
            <w:r>
              <w:rPr>
                <w:rFonts w:ascii="Verdana" w:hAnsi="Verdana" w:cs="Arial"/>
                <w:sz w:val="16"/>
                <w:szCs w:val="16"/>
                <w:lang w:eastAsia="en-GB"/>
              </w:rPr>
              <w:t>-</w:t>
            </w:r>
          </w:p>
        </w:tc>
      </w:tr>
      <w:tr w:rsidR="00503AF7" w:rsidRPr="009E2528" w14:paraId="1AD588B4" w14:textId="77777777" w:rsidTr="5395E1CF">
        <w:trPr>
          <w:trHeight w:val="481"/>
        </w:trPr>
        <w:tc>
          <w:tcPr>
            <w:tcW w:w="5000" w:type="pct"/>
            <w:gridSpan w:val="4"/>
            <w:shd w:val="clear" w:color="auto" w:fill="E5EDE8" w:themeFill="accent4" w:themeFillTint="33"/>
            <w:vAlign w:val="center"/>
          </w:tcPr>
          <w:p w14:paraId="684E31B3" w14:textId="77777777" w:rsidR="00503AF7" w:rsidRPr="009E2528" w:rsidRDefault="00503AF7">
            <w:pPr>
              <w:widowControl w:val="0"/>
              <w:spacing w:before="20" w:after="20" w:line="240" w:lineRule="auto"/>
              <w:rPr>
                <w:rFonts w:ascii="Verdana" w:hAnsi="Verdana" w:cs="Arial"/>
                <w:b/>
                <w:bCs/>
                <w:color w:val="007A5F"/>
                <w:sz w:val="16"/>
                <w:szCs w:val="16"/>
                <w:lang w:eastAsia="en-GB"/>
              </w:rPr>
            </w:pPr>
            <w:r w:rsidRPr="00E90CF9">
              <w:rPr>
                <w:rFonts w:ascii="Verdana" w:hAnsi="Verdana" w:cs="Arial"/>
                <w:b/>
                <w:bCs/>
                <w:sz w:val="16"/>
                <w:szCs w:val="16"/>
                <w:lang w:eastAsia="en-GB"/>
              </w:rPr>
              <w:t>Ecosystems and Habitats</w:t>
            </w:r>
          </w:p>
        </w:tc>
      </w:tr>
      <w:tr w:rsidR="00503AF7" w:rsidRPr="009E2528" w14:paraId="55C0CC48" w14:textId="77777777" w:rsidTr="5395E1CF">
        <w:trPr>
          <w:trHeight w:val="885"/>
        </w:trPr>
        <w:tc>
          <w:tcPr>
            <w:tcW w:w="842" w:type="pct"/>
            <w:vAlign w:val="center"/>
          </w:tcPr>
          <w:p w14:paraId="0CEA31B8" w14:textId="77777777" w:rsidR="00503AF7" w:rsidRPr="009E2528" w:rsidRDefault="00503AF7">
            <w:pPr>
              <w:widowControl w:val="0"/>
              <w:spacing w:before="20" w:after="20" w:line="240" w:lineRule="auto"/>
              <w:rPr>
                <w:rFonts w:ascii="Verdana" w:hAnsi="Verdana" w:cs="Arial"/>
                <w:b/>
                <w:bCs/>
                <w:sz w:val="16"/>
                <w:szCs w:val="16"/>
                <w:lang w:val="en-GB" w:eastAsia="en-GB"/>
              </w:rPr>
            </w:pPr>
            <w:r w:rsidRPr="009E2528">
              <w:rPr>
                <w:rFonts w:ascii="Verdana" w:hAnsi="Verdana" w:cs="Arial"/>
                <w:b/>
                <w:bCs/>
                <w:sz w:val="16"/>
                <w:szCs w:val="16"/>
                <w:lang w:val="en-GB" w:eastAsia="en-GB"/>
              </w:rPr>
              <w:t>Natural habitat</w:t>
            </w:r>
          </w:p>
        </w:tc>
        <w:tc>
          <w:tcPr>
            <w:tcW w:w="2396" w:type="pct"/>
            <w:vAlign w:val="center"/>
          </w:tcPr>
          <w:p w14:paraId="0F820888" w14:textId="77777777" w:rsidR="00503AF7" w:rsidRPr="00843C64" w:rsidRDefault="00503AF7">
            <w:pPr>
              <w:pStyle w:val="ListeMaddemi"/>
              <w:spacing w:before="20" w:after="20" w:line="240" w:lineRule="auto"/>
              <w:rPr>
                <w:rFonts w:ascii="Verdana" w:hAnsi="Verdana" w:cs="Arial"/>
                <w:sz w:val="16"/>
                <w:szCs w:val="16"/>
                <w:lang w:eastAsia="en-GB"/>
              </w:rPr>
            </w:pPr>
            <w:r w:rsidRPr="00843C64">
              <w:rPr>
                <w:rFonts w:ascii="Verdana" w:hAnsi="Verdana" w:cs="Arial"/>
                <w:sz w:val="16"/>
                <w:szCs w:val="16"/>
                <w:lang w:eastAsia="en-GB"/>
              </w:rPr>
              <w:t>Natural habitats in the AoI include:</w:t>
            </w:r>
          </w:p>
          <w:p w14:paraId="0A8E1516" w14:textId="77777777" w:rsidR="00503AF7" w:rsidRPr="00843C64" w:rsidRDefault="00503AF7" w:rsidP="00503AF7">
            <w:pPr>
              <w:pStyle w:val="ListeMaddemi"/>
              <w:jc w:val="both"/>
              <w:rPr>
                <w:rFonts w:ascii="Verdana" w:hAnsi="Verdana" w:cs="Arial"/>
                <w:sz w:val="16"/>
                <w:szCs w:val="16"/>
                <w:lang w:eastAsia="en-GB"/>
              </w:rPr>
            </w:pPr>
            <w:r w:rsidRPr="00843C64">
              <w:rPr>
                <w:rFonts w:ascii="Verdana" w:hAnsi="Verdana" w:cs="Arial"/>
                <w:sz w:val="16"/>
                <w:szCs w:val="16"/>
                <w:lang w:eastAsia="en-GB"/>
              </w:rPr>
              <w:t>Maquis- LC</w:t>
            </w:r>
          </w:p>
          <w:p w14:paraId="07CBB201" w14:textId="77777777" w:rsidR="00503AF7" w:rsidRPr="00843C64" w:rsidRDefault="00503AF7" w:rsidP="00503AF7">
            <w:pPr>
              <w:pStyle w:val="ListeMaddemi"/>
              <w:jc w:val="both"/>
              <w:rPr>
                <w:rFonts w:ascii="Verdana" w:hAnsi="Verdana" w:cs="Arial"/>
                <w:sz w:val="16"/>
                <w:szCs w:val="16"/>
                <w:lang w:eastAsia="en-GB"/>
              </w:rPr>
            </w:pPr>
            <w:r w:rsidRPr="00843C64">
              <w:rPr>
                <w:rFonts w:ascii="Verdana" w:hAnsi="Verdana" w:cs="Arial"/>
                <w:sz w:val="16"/>
                <w:szCs w:val="16"/>
                <w:lang w:eastAsia="en-GB"/>
              </w:rPr>
              <w:t>Sparsely - or un-vegetated habitats on mineral substrates not resulting from recent ice activity</w:t>
            </w:r>
          </w:p>
          <w:p w14:paraId="2C788F01" w14:textId="77777777" w:rsidR="00503AF7" w:rsidRPr="00843C64" w:rsidRDefault="00503AF7" w:rsidP="00503AF7">
            <w:pPr>
              <w:pStyle w:val="ListeMaddemi"/>
              <w:spacing w:before="20" w:after="20" w:line="240" w:lineRule="auto"/>
              <w:jc w:val="both"/>
              <w:rPr>
                <w:rFonts w:ascii="Verdana" w:hAnsi="Verdana" w:cs="Arial"/>
                <w:sz w:val="16"/>
                <w:szCs w:val="16"/>
                <w:lang w:eastAsia="en-GB"/>
              </w:rPr>
            </w:pPr>
            <w:r w:rsidRPr="00843C64">
              <w:rPr>
                <w:rFonts w:ascii="Verdana" w:hAnsi="Verdana" w:cs="Arial"/>
                <w:i/>
                <w:iCs/>
                <w:sz w:val="16"/>
                <w:szCs w:val="16"/>
                <w:lang w:eastAsia="en-GB"/>
              </w:rPr>
              <w:t>Pinus brutia</w:t>
            </w:r>
            <w:r w:rsidRPr="00843C64">
              <w:rPr>
                <w:rFonts w:ascii="Verdana" w:hAnsi="Verdana" w:cs="Arial"/>
                <w:sz w:val="16"/>
                <w:szCs w:val="16"/>
                <w:lang w:eastAsia="en-GB"/>
              </w:rPr>
              <w:t xml:space="preserve"> woodland - LC and PBF for the Project</w:t>
            </w:r>
          </w:p>
        </w:tc>
        <w:tc>
          <w:tcPr>
            <w:tcW w:w="811" w:type="pct"/>
            <w:vAlign w:val="center"/>
          </w:tcPr>
          <w:p w14:paraId="2812ED82" w14:textId="77777777" w:rsidR="00503AF7" w:rsidRPr="009E2528" w:rsidDel="00F57A56" w:rsidRDefault="00503AF7">
            <w:pPr>
              <w:pStyle w:val="ListeMaddemi"/>
              <w:spacing w:before="20" w:after="20" w:line="240" w:lineRule="auto"/>
              <w:ind w:left="0" w:firstLine="0"/>
              <w:jc w:val="center"/>
              <w:rPr>
                <w:rFonts w:ascii="Verdana" w:hAnsi="Verdana" w:cs="Arial"/>
                <w:sz w:val="16"/>
                <w:szCs w:val="16"/>
                <w:lang w:eastAsia="en-GB"/>
              </w:rPr>
            </w:pPr>
            <w:r w:rsidRPr="00E04C88">
              <w:rPr>
                <w:rFonts w:ascii="Verdana" w:hAnsi="Verdana" w:cs="Arial"/>
                <w:sz w:val="16"/>
                <w:szCs w:val="16"/>
                <w:lang w:eastAsia="en-GB"/>
              </w:rPr>
              <w:t>Medium</w:t>
            </w:r>
          </w:p>
        </w:tc>
        <w:tc>
          <w:tcPr>
            <w:tcW w:w="951" w:type="pct"/>
            <w:vAlign w:val="center"/>
          </w:tcPr>
          <w:p w14:paraId="792E6D63" w14:textId="77777777" w:rsidR="00503AF7" w:rsidRDefault="00503AF7">
            <w:pPr>
              <w:pStyle w:val="ListeMaddemi"/>
              <w:spacing w:before="20" w:after="20" w:line="240" w:lineRule="auto"/>
              <w:ind w:left="0" w:firstLine="0"/>
              <w:jc w:val="center"/>
              <w:rPr>
                <w:rFonts w:ascii="Verdana" w:hAnsi="Verdana" w:cs="Arial"/>
                <w:sz w:val="16"/>
                <w:szCs w:val="16"/>
                <w:lang w:eastAsia="en-GB"/>
              </w:rPr>
            </w:pPr>
            <w:r>
              <w:rPr>
                <w:rFonts w:ascii="Verdana" w:hAnsi="Verdana" w:cs="Arial"/>
                <w:sz w:val="16"/>
                <w:szCs w:val="16"/>
                <w:lang w:eastAsia="en-GB"/>
              </w:rPr>
              <w:t>Habitats of LC</w:t>
            </w:r>
          </w:p>
          <w:p w14:paraId="05277504" w14:textId="77777777" w:rsidR="00503AF7" w:rsidRPr="009E2528" w:rsidDel="00F57A56" w:rsidRDefault="00503AF7">
            <w:pPr>
              <w:pStyle w:val="ListeMaddemi"/>
              <w:spacing w:before="20" w:after="20" w:line="240" w:lineRule="auto"/>
              <w:ind w:left="0" w:firstLine="0"/>
              <w:jc w:val="center"/>
              <w:rPr>
                <w:rFonts w:ascii="Verdana" w:hAnsi="Verdana" w:cs="Arial"/>
                <w:sz w:val="16"/>
                <w:szCs w:val="16"/>
                <w:lang w:eastAsia="en-GB"/>
              </w:rPr>
            </w:pPr>
            <w:r>
              <w:rPr>
                <w:rFonts w:ascii="Verdana" w:eastAsia="Times New Roman" w:hAnsi="Verdana" w:cs="Arial"/>
                <w:sz w:val="16"/>
                <w:szCs w:val="16"/>
                <w:lang w:eastAsia="en-GB"/>
              </w:rPr>
              <w:t>One habitat is PBF</w:t>
            </w:r>
          </w:p>
        </w:tc>
      </w:tr>
      <w:tr w:rsidR="00503AF7" w:rsidRPr="009E2528" w14:paraId="15170552" w14:textId="77777777" w:rsidTr="5395E1CF">
        <w:trPr>
          <w:trHeight w:val="1254"/>
        </w:trPr>
        <w:tc>
          <w:tcPr>
            <w:tcW w:w="842" w:type="pct"/>
            <w:vAlign w:val="center"/>
          </w:tcPr>
          <w:p w14:paraId="6069B7FA" w14:textId="77777777" w:rsidR="00503AF7" w:rsidRPr="009E2528" w:rsidRDefault="00503AF7">
            <w:pPr>
              <w:widowControl w:val="0"/>
              <w:spacing w:before="20" w:after="20" w:line="240" w:lineRule="auto"/>
              <w:rPr>
                <w:rFonts w:ascii="Verdana" w:hAnsi="Verdana" w:cs="Arial"/>
                <w:b/>
                <w:bCs/>
                <w:sz w:val="16"/>
                <w:szCs w:val="16"/>
                <w:lang w:val="en-GB" w:eastAsia="en-GB"/>
              </w:rPr>
            </w:pPr>
            <w:r w:rsidRPr="009E2528">
              <w:rPr>
                <w:rFonts w:ascii="Verdana" w:hAnsi="Verdana" w:cs="Arial"/>
                <w:b/>
                <w:bCs/>
                <w:sz w:val="16"/>
                <w:szCs w:val="16"/>
                <w:lang w:val="en-GB" w:eastAsia="en-GB"/>
              </w:rPr>
              <w:t>Critical habitat</w:t>
            </w:r>
          </w:p>
        </w:tc>
        <w:tc>
          <w:tcPr>
            <w:tcW w:w="2396" w:type="pct"/>
            <w:vAlign w:val="center"/>
          </w:tcPr>
          <w:p w14:paraId="52C3D925" w14:textId="77777777" w:rsidR="00503AF7" w:rsidRPr="00503AF7" w:rsidRDefault="00503AF7">
            <w:pPr>
              <w:pStyle w:val="ListeMaddemi"/>
              <w:spacing w:before="20" w:after="20" w:line="240" w:lineRule="auto"/>
              <w:rPr>
                <w:rFonts w:ascii="Verdana" w:hAnsi="Verdana" w:cs="Arial"/>
                <w:sz w:val="16"/>
                <w:szCs w:val="16"/>
                <w:lang w:eastAsia="en-GB"/>
              </w:rPr>
            </w:pPr>
            <w:r w:rsidRPr="00503AF7">
              <w:rPr>
                <w:rFonts w:ascii="Verdana" w:hAnsi="Verdana" w:cs="Arial"/>
                <w:sz w:val="16"/>
                <w:szCs w:val="16"/>
                <w:lang w:eastAsia="en-GB"/>
              </w:rPr>
              <w:t>Batı Menteşe Mountain KBA qualifies as critical habitat</w:t>
            </w:r>
          </w:p>
          <w:p w14:paraId="3E6E4CCA" w14:textId="77777777" w:rsidR="00503AF7" w:rsidRPr="00503AF7" w:rsidRDefault="00503AF7">
            <w:pPr>
              <w:pStyle w:val="ListeMaddemi"/>
              <w:spacing w:before="20" w:after="20" w:line="240" w:lineRule="auto"/>
              <w:rPr>
                <w:rFonts w:ascii="Verdana" w:hAnsi="Verdana" w:cs="Arial"/>
                <w:sz w:val="16"/>
                <w:szCs w:val="16"/>
                <w:lang w:eastAsia="en-GB"/>
              </w:rPr>
            </w:pPr>
          </w:p>
          <w:p w14:paraId="2884ADE3" w14:textId="77777777" w:rsidR="00503AF7" w:rsidRPr="00843C64" w:rsidRDefault="00503AF7">
            <w:pPr>
              <w:pStyle w:val="ListeMaddemi"/>
              <w:spacing w:before="20" w:after="20" w:line="240" w:lineRule="auto"/>
              <w:rPr>
                <w:rFonts w:ascii="Verdana" w:hAnsi="Verdana" w:cs="Arial"/>
                <w:sz w:val="16"/>
                <w:szCs w:val="16"/>
                <w:lang w:eastAsia="en-GB"/>
              </w:rPr>
            </w:pPr>
            <w:r w:rsidRPr="00843C64">
              <w:rPr>
                <w:rFonts w:ascii="Verdana" w:hAnsi="Verdana" w:cs="Arial"/>
                <w:sz w:val="16"/>
                <w:szCs w:val="16"/>
                <w:lang w:eastAsia="en-GB"/>
              </w:rPr>
              <w:t>Qualifying values include:</w:t>
            </w:r>
          </w:p>
          <w:p w14:paraId="050FA267" w14:textId="77777777" w:rsidR="00503AF7" w:rsidRPr="00843C64" w:rsidRDefault="00503AF7">
            <w:pPr>
              <w:pStyle w:val="ListeMaddemi"/>
              <w:spacing w:before="20" w:after="20" w:line="240" w:lineRule="auto"/>
              <w:rPr>
                <w:rFonts w:ascii="Verdana" w:hAnsi="Verdana" w:cs="Arial"/>
                <w:sz w:val="16"/>
                <w:szCs w:val="16"/>
                <w:lang w:eastAsia="en-GB"/>
              </w:rPr>
            </w:pPr>
          </w:p>
          <w:p w14:paraId="43D60117" w14:textId="77777777" w:rsidR="00503AF7" w:rsidRPr="00843C64" w:rsidRDefault="00503AF7">
            <w:pPr>
              <w:pStyle w:val="ListeMaddemi"/>
              <w:spacing w:before="20" w:after="20" w:line="240" w:lineRule="auto"/>
              <w:ind w:left="0" w:firstLine="0"/>
              <w:rPr>
                <w:rFonts w:ascii="Verdana" w:hAnsi="Verdana" w:cs="Arial"/>
                <w:sz w:val="16"/>
                <w:szCs w:val="16"/>
                <w:lang w:eastAsia="en-GB"/>
              </w:rPr>
            </w:pPr>
            <w:r w:rsidRPr="00843C64">
              <w:rPr>
                <w:rFonts w:ascii="Verdana" w:hAnsi="Verdana" w:cs="Arial"/>
                <w:sz w:val="16"/>
                <w:szCs w:val="16"/>
                <w:lang w:eastAsia="en-GB"/>
              </w:rPr>
              <w:t>Flora:</w:t>
            </w:r>
          </w:p>
          <w:p w14:paraId="03F4A7A0" w14:textId="77777777" w:rsidR="00503AF7" w:rsidRPr="00843C64" w:rsidRDefault="00503AF7" w:rsidP="00503AF7">
            <w:pPr>
              <w:pStyle w:val="ListeMaddemi"/>
              <w:jc w:val="both"/>
              <w:rPr>
                <w:rFonts w:ascii="Verdana" w:hAnsi="Verdana" w:cs="Arial"/>
                <w:i/>
                <w:iCs/>
                <w:sz w:val="16"/>
                <w:szCs w:val="16"/>
                <w:lang w:eastAsia="en-GB"/>
              </w:rPr>
            </w:pPr>
            <w:r w:rsidRPr="00843C64">
              <w:rPr>
                <w:rFonts w:ascii="Verdana" w:hAnsi="Verdana" w:cs="Arial"/>
                <w:i/>
                <w:iCs/>
                <w:sz w:val="16"/>
                <w:szCs w:val="16"/>
                <w:lang w:eastAsia="en-GB"/>
              </w:rPr>
              <w:t xml:space="preserve">Fritillaria milasense </w:t>
            </w:r>
            <w:r w:rsidRPr="00843C64">
              <w:rPr>
                <w:rFonts w:ascii="Verdana" w:hAnsi="Verdana" w:cs="Arial"/>
                <w:sz w:val="16"/>
                <w:szCs w:val="16"/>
                <w:lang w:eastAsia="en-GB"/>
              </w:rPr>
              <w:t>(EN-nationally), endemic + restricted-range (RR)</w:t>
            </w:r>
          </w:p>
        </w:tc>
        <w:tc>
          <w:tcPr>
            <w:tcW w:w="811" w:type="pct"/>
            <w:vAlign w:val="center"/>
          </w:tcPr>
          <w:p w14:paraId="5BCF578D" w14:textId="77777777" w:rsidR="00503AF7" w:rsidRPr="009E2528" w:rsidRDefault="00503AF7" w:rsidP="005F44C8">
            <w:pPr>
              <w:pStyle w:val="Tablebullet"/>
              <w:numPr>
                <w:ilvl w:val="0"/>
                <w:numId w:val="0"/>
              </w:numPr>
              <w:spacing w:before="20" w:after="20"/>
              <w:ind w:left="284" w:hanging="171"/>
              <w:jc w:val="center"/>
              <w:rPr>
                <w:rFonts w:ascii="Verdana" w:hAnsi="Verdana"/>
                <w:sz w:val="16"/>
                <w:szCs w:val="16"/>
              </w:rPr>
            </w:pPr>
            <w:r w:rsidRPr="009E2528">
              <w:rPr>
                <w:rFonts w:ascii="Verdana" w:hAnsi="Verdana"/>
                <w:sz w:val="16"/>
                <w:szCs w:val="16"/>
              </w:rPr>
              <w:t>High</w:t>
            </w:r>
          </w:p>
        </w:tc>
        <w:tc>
          <w:tcPr>
            <w:tcW w:w="951" w:type="pct"/>
            <w:vAlign w:val="center"/>
          </w:tcPr>
          <w:p w14:paraId="3C5E9F6E" w14:textId="77777777" w:rsidR="00503AF7" w:rsidRPr="009E2528" w:rsidRDefault="00503AF7" w:rsidP="00244EDE">
            <w:pPr>
              <w:pStyle w:val="Tablebullet"/>
              <w:numPr>
                <w:ilvl w:val="0"/>
                <w:numId w:val="0"/>
              </w:numPr>
              <w:spacing w:before="20" w:after="20"/>
              <w:ind w:left="284"/>
              <w:rPr>
                <w:rFonts w:ascii="Verdana" w:hAnsi="Verdana"/>
                <w:sz w:val="16"/>
                <w:szCs w:val="16"/>
              </w:rPr>
            </w:pPr>
            <w:r w:rsidRPr="009E2528">
              <w:rPr>
                <w:rFonts w:ascii="Verdana" w:hAnsi="Verdana"/>
                <w:sz w:val="16"/>
                <w:szCs w:val="16"/>
              </w:rPr>
              <w:t>Critical habitat</w:t>
            </w:r>
          </w:p>
        </w:tc>
      </w:tr>
      <w:tr w:rsidR="00503AF7" w:rsidRPr="009E2528" w14:paraId="3A6E8331" w14:textId="77777777" w:rsidTr="5395E1CF">
        <w:trPr>
          <w:trHeight w:val="1785"/>
        </w:trPr>
        <w:tc>
          <w:tcPr>
            <w:tcW w:w="842" w:type="pct"/>
            <w:vAlign w:val="center"/>
          </w:tcPr>
          <w:p w14:paraId="2F33E3C5" w14:textId="77777777" w:rsidR="00503AF7" w:rsidRPr="009E2528" w:rsidRDefault="00503AF7">
            <w:pPr>
              <w:widowControl w:val="0"/>
              <w:spacing w:before="20" w:after="20" w:line="240" w:lineRule="auto"/>
              <w:rPr>
                <w:rFonts w:ascii="Verdana" w:hAnsi="Verdana" w:cs="Arial"/>
                <w:b/>
                <w:bCs/>
                <w:sz w:val="16"/>
                <w:szCs w:val="16"/>
                <w:lang w:val="en-GB" w:eastAsia="en-GB"/>
              </w:rPr>
            </w:pPr>
            <w:r w:rsidRPr="5395E1CF">
              <w:rPr>
                <w:rFonts w:ascii="Verdana" w:hAnsi="Verdana" w:cs="Arial"/>
                <w:b/>
                <w:bCs/>
                <w:sz w:val="16"/>
                <w:szCs w:val="16"/>
                <w:lang w:eastAsia="en-GB"/>
              </w:rPr>
              <w:t>Key ecological processes and ecosystem services</w:t>
            </w:r>
            <w:r w:rsidRPr="5395E1CF">
              <w:rPr>
                <w:rFonts w:ascii="Verdana" w:hAnsi="Verdana" w:cs="Arial"/>
                <w:sz w:val="16"/>
                <w:szCs w:val="16"/>
                <w:lang w:eastAsia="en-GB"/>
              </w:rPr>
              <w:t xml:space="preserve"> (e.g., seed dispersal, pollination, primary production, carbon sequestration)</w:t>
            </w:r>
          </w:p>
        </w:tc>
        <w:tc>
          <w:tcPr>
            <w:tcW w:w="2396" w:type="pct"/>
            <w:vAlign w:val="center"/>
          </w:tcPr>
          <w:p w14:paraId="74B5D341" w14:textId="77777777" w:rsidR="00503AF7" w:rsidRPr="009E2528" w:rsidRDefault="00503AF7">
            <w:pPr>
              <w:pStyle w:val="ListeMaddemi"/>
              <w:spacing w:before="20" w:after="20" w:line="240" w:lineRule="auto"/>
              <w:ind w:left="0" w:firstLine="0"/>
              <w:rPr>
                <w:rFonts w:ascii="Verdana" w:hAnsi="Verdana" w:cs="Arial"/>
                <w:sz w:val="16"/>
                <w:szCs w:val="16"/>
                <w:lang w:eastAsia="en-GB"/>
              </w:rPr>
            </w:pPr>
            <w:r w:rsidRPr="009E2528">
              <w:rPr>
                <w:rFonts w:ascii="Verdana" w:hAnsi="Verdana" w:cs="Arial"/>
                <w:sz w:val="16"/>
                <w:szCs w:val="16"/>
                <w:lang w:eastAsia="en-GB"/>
              </w:rPr>
              <w:t xml:space="preserve">Not applicable: There are no appreciable or key ecological processes or ecosystem services associated with the Project area. </w:t>
            </w:r>
          </w:p>
        </w:tc>
        <w:tc>
          <w:tcPr>
            <w:tcW w:w="811" w:type="pct"/>
            <w:vAlign w:val="center"/>
          </w:tcPr>
          <w:p w14:paraId="7E766AE2" w14:textId="77777777" w:rsidR="00503AF7" w:rsidRPr="009E2528" w:rsidRDefault="00503AF7">
            <w:pPr>
              <w:pStyle w:val="ListeMaddemi"/>
              <w:spacing w:before="20" w:after="20" w:line="240" w:lineRule="auto"/>
              <w:ind w:left="0" w:firstLine="0"/>
              <w:jc w:val="center"/>
              <w:rPr>
                <w:rFonts w:ascii="Verdana" w:hAnsi="Verdana" w:cs="Arial"/>
                <w:sz w:val="16"/>
                <w:szCs w:val="16"/>
                <w:lang w:eastAsia="en-GB"/>
              </w:rPr>
            </w:pPr>
            <w:r>
              <w:rPr>
                <w:rFonts w:ascii="Verdana" w:hAnsi="Verdana" w:cs="Arial"/>
                <w:sz w:val="16"/>
                <w:szCs w:val="16"/>
                <w:lang w:eastAsia="en-GB"/>
              </w:rPr>
              <w:t>-</w:t>
            </w:r>
          </w:p>
        </w:tc>
        <w:tc>
          <w:tcPr>
            <w:tcW w:w="951" w:type="pct"/>
            <w:vAlign w:val="center"/>
          </w:tcPr>
          <w:p w14:paraId="1FEF4D20" w14:textId="77777777" w:rsidR="00503AF7" w:rsidRPr="009E2528" w:rsidRDefault="00503AF7">
            <w:pPr>
              <w:pStyle w:val="ListeMaddemi"/>
              <w:spacing w:before="20" w:after="20" w:line="240" w:lineRule="auto"/>
              <w:ind w:left="0" w:firstLine="0"/>
              <w:jc w:val="center"/>
              <w:rPr>
                <w:rFonts w:ascii="Verdana" w:hAnsi="Verdana" w:cs="Arial"/>
                <w:sz w:val="16"/>
                <w:szCs w:val="16"/>
                <w:lang w:eastAsia="en-GB"/>
              </w:rPr>
            </w:pPr>
            <w:r>
              <w:rPr>
                <w:rFonts w:ascii="Verdana" w:hAnsi="Verdana" w:cs="Arial"/>
                <w:sz w:val="16"/>
                <w:szCs w:val="16"/>
                <w:lang w:eastAsia="en-GB"/>
              </w:rPr>
              <w:t>-</w:t>
            </w:r>
          </w:p>
        </w:tc>
      </w:tr>
      <w:tr w:rsidR="00503AF7" w:rsidRPr="009E2528" w14:paraId="2357431C" w14:textId="77777777" w:rsidTr="5395E1CF">
        <w:trPr>
          <w:trHeight w:val="481"/>
        </w:trPr>
        <w:tc>
          <w:tcPr>
            <w:tcW w:w="5000" w:type="pct"/>
            <w:gridSpan w:val="4"/>
            <w:shd w:val="clear" w:color="auto" w:fill="E5EDE8" w:themeFill="accent4" w:themeFillTint="33"/>
            <w:vAlign w:val="center"/>
          </w:tcPr>
          <w:p w14:paraId="3CABBBFA" w14:textId="77777777" w:rsidR="00503AF7" w:rsidRPr="009E2528" w:rsidRDefault="00503AF7">
            <w:pPr>
              <w:widowControl w:val="0"/>
              <w:spacing w:before="20" w:after="20" w:line="240" w:lineRule="auto"/>
              <w:rPr>
                <w:rFonts w:ascii="Verdana" w:hAnsi="Verdana" w:cs="Arial"/>
                <w:b/>
                <w:bCs/>
                <w:color w:val="007A5F"/>
                <w:sz w:val="16"/>
                <w:szCs w:val="16"/>
                <w:lang w:eastAsia="en-GB"/>
              </w:rPr>
            </w:pPr>
            <w:r w:rsidRPr="5395E1CF">
              <w:rPr>
                <w:rFonts w:ascii="Verdana" w:hAnsi="Verdana" w:cs="Arial"/>
                <w:b/>
                <w:bCs/>
                <w:sz w:val="16"/>
                <w:szCs w:val="16"/>
                <w:lang w:eastAsia="en-GB"/>
              </w:rPr>
              <w:t>Species</w:t>
            </w:r>
          </w:p>
        </w:tc>
      </w:tr>
      <w:tr w:rsidR="00503AF7" w:rsidRPr="009E2528" w14:paraId="6C45FBB5" w14:textId="77777777" w:rsidTr="5395E1CF">
        <w:trPr>
          <w:trHeight w:val="481"/>
        </w:trPr>
        <w:tc>
          <w:tcPr>
            <w:tcW w:w="842" w:type="pct"/>
            <w:vAlign w:val="center"/>
          </w:tcPr>
          <w:p w14:paraId="65B6421E" w14:textId="77777777" w:rsidR="00503AF7" w:rsidRPr="00AD478E" w:rsidRDefault="00503AF7">
            <w:pPr>
              <w:widowControl w:val="0"/>
              <w:spacing w:before="20" w:after="20" w:line="240" w:lineRule="auto"/>
              <w:rPr>
                <w:rFonts w:ascii="Verdana" w:hAnsi="Verdana" w:cs="Arial"/>
                <w:b/>
                <w:bCs/>
                <w:sz w:val="16"/>
                <w:szCs w:val="16"/>
                <w:lang w:val="en-GB" w:eastAsia="en-GB"/>
              </w:rPr>
            </w:pPr>
            <w:r w:rsidRPr="00AD478E">
              <w:rPr>
                <w:rFonts w:ascii="Verdana" w:hAnsi="Verdana" w:cs="Arial"/>
                <w:b/>
                <w:bCs/>
                <w:sz w:val="16"/>
                <w:szCs w:val="16"/>
                <w:lang w:val="en-GB" w:eastAsia="en-GB"/>
              </w:rPr>
              <w:t>Flora</w:t>
            </w:r>
          </w:p>
        </w:tc>
        <w:tc>
          <w:tcPr>
            <w:tcW w:w="2396" w:type="pct"/>
            <w:vAlign w:val="center"/>
          </w:tcPr>
          <w:p w14:paraId="1C13548A" w14:textId="77777777" w:rsidR="00503AF7" w:rsidRPr="00AD478E" w:rsidRDefault="00503AF7">
            <w:pPr>
              <w:pStyle w:val="GvdeMetni"/>
              <w:spacing w:before="20" w:after="20" w:line="240" w:lineRule="auto"/>
              <w:rPr>
                <w:rFonts w:ascii="Verdana" w:eastAsia="Times New Roman" w:hAnsi="Verdana" w:cs="Arial"/>
                <w:sz w:val="16"/>
                <w:szCs w:val="16"/>
                <w:lang w:eastAsia="en-GB"/>
              </w:rPr>
            </w:pPr>
            <w:r w:rsidRPr="00AD478E">
              <w:rPr>
                <w:rFonts w:ascii="Verdana" w:eastAsia="Times New Roman" w:hAnsi="Verdana" w:cs="Arial"/>
                <w:sz w:val="16"/>
                <w:szCs w:val="16"/>
                <w:lang w:eastAsia="en-GB"/>
              </w:rPr>
              <w:t>10 endemic plants, several are restricted-range species, and several nationally threatened plant species:</w:t>
            </w:r>
          </w:p>
          <w:p w14:paraId="2C9EEB3B" w14:textId="2702EFEC" w:rsidR="00503AF7" w:rsidRPr="00AD478E" w:rsidRDefault="00503AF7" w:rsidP="00503AF7">
            <w:pPr>
              <w:pStyle w:val="ListeParagraf"/>
              <w:numPr>
                <w:ilvl w:val="0"/>
                <w:numId w:val="132"/>
              </w:numPr>
              <w:rPr>
                <w:rFonts w:ascii="Verdana" w:eastAsiaTheme="minorEastAsia" w:hAnsi="Verdana"/>
                <w:kern w:val="0"/>
                <w:sz w:val="16"/>
                <w:szCs w:val="16"/>
                <w:lang w:val="en-GB"/>
                <w14:ligatures w14:val="none"/>
              </w:rPr>
            </w:pPr>
            <w:r w:rsidRPr="00AD478E">
              <w:rPr>
                <w:rFonts w:ascii="Verdana" w:eastAsiaTheme="minorEastAsia" w:hAnsi="Verdana"/>
                <w:i/>
                <w:iCs/>
                <w:kern w:val="0"/>
                <w:sz w:val="16"/>
                <w:szCs w:val="16"/>
                <w:lang w:val="en-GB"/>
                <w14:ligatures w14:val="none"/>
              </w:rPr>
              <w:lastRenderedPageBreak/>
              <w:t>Fritillaria milasense</w:t>
            </w:r>
            <w:r w:rsidRPr="00AD478E">
              <w:rPr>
                <w:rFonts w:ascii="Verdana" w:eastAsiaTheme="minorEastAsia" w:hAnsi="Verdana"/>
                <w:kern w:val="0"/>
                <w:sz w:val="16"/>
                <w:szCs w:val="16"/>
                <w:lang w:val="en-GB"/>
                <w14:ligatures w14:val="none"/>
              </w:rPr>
              <w:t xml:space="preserve"> (EN-nationally), endemic + restricted-range (RR)</w:t>
            </w:r>
            <w:r w:rsidR="000865A8">
              <w:rPr>
                <w:rFonts w:ascii="Verdana" w:eastAsiaTheme="minorEastAsia" w:hAnsi="Verdana"/>
                <w:kern w:val="0"/>
                <w:sz w:val="16"/>
                <w:szCs w:val="16"/>
                <w:lang w:val="en-GB"/>
                <w14:ligatures w14:val="none"/>
              </w:rPr>
              <w:t xml:space="preserve"> - CH</w:t>
            </w:r>
          </w:p>
          <w:p w14:paraId="67B2F9A4" w14:textId="375FC24A" w:rsidR="00503AF7" w:rsidRPr="00AD478E" w:rsidRDefault="00503AF7" w:rsidP="00503AF7">
            <w:pPr>
              <w:pStyle w:val="Tablebullet"/>
              <w:numPr>
                <w:ilvl w:val="0"/>
                <w:numId w:val="132"/>
              </w:numPr>
              <w:spacing w:before="20" w:after="20" w:line="240" w:lineRule="auto"/>
              <w:rPr>
                <w:rFonts w:ascii="Verdana" w:hAnsi="Verdana"/>
                <w:i/>
                <w:iCs/>
                <w:sz w:val="16"/>
                <w:szCs w:val="16"/>
              </w:rPr>
            </w:pPr>
            <w:r w:rsidRPr="00AD478E">
              <w:rPr>
                <w:rFonts w:ascii="Verdana" w:hAnsi="Verdana"/>
                <w:i/>
                <w:iCs/>
                <w:sz w:val="16"/>
                <w:szCs w:val="16"/>
              </w:rPr>
              <w:t xml:space="preserve">Cyclamen mirabile </w:t>
            </w:r>
            <w:r w:rsidRPr="00AD478E">
              <w:rPr>
                <w:rFonts w:ascii="Verdana" w:hAnsi="Verdana"/>
                <w:sz w:val="16"/>
                <w:szCs w:val="16"/>
              </w:rPr>
              <w:t>(NT- globally, EN-nationally), endemic + RR)</w:t>
            </w:r>
            <w:r w:rsidR="000865A8">
              <w:rPr>
                <w:rFonts w:ascii="Verdana" w:hAnsi="Verdana"/>
                <w:sz w:val="16"/>
                <w:szCs w:val="16"/>
              </w:rPr>
              <w:t xml:space="preserve"> - PBF</w:t>
            </w:r>
          </w:p>
          <w:p w14:paraId="58200628" w14:textId="77777777" w:rsidR="00503AF7" w:rsidRPr="00AD478E" w:rsidRDefault="00503AF7" w:rsidP="00503AF7">
            <w:pPr>
              <w:pStyle w:val="Tablebullet"/>
              <w:numPr>
                <w:ilvl w:val="0"/>
                <w:numId w:val="132"/>
              </w:numPr>
              <w:spacing w:before="20" w:after="20" w:line="240" w:lineRule="auto"/>
              <w:rPr>
                <w:rFonts w:ascii="Verdana" w:hAnsi="Verdana"/>
                <w:i/>
                <w:iCs/>
                <w:sz w:val="16"/>
                <w:szCs w:val="16"/>
              </w:rPr>
            </w:pPr>
            <w:r w:rsidRPr="00AD478E">
              <w:rPr>
                <w:rFonts w:ascii="Verdana" w:hAnsi="Verdana"/>
                <w:i/>
                <w:iCs/>
                <w:sz w:val="16"/>
                <w:szCs w:val="16"/>
              </w:rPr>
              <w:t xml:space="preserve">Veronica donii </w:t>
            </w:r>
            <w:r w:rsidRPr="00AD478E">
              <w:rPr>
                <w:rFonts w:ascii="Verdana" w:hAnsi="Verdana"/>
                <w:sz w:val="16"/>
                <w:szCs w:val="16"/>
              </w:rPr>
              <w:t>(VU- nationally, endemic)</w:t>
            </w:r>
          </w:p>
          <w:p w14:paraId="5F9916DA" w14:textId="77777777" w:rsidR="00503AF7" w:rsidRPr="00AD478E" w:rsidRDefault="00503AF7" w:rsidP="00503AF7">
            <w:pPr>
              <w:pStyle w:val="Tablebullet"/>
              <w:numPr>
                <w:ilvl w:val="0"/>
                <w:numId w:val="132"/>
              </w:numPr>
              <w:spacing w:before="20" w:after="20" w:line="240" w:lineRule="auto"/>
              <w:rPr>
                <w:rFonts w:ascii="Verdana" w:hAnsi="Verdana"/>
                <w:i/>
                <w:iCs/>
                <w:sz w:val="16"/>
                <w:szCs w:val="16"/>
              </w:rPr>
            </w:pPr>
            <w:r w:rsidRPr="00AD478E">
              <w:rPr>
                <w:rFonts w:ascii="Verdana" w:hAnsi="Verdana"/>
                <w:i/>
                <w:iCs/>
                <w:sz w:val="16"/>
                <w:szCs w:val="16"/>
              </w:rPr>
              <w:t xml:space="preserve">Lavandula stoechas subsp. Cariensis </w:t>
            </w:r>
            <w:r w:rsidRPr="00AD478E">
              <w:rPr>
                <w:rFonts w:ascii="Verdana" w:hAnsi="Verdana"/>
                <w:sz w:val="16"/>
                <w:szCs w:val="16"/>
              </w:rPr>
              <w:t>(NT- nationally), endemic)</w:t>
            </w:r>
          </w:p>
          <w:p w14:paraId="0F0E9FBC" w14:textId="77777777" w:rsidR="00503AF7" w:rsidRPr="00AD478E" w:rsidRDefault="00503AF7" w:rsidP="00503AF7">
            <w:pPr>
              <w:pStyle w:val="Tablebullet"/>
              <w:numPr>
                <w:ilvl w:val="0"/>
                <w:numId w:val="132"/>
              </w:numPr>
              <w:spacing w:before="20" w:after="20" w:line="240" w:lineRule="auto"/>
              <w:rPr>
                <w:rFonts w:ascii="Verdana" w:hAnsi="Verdana"/>
                <w:i/>
                <w:iCs/>
                <w:sz w:val="16"/>
                <w:szCs w:val="16"/>
              </w:rPr>
            </w:pPr>
            <w:r w:rsidRPr="00AD478E">
              <w:rPr>
                <w:rFonts w:ascii="Verdana" w:hAnsi="Verdana"/>
                <w:i/>
                <w:iCs/>
                <w:sz w:val="16"/>
                <w:szCs w:val="16"/>
              </w:rPr>
              <w:t xml:space="preserve">Ferulago humilis </w:t>
            </w:r>
            <w:r w:rsidRPr="00AD478E">
              <w:rPr>
                <w:rFonts w:ascii="Verdana" w:hAnsi="Verdana"/>
                <w:sz w:val="16"/>
                <w:szCs w:val="16"/>
              </w:rPr>
              <w:t>(LC- nationally), endemic)</w:t>
            </w:r>
          </w:p>
          <w:p w14:paraId="3F12B069" w14:textId="77777777" w:rsidR="00503AF7" w:rsidRPr="00AD478E" w:rsidRDefault="00503AF7" w:rsidP="00503AF7">
            <w:pPr>
              <w:pStyle w:val="Tablebullet"/>
              <w:numPr>
                <w:ilvl w:val="0"/>
                <w:numId w:val="132"/>
              </w:numPr>
              <w:spacing w:before="20" w:after="20" w:line="240" w:lineRule="auto"/>
              <w:rPr>
                <w:rFonts w:ascii="Verdana" w:hAnsi="Verdana"/>
                <w:i/>
                <w:iCs/>
                <w:sz w:val="16"/>
                <w:szCs w:val="16"/>
              </w:rPr>
            </w:pPr>
            <w:r w:rsidRPr="00AD478E">
              <w:rPr>
                <w:rFonts w:ascii="Verdana" w:hAnsi="Verdana"/>
                <w:i/>
                <w:iCs/>
                <w:sz w:val="16"/>
                <w:szCs w:val="16"/>
              </w:rPr>
              <w:t xml:space="preserve">Alkanna tubulosa </w:t>
            </w:r>
            <w:r w:rsidRPr="00AD478E">
              <w:rPr>
                <w:rFonts w:ascii="Verdana" w:hAnsi="Verdana"/>
                <w:sz w:val="16"/>
                <w:szCs w:val="16"/>
              </w:rPr>
              <w:t>(LC- nationally), endemic)</w:t>
            </w:r>
          </w:p>
          <w:p w14:paraId="4B068010" w14:textId="77777777" w:rsidR="00503AF7" w:rsidRPr="00AD478E" w:rsidRDefault="00503AF7" w:rsidP="00503AF7">
            <w:pPr>
              <w:pStyle w:val="Tablebullet"/>
              <w:numPr>
                <w:ilvl w:val="0"/>
                <w:numId w:val="132"/>
              </w:numPr>
              <w:spacing w:before="20" w:after="20" w:line="240" w:lineRule="auto"/>
              <w:rPr>
                <w:rFonts w:ascii="Verdana" w:hAnsi="Verdana"/>
                <w:i/>
                <w:iCs/>
                <w:sz w:val="16"/>
                <w:szCs w:val="16"/>
              </w:rPr>
            </w:pPr>
            <w:r w:rsidRPr="00AD478E">
              <w:rPr>
                <w:rFonts w:ascii="Verdana" w:hAnsi="Verdana"/>
                <w:i/>
                <w:iCs/>
                <w:sz w:val="16"/>
                <w:szCs w:val="16"/>
              </w:rPr>
              <w:t xml:space="preserve">Trifolium caudatum </w:t>
            </w:r>
            <w:r w:rsidRPr="00AD478E">
              <w:rPr>
                <w:rFonts w:ascii="Verdana" w:hAnsi="Verdana"/>
                <w:sz w:val="16"/>
                <w:szCs w:val="16"/>
              </w:rPr>
              <w:t>(endemic)</w:t>
            </w:r>
          </w:p>
          <w:p w14:paraId="536BD06F" w14:textId="77777777" w:rsidR="00503AF7" w:rsidRPr="00AD478E" w:rsidRDefault="00503AF7" w:rsidP="00503AF7">
            <w:pPr>
              <w:pStyle w:val="Tablebullet"/>
              <w:numPr>
                <w:ilvl w:val="0"/>
                <w:numId w:val="132"/>
              </w:numPr>
              <w:spacing w:before="20" w:after="20" w:line="240" w:lineRule="auto"/>
              <w:rPr>
                <w:rFonts w:ascii="Verdana" w:hAnsi="Verdana"/>
                <w:i/>
                <w:iCs/>
                <w:sz w:val="16"/>
                <w:szCs w:val="16"/>
              </w:rPr>
            </w:pPr>
            <w:r w:rsidRPr="00AD478E">
              <w:rPr>
                <w:rFonts w:ascii="Verdana" w:hAnsi="Verdana"/>
                <w:i/>
                <w:iCs/>
                <w:sz w:val="16"/>
                <w:szCs w:val="16"/>
              </w:rPr>
              <w:t xml:space="preserve">Corydalis wendelboi subsp. Wendelboi </w:t>
            </w:r>
            <w:r w:rsidRPr="00AD478E">
              <w:rPr>
                <w:rFonts w:ascii="Verdana" w:hAnsi="Verdana"/>
                <w:sz w:val="16"/>
                <w:szCs w:val="16"/>
              </w:rPr>
              <w:t>(LC- nationally), endemic)</w:t>
            </w:r>
          </w:p>
          <w:p w14:paraId="6A281E5E" w14:textId="77777777" w:rsidR="00503AF7" w:rsidRPr="00AD478E" w:rsidRDefault="00503AF7" w:rsidP="00503AF7">
            <w:pPr>
              <w:pStyle w:val="Tablebullet"/>
              <w:numPr>
                <w:ilvl w:val="0"/>
                <w:numId w:val="132"/>
              </w:numPr>
              <w:spacing w:before="20" w:after="20" w:line="240" w:lineRule="auto"/>
              <w:rPr>
                <w:rFonts w:ascii="Verdana" w:hAnsi="Verdana"/>
                <w:i/>
                <w:iCs/>
                <w:sz w:val="16"/>
                <w:szCs w:val="16"/>
              </w:rPr>
            </w:pPr>
            <w:r w:rsidRPr="00AD478E">
              <w:rPr>
                <w:rFonts w:ascii="Verdana" w:hAnsi="Verdana"/>
                <w:i/>
                <w:iCs/>
                <w:sz w:val="16"/>
                <w:szCs w:val="16"/>
              </w:rPr>
              <w:t xml:space="preserve">Verbascum splendidum </w:t>
            </w:r>
            <w:r w:rsidRPr="00AD478E">
              <w:rPr>
                <w:rFonts w:ascii="Verdana" w:hAnsi="Verdana"/>
                <w:sz w:val="16"/>
                <w:szCs w:val="16"/>
              </w:rPr>
              <w:t>(LC- nationally), endemic)</w:t>
            </w:r>
          </w:p>
          <w:p w14:paraId="2021F981" w14:textId="77777777" w:rsidR="00503AF7" w:rsidRPr="00AD478E" w:rsidRDefault="00503AF7" w:rsidP="00503AF7">
            <w:pPr>
              <w:pStyle w:val="Tablebullet"/>
              <w:numPr>
                <w:ilvl w:val="0"/>
                <w:numId w:val="132"/>
              </w:numPr>
              <w:spacing w:before="20" w:after="20" w:line="240" w:lineRule="auto"/>
              <w:rPr>
                <w:rFonts w:ascii="Verdana" w:hAnsi="Verdana"/>
                <w:i/>
                <w:iCs/>
                <w:sz w:val="16"/>
                <w:szCs w:val="16"/>
              </w:rPr>
            </w:pPr>
            <w:r w:rsidRPr="00AD478E">
              <w:rPr>
                <w:rFonts w:ascii="Verdana" w:hAnsi="Verdana"/>
                <w:i/>
                <w:iCs/>
                <w:sz w:val="16"/>
                <w:szCs w:val="16"/>
              </w:rPr>
              <w:t xml:space="preserve">Verbascum parviflorum </w:t>
            </w:r>
            <w:r w:rsidRPr="00AD478E">
              <w:rPr>
                <w:rFonts w:ascii="Verdana" w:hAnsi="Verdana"/>
                <w:sz w:val="16"/>
                <w:szCs w:val="16"/>
              </w:rPr>
              <w:t>(LC- nationally), endemic)</w:t>
            </w:r>
          </w:p>
        </w:tc>
        <w:tc>
          <w:tcPr>
            <w:tcW w:w="811" w:type="pct"/>
            <w:vAlign w:val="center"/>
          </w:tcPr>
          <w:p w14:paraId="526D9F48" w14:textId="77777777" w:rsidR="00503AF7" w:rsidRPr="009E2528"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lastRenderedPageBreak/>
              <w:t xml:space="preserve">Medium - </w:t>
            </w:r>
            <w:r w:rsidRPr="009E2528">
              <w:rPr>
                <w:rFonts w:ascii="Verdana" w:eastAsia="Times New Roman" w:hAnsi="Verdana" w:cs="Arial"/>
                <w:sz w:val="16"/>
                <w:szCs w:val="16"/>
                <w:lang w:eastAsia="en-GB"/>
              </w:rPr>
              <w:t>High</w:t>
            </w:r>
          </w:p>
        </w:tc>
        <w:tc>
          <w:tcPr>
            <w:tcW w:w="951" w:type="pct"/>
            <w:vAlign w:val="center"/>
          </w:tcPr>
          <w:p w14:paraId="528469B1" w14:textId="77777777" w:rsidR="00503AF7" w:rsidRDefault="00503AF7">
            <w:pPr>
              <w:pStyle w:val="GvdeMetni"/>
              <w:spacing w:before="20" w:after="20" w:line="240" w:lineRule="auto"/>
              <w:jc w:val="center"/>
              <w:rPr>
                <w:rFonts w:ascii="Verdana" w:eastAsia="Times New Roman" w:hAnsi="Verdana" w:cs="Arial"/>
                <w:sz w:val="16"/>
                <w:szCs w:val="16"/>
                <w:lang w:eastAsia="en-GB"/>
              </w:rPr>
            </w:pPr>
            <w:r w:rsidRPr="009E2528">
              <w:rPr>
                <w:rFonts w:ascii="Verdana" w:eastAsia="Times New Roman" w:hAnsi="Verdana" w:cs="Arial"/>
                <w:sz w:val="16"/>
                <w:szCs w:val="16"/>
                <w:lang w:eastAsia="en-GB"/>
              </w:rPr>
              <w:t>Endemics and nationally threatened species</w:t>
            </w:r>
            <w:r>
              <w:rPr>
                <w:rFonts w:ascii="Verdana" w:eastAsia="Times New Roman" w:hAnsi="Verdana" w:cs="Arial"/>
                <w:sz w:val="16"/>
                <w:szCs w:val="16"/>
                <w:lang w:eastAsia="en-GB"/>
              </w:rPr>
              <w:t>.</w:t>
            </w:r>
          </w:p>
          <w:p w14:paraId="3CD791A7" w14:textId="77777777" w:rsidR="00503AF7" w:rsidRDefault="00503AF7">
            <w:pPr>
              <w:pStyle w:val="GvdeMetni"/>
              <w:spacing w:before="20" w:after="20" w:line="240" w:lineRule="auto"/>
              <w:jc w:val="center"/>
              <w:rPr>
                <w:rFonts w:ascii="Verdana" w:eastAsia="Times New Roman" w:hAnsi="Verdana" w:cs="Arial"/>
                <w:sz w:val="16"/>
                <w:szCs w:val="16"/>
                <w:lang w:eastAsia="en-GB"/>
              </w:rPr>
            </w:pPr>
          </w:p>
          <w:p w14:paraId="34FB9227" w14:textId="77777777" w:rsidR="00503AF7"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Critical habitat values (1 species)</w:t>
            </w:r>
          </w:p>
          <w:p w14:paraId="3222BDE2" w14:textId="77777777" w:rsidR="00503AF7" w:rsidRDefault="00503AF7">
            <w:pPr>
              <w:pStyle w:val="GvdeMetni"/>
              <w:spacing w:before="20" w:after="20" w:line="240" w:lineRule="auto"/>
              <w:jc w:val="center"/>
              <w:rPr>
                <w:rFonts w:ascii="Verdana" w:eastAsia="Times New Roman" w:hAnsi="Verdana" w:cs="Arial"/>
                <w:sz w:val="16"/>
                <w:szCs w:val="16"/>
                <w:lang w:eastAsia="en-GB"/>
              </w:rPr>
            </w:pPr>
          </w:p>
          <w:p w14:paraId="79DB4729" w14:textId="77777777" w:rsidR="00503AF7" w:rsidRPr="009E2528"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Qualify as PBF (1 species)</w:t>
            </w:r>
          </w:p>
        </w:tc>
      </w:tr>
      <w:tr w:rsidR="00503AF7" w:rsidRPr="009E2528" w14:paraId="1325709F" w14:textId="77777777" w:rsidTr="5395E1CF">
        <w:trPr>
          <w:trHeight w:val="481"/>
        </w:trPr>
        <w:tc>
          <w:tcPr>
            <w:tcW w:w="842" w:type="pct"/>
            <w:vAlign w:val="center"/>
          </w:tcPr>
          <w:p w14:paraId="53D64CDB" w14:textId="77777777" w:rsidR="00503AF7" w:rsidRPr="009E2528" w:rsidRDefault="00503AF7">
            <w:pPr>
              <w:widowControl w:val="0"/>
              <w:spacing w:before="20" w:after="20" w:line="240" w:lineRule="auto"/>
              <w:rPr>
                <w:rFonts w:ascii="Verdana" w:hAnsi="Verdana" w:cs="Arial"/>
                <w:b/>
                <w:bCs/>
                <w:sz w:val="16"/>
                <w:szCs w:val="16"/>
                <w:lang w:val="en-GB" w:eastAsia="en-GB"/>
              </w:rPr>
            </w:pPr>
            <w:r w:rsidRPr="009E2528">
              <w:rPr>
                <w:rFonts w:ascii="Verdana" w:hAnsi="Verdana" w:cs="Arial"/>
                <w:b/>
                <w:bCs/>
                <w:sz w:val="16"/>
                <w:szCs w:val="16"/>
                <w:lang w:val="en-GB" w:eastAsia="en-GB"/>
              </w:rPr>
              <w:lastRenderedPageBreak/>
              <w:t>Birds</w:t>
            </w:r>
          </w:p>
        </w:tc>
        <w:tc>
          <w:tcPr>
            <w:tcW w:w="2396" w:type="pct"/>
            <w:vAlign w:val="center"/>
          </w:tcPr>
          <w:p w14:paraId="5F4F625F" w14:textId="77777777" w:rsidR="00503AF7" w:rsidRPr="00D377A3" w:rsidRDefault="00503AF7">
            <w:pPr>
              <w:pStyle w:val="Tablebullet"/>
              <w:spacing w:before="20" w:after="20"/>
              <w:rPr>
                <w:rFonts w:ascii="Verdana" w:hAnsi="Verdana"/>
                <w:sz w:val="16"/>
                <w:szCs w:val="16"/>
              </w:rPr>
            </w:pPr>
            <w:r w:rsidRPr="00D377A3">
              <w:rPr>
                <w:rFonts w:ascii="Verdana" w:hAnsi="Verdana"/>
                <w:sz w:val="16"/>
                <w:szCs w:val="16"/>
              </w:rPr>
              <w:t>Threatened bird species:</w:t>
            </w:r>
          </w:p>
          <w:p w14:paraId="037DB72C" w14:textId="6BF6C8EB" w:rsidR="00503AF7" w:rsidRPr="00903218" w:rsidRDefault="00503AF7" w:rsidP="00503AF7">
            <w:pPr>
              <w:pStyle w:val="Tablebullet"/>
              <w:numPr>
                <w:ilvl w:val="0"/>
                <w:numId w:val="136"/>
              </w:numPr>
              <w:spacing w:before="20" w:after="20" w:line="240" w:lineRule="auto"/>
              <w:rPr>
                <w:rFonts w:ascii="Verdana" w:hAnsi="Verdana"/>
                <w:sz w:val="16"/>
                <w:szCs w:val="16"/>
              </w:rPr>
            </w:pPr>
            <w:r w:rsidRPr="00903218">
              <w:rPr>
                <w:rFonts w:ascii="Verdana" w:hAnsi="Verdana"/>
                <w:sz w:val="16"/>
                <w:szCs w:val="16"/>
              </w:rPr>
              <w:t>European Turtle-dove</w:t>
            </w:r>
            <w:r w:rsidR="004F414F">
              <w:rPr>
                <w:rFonts w:ascii="Verdana" w:hAnsi="Verdana"/>
                <w:sz w:val="16"/>
                <w:szCs w:val="16"/>
              </w:rPr>
              <w:t xml:space="preserve"> </w:t>
            </w:r>
            <w:r w:rsidR="004F414F" w:rsidRPr="004F414F">
              <w:rPr>
                <w:rFonts w:ascii="Verdana" w:hAnsi="Verdana"/>
                <w:sz w:val="16"/>
                <w:szCs w:val="16"/>
              </w:rPr>
              <w:t>(</w:t>
            </w:r>
            <w:r w:rsidR="004F414F" w:rsidRPr="004F414F">
              <w:rPr>
                <w:rFonts w:ascii="Verdana" w:hAnsi="Verdana"/>
                <w:i/>
                <w:iCs/>
                <w:sz w:val="16"/>
                <w:szCs w:val="16"/>
              </w:rPr>
              <w:t>Streptopelia turtur</w:t>
            </w:r>
            <w:r w:rsidR="004F414F" w:rsidRPr="004F414F">
              <w:rPr>
                <w:rFonts w:ascii="Verdana" w:hAnsi="Verdana"/>
                <w:sz w:val="16"/>
                <w:szCs w:val="16"/>
              </w:rPr>
              <w:t>)</w:t>
            </w:r>
            <w:r w:rsidRPr="00903218">
              <w:rPr>
                <w:rFonts w:ascii="Verdana" w:hAnsi="Verdana"/>
                <w:sz w:val="16"/>
                <w:szCs w:val="16"/>
              </w:rPr>
              <w:t xml:space="preserve"> (globally VU) – breeding, PBF</w:t>
            </w:r>
          </w:p>
          <w:p w14:paraId="08E8D29A" w14:textId="6E18537C" w:rsidR="00503AF7" w:rsidRPr="00E7731A" w:rsidRDefault="00503AF7" w:rsidP="00503AF7">
            <w:pPr>
              <w:pStyle w:val="Tablebullet"/>
              <w:numPr>
                <w:ilvl w:val="0"/>
                <w:numId w:val="136"/>
              </w:numPr>
              <w:spacing w:before="20" w:after="20" w:line="240" w:lineRule="auto"/>
              <w:rPr>
                <w:rFonts w:ascii="Verdana" w:hAnsi="Verdana"/>
                <w:sz w:val="16"/>
                <w:szCs w:val="16"/>
              </w:rPr>
            </w:pPr>
            <w:r w:rsidRPr="00903218">
              <w:rPr>
                <w:rFonts w:ascii="Verdana" w:hAnsi="Verdana"/>
                <w:sz w:val="16"/>
                <w:szCs w:val="16"/>
              </w:rPr>
              <w:t>White-tailed Sea-eagle</w:t>
            </w:r>
            <w:r w:rsidR="00153F1F">
              <w:rPr>
                <w:rFonts w:ascii="Verdana" w:hAnsi="Verdana"/>
                <w:sz w:val="16"/>
                <w:szCs w:val="16"/>
              </w:rPr>
              <w:t xml:space="preserve"> </w:t>
            </w:r>
            <w:r w:rsidR="00153F1F" w:rsidRPr="00153F1F">
              <w:rPr>
                <w:rFonts w:ascii="Verdana" w:hAnsi="Verdana"/>
                <w:sz w:val="16"/>
                <w:szCs w:val="16"/>
              </w:rPr>
              <w:t>(</w:t>
            </w:r>
            <w:r w:rsidR="00153F1F" w:rsidRPr="00153F1F">
              <w:rPr>
                <w:rFonts w:ascii="Verdana" w:hAnsi="Verdana"/>
                <w:i/>
                <w:iCs/>
                <w:sz w:val="16"/>
                <w:szCs w:val="16"/>
              </w:rPr>
              <w:t>Haliaeetus albicilla</w:t>
            </w:r>
            <w:r w:rsidR="00153F1F" w:rsidRPr="00153F1F">
              <w:rPr>
                <w:rFonts w:ascii="Verdana" w:hAnsi="Verdana"/>
                <w:sz w:val="16"/>
                <w:szCs w:val="16"/>
              </w:rPr>
              <w:t>)</w:t>
            </w:r>
            <w:r w:rsidRPr="00903218">
              <w:rPr>
                <w:rFonts w:ascii="Verdana" w:hAnsi="Verdana"/>
                <w:sz w:val="16"/>
                <w:szCs w:val="16"/>
              </w:rPr>
              <w:t xml:space="preserve"> and Osprey</w:t>
            </w:r>
            <w:r w:rsidR="003034A3">
              <w:rPr>
                <w:rFonts w:ascii="Verdana" w:hAnsi="Verdana"/>
                <w:sz w:val="16"/>
                <w:szCs w:val="16"/>
              </w:rPr>
              <w:t xml:space="preserve"> </w:t>
            </w:r>
            <w:r w:rsidR="003034A3" w:rsidRPr="003034A3">
              <w:rPr>
                <w:rFonts w:ascii="Verdana" w:hAnsi="Verdana"/>
                <w:sz w:val="16"/>
                <w:szCs w:val="16"/>
              </w:rPr>
              <w:t>(</w:t>
            </w:r>
            <w:r w:rsidR="003034A3" w:rsidRPr="003034A3">
              <w:rPr>
                <w:rFonts w:ascii="Verdana" w:hAnsi="Verdana"/>
                <w:i/>
                <w:iCs/>
                <w:sz w:val="16"/>
                <w:szCs w:val="16"/>
              </w:rPr>
              <w:t>Pandion haliaetus</w:t>
            </w:r>
            <w:r w:rsidR="003034A3" w:rsidRPr="003034A3">
              <w:rPr>
                <w:rFonts w:ascii="Verdana" w:hAnsi="Verdana"/>
                <w:sz w:val="16"/>
                <w:szCs w:val="16"/>
              </w:rPr>
              <w:t xml:space="preserve">) </w:t>
            </w:r>
            <w:r>
              <w:rPr>
                <w:rFonts w:ascii="Verdana" w:hAnsi="Verdana"/>
                <w:sz w:val="16"/>
                <w:szCs w:val="16"/>
              </w:rPr>
              <w:t xml:space="preserve">(EN in </w:t>
            </w:r>
            <w:r w:rsidR="000865A8">
              <w:rPr>
                <w:rFonts w:ascii="Verdana" w:hAnsi="Verdana"/>
                <w:sz w:val="16"/>
                <w:szCs w:val="16"/>
              </w:rPr>
              <w:t>Mediterranean</w:t>
            </w:r>
            <w:r>
              <w:rPr>
                <w:rFonts w:ascii="Verdana" w:hAnsi="Verdana"/>
                <w:sz w:val="16"/>
                <w:szCs w:val="16"/>
              </w:rPr>
              <w:t xml:space="preserve"> region)</w:t>
            </w:r>
          </w:p>
          <w:p w14:paraId="66E41996" w14:textId="77777777" w:rsidR="00503AF7" w:rsidRPr="00D377A3" w:rsidRDefault="00503AF7" w:rsidP="004753B8">
            <w:pPr>
              <w:pStyle w:val="Tablebullet"/>
              <w:numPr>
                <w:ilvl w:val="0"/>
                <w:numId w:val="0"/>
              </w:numPr>
              <w:spacing w:before="20" w:after="20"/>
              <w:ind w:left="720"/>
              <w:rPr>
                <w:rFonts w:ascii="Verdana" w:hAnsi="Verdana"/>
                <w:sz w:val="16"/>
                <w:szCs w:val="16"/>
              </w:rPr>
            </w:pPr>
          </w:p>
          <w:p w14:paraId="57B67FCF" w14:textId="77777777" w:rsidR="00503AF7" w:rsidRPr="00D377A3" w:rsidRDefault="00503AF7">
            <w:pPr>
              <w:pStyle w:val="Tablebullet"/>
              <w:spacing w:before="20" w:after="20"/>
              <w:rPr>
                <w:rFonts w:ascii="Verdana" w:hAnsi="Verdana"/>
                <w:sz w:val="16"/>
                <w:szCs w:val="16"/>
              </w:rPr>
            </w:pPr>
            <w:r w:rsidRPr="00D377A3">
              <w:rPr>
                <w:rFonts w:ascii="Verdana" w:hAnsi="Verdana"/>
                <w:sz w:val="16"/>
                <w:szCs w:val="16"/>
              </w:rPr>
              <w:t>Most frequently observed passerines are of LC.</w:t>
            </w:r>
          </w:p>
          <w:p w14:paraId="0F520CC2" w14:textId="77777777" w:rsidR="00503AF7" w:rsidRPr="00D377A3" w:rsidRDefault="00503AF7" w:rsidP="004753B8">
            <w:pPr>
              <w:pStyle w:val="Tablebullet"/>
              <w:numPr>
                <w:ilvl w:val="0"/>
                <w:numId w:val="0"/>
              </w:numPr>
              <w:spacing w:before="20" w:after="20"/>
              <w:ind w:left="284"/>
              <w:rPr>
                <w:rFonts w:ascii="Verdana" w:hAnsi="Verdana"/>
                <w:sz w:val="16"/>
                <w:szCs w:val="16"/>
              </w:rPr>
            </w:pPr>
          </w:p>
          <w:p w14:paraId="59C018CF" w14:textId="77777777" w:rsidR="00503AF7" w:rsidRPr="00D377A3" w:rsidRDefault="00503AF7">
            <w:pPr>
              <w:pStyle w:val="Tablebullet"/>
              <w:spacing w:before="20" w:after="20"/>
              <w:rPr>
                <w:rFonts w:ascii="Verdana" w:hAnsi="Verdana"/>
                <w:sz w:val="16"/>
                <w:szCs w:val="16"/>
              </w:rPr>
            </w:pPr>
            <w:r w:rsidRPr="00D377A3">
              <w:rPr>
                <w:rFonts w:ascii="Verdana" w:hAnsi="Verdana"/>
                <w:sz w:val="16"/>
                <w:szCs w:val="16"/>
              </w:rPr>
              <w:t>Several species of LC (including raptors, storks, passerines) are identified as PBF based on listing in Resolution 6 of Bern Convention.</w:t>
            </w:r>
          </w:p>
          <w:p w14:paraId="3984AF17" w14:textId="77777777" w:rsidR="00503AF7" w:rsidRPr="00553C3F" w:rsidRDefault="00503AF7" w:rsidP="004753B8">
            <w:pPr>
              <w:pStyle w:val="Tablebullet"/>
              <w:numPr>
                <w:ilvl w:val="0"/>
                <w:numId w:val="0"/>
              </w:numPr>
              <w:spacing w:before="20" w:after="20"/>
              <w:ind w:left="284"/>
              <w:rPr>
                <w:rFonts w:ascii="Verdana" w:hAnsi="Verdana"/>
                <w:sz w:val="16"/>
                <w:szCs w:val="16"/>
                <w:highlight w:val="yellow"/>
              </w:rPr>
            </w:pPr>
          </w:p>
          <w:p w14:paraId="323DE2CB" w14:textId="77777777" w:rsidR="00503AF7" w:rsidRPr="00C12C22" w:rsidRDefault="00503AF7">
            <w:pPr>
              <w:pStyle w:val="Tablebullet"/>
              <w:spacing w:before="20" w:after="20"/>
              <w:rPr>
                <w:rFonts w:ascii="Verdana" w:hAnsi="Verdana"/>
                <w:sz w:val="16"/>
                <w:szCs w:val="16"/>
              </w:rPr>
            </w:pPr>
            <w:r w:rsidRPr="00C12C22">
              <w:rPr>
                <w:rFonts w:ascii="Verdana" w:hAnsi="Verdana"/>
                <w:sz w:val="16"/>
                <w:szCs w:val="16"/>
              </w:rPr>
              <w:t xml:space="preserve">Relatively low collision risk based on CRM. </w:t>
            </w:r>
          </w:p>
          <w:p w14:paraId="0B324CA2" w14:textId="77777777" w:rsidR="00503AF7" w:rsidRPr="00553C3F" w:rsidRDefault="00503AF7">
            <w:pPr>
              <w:pStyle w:val="GvdeMetni"/>
              <w:spacing w:before="20" w:after="20" w:line="240" w:lineRule="auto"/>
              <w:rPr>
                <w:rFonts w:ascii="Verdana" w:eastAsia="Times New Roman" w:hAnsi="Verdana" w:cs="Arial"/>
                <w:sz w:val="16"/>
                <w:szCs w:val="16"/>
                <w:highlight w:val="yellow"/>
                <w:lang w:eastAsia="en-GB"/>
              </w:rPr>
            </w:pPr>
          </w:p>
        </w:tc>
        <w:tc>
          <w:tcPr>
            <w:tcW w:w="811" w:type="pct"/>
            <w:vAlign w:val="center"/>
          </w:tcPr>
          <w:p w14:paraId="23B28FE3" w14:textId="77777777" w:rsidR="00503AF7" w:rsidRPr="009E2528"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Medium</w:t>
            </w:r>
          </w:p>
        </w:tc>
        <w:tc>
          <w:tcPr>
            <w:tcW w:w="951" w:type="pct"/>
            <w:vAlign w:val="center"/>
          </w:tcPr>
          <w:p w14:paraId="1446B150" w14:textId="77777777" w:rsidR="00503AF7" w:rsidRDefault="00503AF7">
            <w:pPr>
              <w:pStyle w:val="GvdeMetni"/>
              <w:spacing w:before="20" w:after="20" w:line="240" w:lineRule="auto"/>
              <w:jc w:val="center"/>
              <w:rPr>
                <w:rFonts w:ascii="Verdana" w:eastAsia="Times New Roman" w:hAnsi="Verdana" w:cs="Arial"/>
                <w:sz w:val="16"/>
                <w:szCs w:val="16"/>
                <w:lang w:eastAsia="en-GB"/>
              </w:rPr>
            </w:pPr>
          </w:p>
          <w:p w14:paraId="770D063A" w14:textId="77777777" w:rsidR="00503AF7"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Globally VU species</w:t>
            </w:r>
          </w:p>
          <w:p w14:paraId="49B4D9CD" w14:textId="77777777" w:rsidR="00503AF7" w:rsidRDefault="00503AF7">
            <w:pPr>
              <w:pStyle w:val="GvdeMetni"/>
              <w:spacing w:before="20" w:after="20" w:line="240" w:lineRule="auto"/>
              <w:jc w:val="center"/>
              <w:rPr>
                <w:rFonts w:ascii="Verdana" w:eastAsia="Times New Roman" w:hAnsi="Verdana" w:cs="Arial"/>
                <w:sz w:val="16"/>
                <w:szCs w:val="16"/>
                <w:lang w:eastAsia="en-GB"/>
              </w:rPr>
            </w:pPr>
          </w:p>
          <w:p w14:paraId="3A147BB1" w14:textId="77777777" w:rsidR="00503AF7"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Species at risk are of LC</w:t>
            </w:r>
          </w:p>
          <w:p w14:paraId="3EDA168F" w14:textId="77777777" w:rsidR="00503AF7" w:rsidRDefault="00503AF7">
            <w:pPr>
              <w:pStyle w:val="GvdeMetni"/>
              <w:spacing w:before="20" w:after="20" w:line="240" w:lineRule="auto"/>
              <w:jc w:val="center"/>
              <w:rPr>
                <w:rFonts w:ascii="Verdana" w:eastAsia="Times New Roman" w:hAnsi="Verdana" w:cs="Arial"/>
                <w:sz w:val="16"/>
                <w:szCs w:val="16"/>
                <w:lang w:eastAsia="en-GB"/>
              </w:rPr>
            </w:pPr>
          </w:p>
          <w:p w14:paraId="4FA03CF2" w14:textId="77777777" w:rsidR="00503AF7"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PBF species</w:t>
            </w:r>
          </w:p>
          <w:p w14:paraId="514EF750" w14:textId="77777777" w:rsidR="00503AF7" w:rsidRDefault="00503AF7">
            <w:pPr>
              <w:pStyle w:val="GvdeMetni"/>
              <w:spacing w:before="20" w:after="20" w:line="240" w:lineRule="auto"/>
              <w:jc w:val="center"/>
              <w:rPr>
                <w:rFonts w:ascii="Verdana" w:eastAsia="Times New Roman" w:hAnsi="Verdana" w:cs="Arial"/>
                <w:sz w:val="16"/>
                <w:szCs w:val="16"/>
                <w:lang w:eastAsia="en-GB"/>
              </w:rPr>
            </w:pPr>
          </w:p>
          <w:p w14:paraId="5D72AB60" w14:textId="77777777" w:rsidR="00503AF7" w:rsidRPr="009E2528" w:rsidRDefault="00503AF7">
            <w:pPr>
              <w:pStyle w:val="GvdeMetni"/>
              <w:spacing w:before="20" w:after="20" w:line="240" w:lineRule="auto"/>
              <w:jc w:val="center"/>
              <w:rPr>
                <w:rFonts w:ascii="Verdana" w:eastAsia="Times New Roman" w:hAnsi="Verdana" w:cs="Arial"/>
                <w:sz w:val="16"/>
                <w:szCs w:val="16"/>
                <w:lang w:eastAsia="en-GB"/>
              </w:rPr>
            </w:pPr>
            <w:r w:rsidRPr="00E04C88">
              <w:rPr>
                <w:rFonts w:ascii="Verdana" w:eastAsia="Times New Roman" w:hAnsi="Verdana" w:cs="Arial"/>
                <w:sz w:val="16"/>
                <w:szCs w:val="16"/>
                <w:lang w:eastAsia="en-GB"/>
              </w:rPr>
              <w:t>Low collision risk, likely to be insignificant impact on species population based on PBR</w:t>
            </w:r>
          </w:p>
        </w:tc>
      </w:tr>
      <w:tr w:rsidR="00503AF7" w:rsidRPr="009E2528" w14:paraId="37A680FF" w14:textId="77777777" w:rsidTr="5395E1CF">
        <w:trPr>
          <w:trHeight w:val="481"/>
        </w:trPr>
        <w:tc>
          <w:tcPr>
            <w:tcW w:w="842" w:type="pct"/>
            <w:vAlign w:val="center"/>
          </w:tcPr>
          <w:p w14:paraId="1E5E4913" w14:textId="77777777" w:rsidR="00503AF7" w:rsidRPr="009E2528" w:rsidRDefault="00503AF7">
            <w:pPr>
              <w:widowControl w:val="0"/>
              <w:spacing w:before="20" w:after="20" w:line="240" w:lineRule="auto"/>
              <w:rPr>
                <w:rFonts w:ascii="Verdana" w:hAnsi="Verdana" w:cs="Arial"/>
                <w:b/>
                <w:bCs/>
                <w:sz w:val="16"/>
                <w:szCs w:val="16"/>
                <w:lang w:val="en-GB" w:eastAsia="en-GB"/>
              </w:rPr>
            </w:pPr>
            <w:r w:rsidRPr="009E2528">
              <w:rPr>
                <w:rFonts w:ascii="Verdana" w:hAnsi="Verdana" w:cs="Arial"/>
                <w:b/>
                <w:bCs/>
                <w:sz w:val="16"/>
                <w:szCs w:val="16"/>
                <w:lang w:val="en-GB" w:eastAsia="en-GB"/>
              </w:rPr>
              <w:t>Bats</w:t>
            </w:r>
          </w:p>
        </w:tc>
        <w:tc>
          <w:tcPr>
            <w:tcW w:w="2396" w:type="pct"/>
            <w:vAlign w:val="center"/>
          </w:tcPr>
          <w:p w14:paraId="2226120E" w14:textId="77777777" w:rsidR="00503AF7" w:rsidRPr="0028601F" w:rsidRDefault="00503AF7">
            <w:pPr>
              <w:pStyle w:val="Tablebullet"/>
              <w:spacing w:before="20" w:after="20"/>
              <w:rPr>
                <w:rFonts w:ascii="Verdana" w:hAnsi="Verdana"/>
                <w:sz w:val="16"/>
                <w:szCs w:val="16"/>
                <w:lang w:val="en-US"/>
              </w:rPr>
            </w:pPr>
            <w:r w:rsidRPr="0028601F">
              <w:rPr>
                <w:rFonts w:ascii="Verdana" w:hAnsi="Verdana"/>
                <w:sz w:val="16"/>
                <w:szCs w:val="16"/>
                <w:lang w:val="en-US"/>
              </w:rPr>
              <w:t>Threatened bat species:</w:t>
            </w:r>
          </w:p>
          <w:p w14:paraId="298F66BF" w14:textId="60E0AFD9" w:rsidR="00503AF7" w:rsidRPr="0028601F" w:rsidRDefault="00503AF7" w:rsidP="00503AF7">
            <w:pPr>
              <w:pStyle w:val="Tablebullet"/>
              <w:numPr>
                <w:ilvl w:val="0"/>
                <w:numId w:val="135"/>
              </w:numPr>
              <w:spacing w:before="20" w:after="20" w:line="240" w:lineRule="auto"/>
              <w:rPr>
                <w:rFonts w:ascii="Verdana" w:hAnsi="Verdana"/>
                <w:sz w:val="16"/>
                <w:szCs w:val="16"/>
              </w:rPr>
            </w:pPr>
            <w:r w:rsidRPr="0028601F">
              <w:rPr>
                <w:rFonts w:ascii="Verdana" w:hAnsi="Verdana"/>
                <w:sz w:val="16"/>
                <w:szCs w:val="16"/>
                <w:lang w:val="en-US"/>
              </w:rPr>
              <w:t>Schreiber's Bent-winged Bat</w:t>
            </w:r>
            <w:r w:rsidR="008B083A" w:rsidRPr="0028601F">
              <w:rPr>
                <w:rFonts w:ascii="Verdana" w:hAnsi="Verdana"/>
                <w:sz w:val="16"/>
                <w:szCs w:val="16"/>
                <w:lang w:val="en-US"/>
              </w:rPr>
              <w:t xml:space="preserve"> (</w:t>
            </w:r>
            <w:r w:rsidR="008B083A" w:rsidRPr="0028601F">
              <w:rPr>
                <w:rFonts w:ascii="Verdana" w:hAnsi="Verdana" w:cs="Arial"/>
                <w:i/>
                <w:iCs/>
                <w:color w:val="000000"/>
                <w:sz w:val="16"/>
                <w:szCs w:val="16"/>
              </w:rPr>
              <w:t>Miniopterus schreibersii</w:t>
            </w:r>
            <w:r w:rsidR="008B083A" w:rsidRPr="0028601F">
              <w:rPr>
                <w:rFonts w:ascii="Verdana" w:hAnsi="Verdana"/>
                <w:sz w:val="16"/>
                <w:szCs w:val="16"/>
                <w:lang w:val="en-US"/>
              </w:rPr>
              <w:t>)</w:t>
            </w:r>
            <w:r w:rsidRPr="0028601F">
              <w:rPr>
                <w:rFonts w:ascii="Verdana" w:hAnsi="Verdana"/>
                <w:sz w:val="16"/>
                <w:szCs w:val="16"/>
                <w:lang w:val="en-US"/>
              </w:rPr>
              <w:t xml:space="preserve"> (globally VU),</w:t>
            </w:r>
            <w:r w:rsidRPr="0028601F">
              <w:rPr>
                <w:rFonts w:ascii="Verdana" w:hAnsi="Verdana"/>
                <w:sz w:val="16"/>
                <w:szCs w:val="16"/>
              </w:rPr>
              <w:t xml:space="preserve"> R6 – high collision risk - PBF</w:t>
            </w:r>
          </w:p>
          <w:p w14:paraId="7D65880C" w14:textId="26D23439" w:rsidR="00503AF7" w:rsidRPr="0028601F" w:rsidRDefault="00503AF7" w:rsidP="00503AF7">
            <w:pPr>
              <w:pStyle w:val="Tablebullet"/>
              <w:numPr>
                <w:ilvl w:val="0"/>
                <w:numId w:val="135"/>
              </w:numPr>
              <w:spacing w:before="20" w:after="20" w:line="240" w:lineRule="auto"/>
              <w:rPr>
                <w:rFonts w:ascii="Verdana" w:hAnsi="Verdana"/>
                <w:sz w:val="16"/>
                <w:szCs w:val="16"/>
              </w:rPr>
            </w:pPr>
            <w:r w:rsidRPr="0028601F">
              <w:rPr>
                <w:rFonts w:ascii="Verdana" w:hAnsi="Verdana"/>
                <w:sz w:val="16"/>
                <w:szCs w:val="16"/>
                <w:lang w:val="en-US"/>
              </w:rPr>
              <w:t>Mediterranean Horseshoe Bat</w:t>
            </w:r>
            <w:r w:rsidR="00D8178B" w:rsidRPr="0028601F">
              <w:rPr>
                <w:rFonts w:ascii="Verdana" w:hAnsi="Verdana"/>
                <w:sz w:val="16"/>
                <w:szCs w:val="16"/>
                <w:lang w:val="en-US"/>
              </w:rPr>
              <w:t xml:space="preserve"> (</w:t>
            </w:r>
            <w:r w:rsidR="00D8178B" w:rsidRPr="0028601F">
              <w:rPr>
                <w:rFonts w:ascii="Verdana" w:hAnsi="Verdana" w:cs="Arial"/>
                <w:i/>
                <w:iCs/>
                <w:color w:val="000000"/>
                <w:sz w:val="16"/>
                <w:szCs w:val="16"/>
              </w:rPr>
              <w:t>Rhinolophus euryale</w:t>
            </w:r>
            <w:r w:rsidR="00D8178B" w:rsidRPr="0028601F">
              <w:rPr>
                <w:rFonts w:ascii="Verdana" w:hAnsi="Verdana"/>
                <w:sz w:val="16"/>
                <w:szCs w:val="16"/>
                <w:lang w:val="en-US"/>
              </w:rPr>
              <w:t>)</w:t>
            </w:r>
            <w:r w:rsidRPr="0028601F">
              <w:rPr>
                <w:rFonts w:ascii="Verdana" w:hAnsi="Verdana"/>
                <w:sz w:val="16"/>
                <w:szCs w:val="16"/>
                <w:lang w:val="en-US"/>
              </w:rPr>
              <w:t xml:space="preserve"> (globally</w:t>
            </w:r>
            <w:r w:rsidRPr="0028601F">
              <w:rPr>
                <w:rFonts w:ascii="Verdana" w:hAnsi="Verdana"/>
                <w:sz w:val="16"/>
                <w:szCs w:val="16"/>
              </w:rPr>
              <w:t xml:space="preserve"> NT/VU (Eu)</w:t>
            </w:r>
            <w:r w:rsidRPr="0028601F">
              <w:rPr>
                <w:rFonts w:ascii="Verdana" w:hAnsi="Verdana"/>
                <w:sz w:val="16"/>
                <w:szCs w:val="16"/>
                <w:lang w:val="en-US"/>
              </w:rPr>
              <w:t>),</w:t>
            </w:r>
            <w:r w:rsidRPr="0028601F">
              <w:rPr>
                <w:rFonts w:ascii="Verdana" w:hAnsi="Verdana"/>
                <w:sz w:val="16"/>
                <w:szCs w:val="16"/>
              </w:rPr>
              <w:t xml:space="preserve"> R6 – PBF</w:t>
            </w:r>
          </w:p>
          <w:p w14:paraId="3B212C52" w14:textId="2293FC28" w:rsidR="00503AF7" w:rsidRPr="0028601F" w:rsidRDefault="00503AF7" w:rsidP="00503AF7">
            <w:pPr>
              <w:pStyle w:val="Tablebullet"/>
              <w:numPr>
                <w:ilvl w:val="0"/>
                <w:numId w:val="135"/>
              </w:numPr>
              <w:spacing w:before="20" w:after="20" w:line="240" w:lineRule="auto"/>
              <w:rPr>
                <w:rFonts w:ascii="Verdana" w:hAnsi="Verdana"/>
                <w:sz w:val="16"/>
                <w:szCs w:val="16"/>
                <w:lang w:val="de-DE"/>
              </w:rPr>
            </w:pPr>
            <w:r w:rsidRPr="0028601F">
              <w:rPr>
                <w:rFonts w:ascii="Verdana" w:hAnsi="Verdana"/>
                <w:sz w:val="16"/>
                <w:szCs w:val="16"/>
                <w:lang w:val="de-DE"/>
              </w:rPr>
              <w:t>Western Barbastelle Bat</w:t>
            </w:r>
            <w:r w:rsidR="00733463" w:rsidRPr="0028601F">
              <w:rPr>
                <w:rFonts w:ascii="Verdana" w:hAnsi="Verdana"/>
                <w:sz w:val="16"/>
                <w:szCs w:val="16"/>
                <w:lang w:val="de-DE"/>
              </w:rPr>
              <w:t xml:space="preserve"> (</w:t>
            </w:r>
            <w:r w:rsidR="00733463" w:rsidRPr="0028601F">
              <w:rPr>
                <w:rFonts w:eastAsia="Times New Roman" w:cstheme="minorHAnsi"/>
                <w:i/>
                <w:iCs/>
                <w:sz w:val="16"/>
                <w:szCs w:val="16"/>
              </w:rPr>
              <w:t>Barbastella barbastellus</w:t>
            </w:r>
            <w:r w:rsidR="00733463" w:rsidRPr="0028601F">
              <w:rPr>
                <w:rFonts w:ascii="Verdana" w:hAnsi="Verdana"/>
                <w:sz w:val="16"/>
                <w:szCs w:val="16"/>
                <w:lang w:val="de-DE"/>
              </w:rPr>
              <w:t>)</w:t>
            </w:r>
            <w:r w:rsidRPr="0028601F">
              <w:rPr>
                <w:rFonts w:ascii="Verdana" w:hAnsi="Verdana"/>
                <w:sz w:val="16"/>
                <w:szCs w:val="16"/>
                <w:lang w:val="de-DE"/>
              </w:rPr>
              <w:t xml:space="preserve"> (globally NT/ VU (Eu), R6)</w:t>
            </w:r>
          </w:p>
          <w:p w14:paraId="02AE184A" w14:textId="77777777" w:rsidR="00503AF7" w:rsidRPr="0028601F" w:rsidRDefault="00503AF7" w:rsidP="004753B8">
            <w:pPr>
              <w:pStyle w:val="Tablebullet"/>
              <w:numPr>
                <w:ilvl w:val="0"/>
                <w:numId w:val="0"/>
              </w:numPr>
              <w:spacing w:before="20" w:after="20"/>
              <w:ind w:left="284"/>
              <w:rPr>
                <w:rFonts w:ascii="Verdana" w:hAnsi="Verdana"/>
                <w:sz w:val="16"/>
                <w:szCs w:val="16"/>
                <w:lang w:val="de-DE"/>
              </w:rPr>
            </w:pPr>
          </w:p>
          <w:p w14:paraId="6BE681D5" w14:textId="77777777" w:rsidR="00503AF7" w:rsidRPr="0028601F" w:rsidRDefault="00503AF7">
            <w:pPr>
              <w:pStyle w:val="Tablebullet"/>
              <w:spacing w:before="20" w:after="20"/>
              <w:rPr>
                <w:rFonts w:ascii="Verdana" w:hAnsi="Verdana"/>
                <w:sz w:val="16"/>
                <w:szCs w:val="16"/>
              </w:rPr>
            </w:pPr>
            <w:r w:rsidRPr="0028601F">
              <w:rPr>
                <w:rFonts w:ascii="Verdana" w:hAnsi="Verdana"/>
                <w:sz w:val="16"/>
                <w:szCs w:val="16"/>
              </w:rPr>
              <w:t>Other species that also qualify as PBF:</w:t>
            </w:r>
          </w:p>
          <w:p w14:paraId="050FB601" w14:textId="72B42BBB" w:rsidR="00503AF7" w:rsidRPr="0028601F" w:rsidRDefault="00503AF7" w:rsidP="00503AF7">
            <w:pPr>
              <w:pStyle w:val="Tablebullet"/>
              <w:numPr>
                <w:ilvl w:val="0"/>
                <w:numId w:val="135"/>
              </w:numPr>
              <w:spacing w:before="20" w:after="20" w:line="240" w:lineRule="auto"/>
              <w:rPr>
                <w:rFonts w:ascii="Verdana" w:hAnsi="Verdana"/>
                <w:sz w:val="16"/>
                <w:szCs w:val="16"/>
                <w:lang w:val="en-US"/>
              </w:rPr>
            </w:pPr>
            <w:r w:rsidRPr="0028601F">
              <w:rPr>
                <w:rFonts w:ascii="Verdana" w:hAnsi="Verdana"/>
                <w:sz w:val="16"/>
                <w:szCs w:val="16"/>
                <w:lang w:val="en-US"/>
              </w:rPr>
              <w:t>Blasius’s Horseshoe Bat</w:t>
            </w:r>
            <w:r w:rsidR="003632DA" w:rsidRPr="0028601F">
              <w:rPr>
                <w:rFonts w:ascii="Verdana" w:hAnsi="Verdana"/>
                <w:sz w:val="16"/>
                <w:szCs w:val="16"/>
                <w:lang w:val="en-US"/>
              </w:rPr>
              <w:t xml:space="preserve"> (</w:t>
            </w:r>
            <w:r w:rsidR="003632DA" w:rsidRPr="0028601F">
              <w:rPr>
                <w:i/>
                <w:iCs/>
                <w:sz w:val="16"/>
                <w:szCs w:val="16"/>
              </w:rPr>
              <w:t>Rhinolophus blasii</w:t>
            </w:r>
            <w:r w:rsidR="003632DA" w:rsidRPr="0028601F">
              <w:rPr>
                <w:rFonts w:ascii="Verdana" w:hAnsi="Verdana"/>
                <w:sz w:val="16"/>
                <w:szCs w:val="16"/>
                <w:lang w:val="en-US"/>
              </w:rPr>
              <w:t>)</w:t>
            </w:r>
            <w:r w:rsidRPr="0028601F">
              <w:rPr>
                <w:rFonts w:ascii="Verdana" w:hAnsi="Verdana"/>
                <w:sz w:val="16"/>
                <w:szCs w:val="16"/>
                <w:lang w:val="en-US"/>
              </w:rPr>
              <w:t xml:space="preserve"> (globally LC/ VU (Eu)), R6</w:t>
            </w:r>
          </w:p>
          <w:p w14:paraId="46C604E0" w14:textId="5FAFA3D4" w:rsidR="00503AF7" w:rsidRPr="0028601F" w:rsidRDefault="00503AF7" w:rsidP="00503AF7">
            <w:pPr>
              <w:pStyle w:val="Tablebullet"/>
              <w:numPr>
                <w:ilvl w:val="0"/>
                <w:numId w:val="135"/>
              </w:numPr>
              <w:spacing w:before="20" w:after="20" w:line="240" w:lineRule="auto"/>
              <w:rPr>
                <w:rFonts w:ascii="Verdana" w:hAnsi="Verdana"/>
                <w:sz w:val="16"/>
                <w:szCs w:val="16"/>
                <w:lang w:val="en-US"/>
              </w:rPr>
            </w:pPr>
            <w:r w:rsidRPr="0028601F">
              <w:rPr>
                <w:rFonts w:ascii="Verdana" w:hAnsi="Verdana"/>
                <w:sz w:val="16"/>
                <w:szCs w:val="16"/>
                <w:lang w:val="en-US"/>
              </w:rPr>
              <w:t>Greater Horseshoe Bat</w:t>
            </w:r>
            <w:r w:rsidR="003139A2" w:rsidRPr="0028601F">
              <w:rPr>
                <w:rFonts w:ascii="Verdana" w:hAnsi="Verdana"/>
                <w:sz w:val="16"/>
                <w:szCs w:val="16"/>
                <w:lang w:val="en-US"/>
              </w:rPr>
              <w:t xml:space="preserve"> (</w:t>
            </w:r>
            <w:r w:rsidR="003139A2" w:rsidRPr="0028601F">
              <w:rPr>
                <w:i/>
                <w:iCs/>
                <w:sz w:val="16"/>
                <w:szCs w:val="16"/>
              </w:rPr>
              <w:t>Rhinolophus ferrumequinum</w:t>
            </w:r>
            <w:r w:rsidR="003139A2" w:rsidRPr="0028601F">
              <w:rPr>
                <w:rFonts w:ascii="Verdana" w:hAnsi="Verdana"/>
                <w:sz w:val="16"/>
                <w:szCs w:val="16"/>
                <w:lang w:val="en-US"/>
              </w:rPr>
              <w:t>)</w:t>
            </w:r>
            <w:r w:rsidRPr="0028601F">
              <w:rPr>
                <w:rFonts w:ascii="Verdana" w:hAnsi="Verdana"/>
                <w:sz w:val="16"/>
                <w:szCs w:val="16"/>
                <w:lang w:val="en-US"/>
              </w:rPr>
              <w:t xml:space="preserve"> (globally LC), R6</w:t>
            </w:r>
          </w:p>
          <w:p w14:paraId="35B5EE47" w14:textId="34545AE6" w:rsidR="00503AF7" w:rsidRPr="0028601F" w:rsidRDefault="00503AF7" w:rsidP="00503AF7">
            <w:pPr>
              <w:pStyle w:val="Tablebullet"/>
              <w:numPr>
                <w:ilvl w:val="0"/>
                <w:numId w:val="135"/>
              </w:numPr>
              <w:spacing w:before="20" w:after="20" w:line="240" w:lineRule="auto"/>
              <w:rPr>
                <w:rFonts w:ascii="Verdana" w:hAnsi="Verdana"/>
                <w:sz w:val="16"/>
                <w:szCs w:val="16"/>
                <w:lang w:val="en-US"/>
              </w:rPr>
            </w:pPr>
            <w:r w:rsidRPr="0028601F">
              <w:rPr>
                <w:rFonts w:ascii="Verdana" w:hAnsi="Verdana"/>
                <w:sz w:val="16"/>
                <w:szCs w:val="16"/>
                <w:lang w:val="en-US"/>
              </w:rPr>
              <w:t>Lesser Horseshoe Bat</w:t>
            </w:r>
            <w:r w:rsidR="008D137A" w:rsidRPr="0028601F">
              <w:rPr>
                <w:rFonts w:ascii="Verdana" w:hAnsi="Verdana"/>
                <w:sz w:val="16"/>
                <w:szCs w:val="16"/>
                <w:lang w:val="en-US"/>
              </w:rPr>
              <w:t xml:space="preserve"> (</w:t>
            </w:r>
            <w:r w:rsidR="001A58D8" w:rsidRPr="0028601F">
              <w:rPr>
                <w:i/>
                <w:iCs/>
                <w:sz w:val="16"/>
                <w:szCs w:val="16"/>
              </w:rPr>
              <w:t>Rhinolophus hipposideros</w:t>
            </w:r>
            <w:r w:rsidR="008D137A" w:rsidRPr="0028601F">
              <w:rPr>
                <w:rFonts w:ascii="Verdana" w:hAnsi="Verdana"/>
                <w:sz w:val="16"/>
                <w:szCs w:val="16"/>
                <w:lang w:val="en-US"/>
              </w:rPr>
              <w:t>)</w:t>
            </w:r>
            <w:r w:rsidRPr="0028601F">
              <w:rPr>
                <w:rFonts w:ascii="Verdana" w:hAnsi="Verdana"/>
                <w:sz w:val="16"/>
                <w:szCs w:val="16"/>
                <w:lang w:val="en-US"/>
              </w:rPr>
              <w:t xml:space="preserve"> (LC), R6</w:t>
            </w:r>
          </w:p>
          <w:p w14:paraId="1F82D8A9" w14:textId="34F40FC8" w:rsidR="00503AF7" w:rsidRDefault="00503AF7" w:rsidP="00503AF7">
            <w:pPr>
              <w:pStyle w:val="Tablebullet"/>
              <w:numPr>
                <w:ilvl w:val="0"/>
                <w:numId w:val="135"/>
              </w:numPr>
              <w:spacing w:before="20" w:after="20" w:line="240" w:lineRule="auto"/>
              <w:rPr>
                <w:rFonts w:ascii="Verdana" w:hAnsi="Verdana"/>
                <w:sz w:val="16"/>
                <w:szCs w:val="16"/>
                <w:lang w:val="en-US"/>
              </w:rPr>
            </w:pPr>
            <w:r w:rsidRPr="0028601F">
              <w:rPr>
                <w:rFonts w:ascii="Verdana" w:hAnsi="Verdana"/>
                <w:sz w:val="16"/>
                <w:szCs w:val="16"/>
                <w:lang w:val="en-US"/>
              </w:rPr>
              <w:t>Common Noctule</w:t>
            </w:r>
            <w:r w:rsidR="00EF1A02" w:rsidRPr="0028601F">
              <w:rPr>
                <w:rFonts w:ascii="Verdana" w:hAnsi="Verdana"/>
                <w:sz w:val="16"/>
                <w:szCs w:val="16"/>
                <w:lang w:val="en-US"/>
              </w:rPr>
              <w:t xml:space="preserve"> (</w:t>
            </w:r>
            <w:r w:rsidR="00EF1A02" w:rsidRPr="0028601F">
              <w:rPr>
                <w:rFonts w:cs="Arial"/>
                <w:i/>
                <w:iCs/>
                <w:color w:val="000000"/>
                <w:sz w:val="16"/>
                <w:szCs w:val="16"/>
              </w:rPr>
              <w:t>Nyctalus noctula</w:t>
            </w:r>
            <w:r w:rsidR="00EF1A02" w:rsidRPr="0028601F">
              <w:rPr>
                <w:rFonts w:ascii="Verdana" w:hAnsi="Verdana"/>
                <w:sz w:val="16"/>
                <w:szCs w:val="16"/>
                <w:lang w:val="en-US"/>
              </w:rPr>
              <w:t>)</w:t>
            </w:r>
            <w:r w:rsidRPr="0028601F">
              <w:rPr>
                <w:rFonts w:ascii="Verdana" w:hAnsi="Verdana"/>
                <w:sz w:val="16"/>
                <w:szCs w:val="16"/>
                <w:lang w:val="en-US"/>
              </w:rPr>
              <w:t xml:space="preserve"> (LC), R6</w:t>
            </w:r>
          </w:p>
          <w:p w14:paraId="1F14C567" w14:textId="77777777" w:rsidR="00CB3FF6" w:rsidRPr="00F8241B" w:rsidRDefault="00CB3FF6" w:rsidP="00CB3FF6">
            <w:pPr>
              <w:numPr>
                <w:ilvl w:val="0"/>
                <w:numId w:val="135"/>
              </w:numPr>
              <w:spacing w:before="20" w:after="20" w:line="240" w:lineRule="auto"/>
              <w:rPr>
                <w:rFonts w:ascii="Verdana" w:eastAsiaTheme="minorEastAsia" w:hAnsi="Verdana"/>
                <w:kern w:val="0"/>
                <w:sz w:val="16"/>
                <w:szCs w:val="16"/>
                <w:lang w:val="de-DE"/>
                <w14:ligatures w14:val="none"/>
              </w:rPr>
            </w:pPr>
            <w:r>
              <w:rPr>
                <w:rFonts w:ascii="Verdana" w:eastAsiaTheme="minorEastAsia" w:hAnsi="Verdana"/>
                <w:kern w:val="0"/>
                <w:sz w:val="16"/>
                <w:szCs w:val="16"/>
                <w:lang w:val="de-DE"/>
                <w14:ligatures w14:val="none"/>
              </w:rPr>
              <w:t>*</w:t>
            </w:r>
            <w:r w:rsidRPr="00F8241B">
              <w:rPr>
                <w:rFonts w:ascii="Verdana" w:eastAsiaTheme="minorEastAsia" w:hAnsi="Verdana"/>
                <w:kern w:val="0"/>
                <w:sz w:val="16"/>
                <w:szCs w:val="16"/>
                <w:lang w:val="de-DE"/>
                <w14:ligatures w14:val="none"/>
              </w:rPr>
              <w:t>Bechstein’s Bat (</w:t>
            </w:r>
            <w:r w:rsidRPr="00F8241B">
              <w:rPr>
                <w:rFonts w:ascii="Verdana" w:eastAsiaTheme="minorEastAsia" w:hAnsi="Verdana"/>
                <w:i/>
                <w:iCs/>
                <w:kern w:val="0"/>
                <w:sz w:val="16"/>
                <w:szCs w:val="16"/>
                <w:lang w:val="de-DE"/>
                <w14:ligatures w14:val="none"/>
              </w:rPr>
              <w:t>Myotis bechsteinii</w:t>
            </w:r>
            <w:r w:rsidRPr="00F8241B">
              <w:rPr>
                <w:rFonts w:ascii="Verdana" w:eastAsiaTheme="minorEastAsia" w:hAnsi="Verdana"/>
                <w:kern w:val="0"/>
                <w:sz w:val="16"/>
                <w:szCs w:val="16"/>
                <w:lang w:val="de-DE"/>
                <w14:ligatures w14:val="none"/>
              </w:rPr>
              <w:t>, NT [Eu: VU]), R6</w:t>
            </w:r>
          </w:p>
          <w:p w14:paraId="7AE5B22B" w14:textId="77777777" w:rsidR="00CB3FF6" w:rsidRPr="000E58D0" w:rsidRDefault="00CB3FF6" w:rsidP="00CB3FF6">
            <w:pPr>
              <w:numPr>
                <w:ilvl w:val="0"/>
                <w:numId w:val="135"/>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w:t>
            </w:r>
            <w:r w:rsidRPr="000E58D0">
              <w:rPr>
                <w:rFonts w:ascii="Verdana" w:eastAsiaTheme="minorEastAsia" w:hAnsi="Verdana"/>
                <w:kern w:val="0"/>
                <w:sz w:val="16"/>
                <w:szCs w:val="16"/>
                <w14:ligatures w14:val="none"/>
              </w:rPr>
              <w:t>Lesser Mouse-eared Bat (</w:t>
            </w:r>
            <w:r w:rsidRPr="00F8241B">
              <w:rPr>
                <w:rFonts w:ascii="Verdana" w:eastAsiaTheme="minorEastAsia" w:hAnsi="Verdana"/>
                <w:i/>
                <w:iCs/>
                <w:kern w:val="0"/>
                <w:sz w:val="16"/>
                <w:szCs w:val="16"/>
                <w14:ligatures w14:val="none"/>
              </w:rPr>
              <w:t>Myotis blythii</w:t>
            </w:r>
            <w:r w:rsidRPr="000E58D0">
              <w:rPr>
                <w:rFonts w:ascii="Verdana" w:eastAsiaTheme="minorEastAsia" w:hAnsi="Verdana"/>
                <w:kern w:val="0"/>
                <w:sz w:val="16"/>
                <w:szCs w:val="16"/>
                <w14:ligatures w14:val="none"/>
              </w:rPr>
              <w:t>, LC [Eu: VU / Med: NT]), R6</w:t>
            </w:r>
          </w:p>
          <w:p w14:paraId="58F10CD6" w14:textId="77777777" w:rsidR="00CB3FF6" w:rsidRPr="000E58D0" w:rsidRDefault="00CB3FF6" w:rsidP="00CB3FF6">
            <w:pPr>
              <w:numPr>
                <w:ilvl w:val="0"/>
                <w:numId w:val="135"/>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w:t>
            </w:r>
            <w:r w:rsidRPr="000E58D0">
              <w:rPr>
                <w:rFonts w:ascii="Verdana" w:eastAsiaTheme="minorEastAsia" w:hAnsi="Verdana"/>
                <w:kern w:val="0"/>
                <w:sz w:val="16"/>
                <w:szCs w:val="16"/>
                <w14:ligatures w14:val="none"/>
              </w:rPr>
              <w:t>Long-fingered Bat (</w:t>
            </w:r>
            <w:r w:rsidRPr="00F8241B">
              <w:rPr>
                <w:rFonts w:ascii="Verdana" w:eastAsiaTheme="minorEastAsia" w:hAnsi="Verdana"/>
                <w:i/>
                <w:iCs/>
                <w:kern w:val="0"/>
                <w:sz w:val="16"/>
                <w:szCs w:val="16"/>
                <w14:ligatures w14:val="none"/>
              </w:rPr>
              <w:t>Myotis capaccinii</w:t>
            </w:r>
            <w:r w:rsidRPr="000E58D0">
              <w:rPr>
                <w:rFonts w:ascii="Verdana" w:eastAsiaTheme="minorEastAsia" w:hAnsi="Verdana"/>
                <w:kern w:val="0"/>
                <w:sz w:val="16"/>
                <w:szCs w:val="16"/>
                <w14:ligatures w14:val="none"/>
              </w:rPr>
              <w:t>, VU), R6</w:t>
            </w:r>
          </w:p>
          <w:p w14:paraId="32865944" w14:textId="77777777" w:rsidR="00CB3FF6" w:rsidRPr="000E58D0" w:rsidRDefault="00CB3FF6" w:rsidP="00CB3FF6">
            <w:pPr>
              <w:numPr>
                <w:ilvl w:val="0"/>
                <w:numId w:val="135"/>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w:t>
            </w:r>
            <w:r w:rsidRPr="000E58D0">
              <w:rPr>
                <w:rFonts w:ascii="Verdana" w:eastAsiaTheme="minorEastAsia" w:hAnsi="Verdana"/>
                <w:kern w:val="0"/>
                <w:sz w:val="16"/>
                <w:szCs w:val="16"/>
                <w14:ligatures w14:val="none"/>
              </w:rPr>
              <w:t>Geoffroy’s Bat (</w:t>
            </w:r>
            <w:r w:rsidRPr="00F8241B">
              <w:rPr>
                <w:rFonts w:ascii="Verdana" w:eastAsiaTheme="minorEastAsia" w:hAnsi="Verdana"/>
                <w:i/>
                <w:iCs/>
                <w:kern w:val="0"/>
                <w:sz w:val="16"/>
                <w:szCs w:val="16"/>
                <w14:ligatures w14:val="none"/>
              </w:rPr>
              <w:t>Myotis emarginatus</w:t>
            </w:r>
            <w:r w:rsidRPr="000E58D0">
              <w:rPr>
                <w:rFonts w:ascii="Verdana" w:eastAsiaTheme="minorEastAsia" w:hAnsi="Verdana"/>
                <w:kern w:val="0"/>
                <w:sz w:val="16"/>
                <w:szCs w:val="16"/>
                <w14:ligatures w14:val="none"/>
              </w:rPr>
              <w:t>, LC), R6</w:t>
            </w:r>
          </w:p>
          <w:p w14:paraId="671B5247" w14:textId="77777777" w:rsidR="00CB3FF6" w:rsidRPr="000E58D0" w:rsidRDefault="00CB3FF6" w:rsidP="00CB3FF6">
            <w:pPr>
              <w:numPr>
                <w:ilvl w:val="0"/>
                <w:numId w:val="135"/>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w:t>
            </w:r>
            <w:r w:rsidRPr="000E58D0">
              <w:rPr>
                <w:rFonts w:ascii="Verdana" w:eastAsiaTheme="minorEastAsia" w:hAnsi="Verdana"/>
                <w:kern w:val="0"/>
                <w:sz w:val="16"/>
                <w:szCs w:val="16"/>
                <w14:ligatures w14:val="none"/>
              </w:rPr>
              <w:t>Greater Mouse-eared Bat (</w:t>
            </w:r>
            <w:r w:rsidRPr="00F8241B">
              <w:rPr>
                <w:rFonts w:ascii="Verdana" w:eastAsiaTheme="minorEastAsia" w:hAnsi="Verdana"/>
                <w:i/>
                <w:iCs/>
                <w:kern w:val="0"/>
                <w:sz w:val="16"/>
                <w:szCs w:val="16"/>
                <w14:ligatures w14:val="none"/>
              </w:rPr>
              <w:t>Myotis myotis</w:t>
            </w:r>
            <w:r w:rsidRPr="000E58D0">
              <w:rPr>
                <w:rFonts w:ascii="Verdana" w:eastAsiaTheme="minorEastAsia" w:hAnsi="Verdana"/>
                <w:kern w:val="0"/>
                <w:sz w:val="16"/>
                <w:szCs w:val="16"/>
                <w14:ligatures w14:val="none"/>
              </w:rPr>
              <w:t>, LC), R6</w:t>
            </w:r>
          </w:p>
          <w:p w14:paraId="1E306010" w14:textId="77777777" w:rsidR="00CB3FF6" w:rsidRPr="000E58D0" w:rsidRDefault="00CB3FF6" w:rsidP="00CB3FF6">
            <w:pPr>
              <w:numPr>
                <w:ilvl w:val="0"/>
                <w:numId w:val="135"/>
              </w:num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lastRenderedPageBreak/>
              <w:t>*</w:t>
            </w:r>
            <w:r w:rsidRPr="000E58D0">
              <w:rPr>
                <w:rFonts w:ascii="Verdana" w:eastAsiaTheme="minorEastAsia" w:hAnsi="Verdana"/>
                <w:kern w:val="0"/>
                <w:sz w:val="16"/>
                <w:szCs w:val="16"/>
                <w14:ligatures w14:val="none"/>
              </w:rPr>
              <w:t>Greater Noctule Bat (</w:t>
            </w:r>
            <w:r w:rsidRPr="00F8241B">
              <w:rPr>
                <w:rFonts w:ascii="Verdana" w:eastAsiaTheme="minorEastAsia" w:hAnsi="Verdana"/>
                <w:i/>
                <w:iCs/>
                <w:kern w:val="0"/>
                <w:sz w:val="16"/>
                <w:szCs w:val="16"/>
                <w14:ligatures w14:val="none"/>
              </w:rPr>
              <w:t>Nyctalus lasiopterus</w:t>
            </w:r>
            <w:r w:rsidRPr="000E58D0">
              <w:rPr>
                <w:rFonts w:ascii="Verdana" w:eastAsiaTheme="minorEastAsia" w:hAnsi="Verdana"/>
                <w:kern w:val="0"/>
                <w:sz w:val="16"/>
                <w:szCs w:val="16"/>
                <w14:ligatures w14:val="none"/>
              </w:rPr>
              <w:t>, VU [Eu: VU / Med: NT]), not R6</w:t>
            </w:r>
          </w:p>
          <w:p w14:paraId="40E1F95D" w14:textId="77777777" w:rsidR="00CB3FF6" w:rsidRPr="00A15A77" w:rsidRDefault="00CB3FF6" w:rsidP="00CB3FF6">
            <w:pPr>
              <w:numPr>
                <w:ilvl w:val="0"/>
                <w:numId w:val="135"/>
              </w:numPr>
              <w:spacing w:before="20" w:after="20" w:line="240" w:lineRule="auto"/>
              <w:rPr>
                <w:rFonts w:ascii="Verdana" w:eastAsiaTheme="minorEastAsia" w:hAnsi="Verdana"/>
                <w:kern w:val="0"/>
                <w:sz w:val="16"/>
                <w:szCs w:val="16"/>
                <w14:ligatures w14:val="none"/>
              </w:rPr>
            </w:pPr>
            <w:r w:rsidRPr="00A15A77">
              <w:rPr>
                <w:rFonts w:ascii="Verdana" w:eastAsiaTheme="minorEastAsia" w:hAnsi="Verdana"/>
                <w:kern w:val="0"/>
                <w:sz w:val="16"/>
                <w:szCs w:val="16"/>
                <w14:ligatures w14:val="none"/>
              </w:rPr>
              <w:t>*Mehely’s Horseshoe Bat (</w:t>
            </w:r>
            <w:r w:rsidRPr="00F8241B">
              <w:rPr>
                <w:rFonts w:ascii="Verdana" w:eastAsiaTheme="minorEastAsia" w:hAnsi="Verdana"/>
                <w:i/>
                <w:iCs/>
                <w:kern w:val="0"/>
                <w:sz w:val="16"/>
                <w:szCs w:val="16"/>
                <w14:ligatures w14:val="none"/>
              </w:rPr>
              <w:t>Rhinolophus mehelyi</w:t>
            </w:r>
            <w:r w:rsidRPr="00A15A77">
              <w:rPr>
                <w:rFonts w:ascii="Verdana" w:eastAsiaTheme="minorEastAsia" w:hAnsi="Verdana"/>
                <w:kern w:val="0"/>
                <w:sz w:val="16"/>
                <w:szCs w:val="16"/>
                <w14:ligatures w14:val="none"/>
              </w:rPr>
              <w:t>, VU [Eu: EN]), R6</w:t>
            </w:r>
          </w:p>
          <w:p w14:paraId="395DC844" w14:textId="124CBA5B" w:rsidR="00CB3FF6" w:rsidRPr="00CB3FF6" w:rsidRDefault="00CB3FF6" w:rsidP="00C17C75">
            <w:pPr>
              <w:numPr>
                <w:ilvl w:val="0"/>
                <w:numId w:val="135"/>
              </w:numPr>
              <w:spacing w:before="20" w:after="20" w:line="240" w:lineRule="auto"/>
              <w:rPr>
                <w:rFonts w:ascii="Verdana" w:hAnsi="Verdana"/>
                <w:sz w:val="16"/>
                <w:szCs w:val="16"/>
              </w:rPr>
            </w:pPr>
            <w:r w:rsidRPr="00C17C75">
              <w:rPr>
                <w:rFonts w:ascii="Verdana" w:eastAsiaTheme="minorEastAsia" w:hAnsi="Verdana"/>
                <w:kern w:val="0"/>
                <w:sz w:val="16"/>
                <w:szCs w:val="16"/>
                <w14:ligatures w14:val="none"/>
              </w:rPr>
              <w:t>*Parti-coloured Bat (</w:t>
            </w:r>
            <w:r w:rsidRPr="00C17C75">
              <w:rPr>
                <w:rFonts w:ascii="Verdana" w:eastAsiaTheme="minorEastAsia" w:hAnsi="Verdana"/>
                <w:i/>
                <w:iCs/>
                <w:kern w:val="0"/>
                <w:sz w:val="16"/>
                <w:szCs w:val="16"/>
                <w14:ligatures w14:val="none"/>
              </w:rPr>
              <w:t>Vespertilio murinus</w:t>
            </w:r>
            <w:r w:rsidRPr="00C17C75">
              <w:rPr>
                <w:rFonts w:ascii="Verdana" w:eastAsiaTheme="minorEastAsia" w:hAnsi="Verdana"/>
                <w:kern w:val="0"/>
                <w:sz w:val="16"/>
                <w:szCs w:val="16"/>
                <w14:ligatures w14:val="none"/>
              </w:rPr>
              <w:t>, LC), R6</w:t>
            </w:r>
          </w:p>
          <w:p w14:paraId="79BE8E14" w14:textId="77777777" w:rsidR="00503AF7" w:rsidRPr="0028601F" w:rsidRDefault="00503AF7" w:rsidP="004753B8">
            <w:pPr>
              <w:pStyle w:val="Tablebullet"/>
              <w:numPr>
                <w:ilvl w:val="0"/>
                <w:numId w:val="0"/>
              </w:numPr>
              <w:spacing w:before="20" w:after="20"/>
              <w:ind w:left="284"/>
              <w:rPr>
                <w:rFonts w:ascii="Verdana" w:hAnsi="Verdana"/>
                <w:sz w:val="16"/>
                <w:szCs w:val="16"/>
                <w:lang w:val="en-US"/>
              </w:rPr>
            </w:pPr>
          </w:p>
          <w:p w14:paraId="1E5D886F" w14:textId="4E8B445B" w:rsidR="00503AF7" w:rsidRPr="0028601F" w:rsidRDefault="00503AF7">
            <w:pPr>
              <w:pStyle w:val="Tablebullet"/>
              <w:spacing w:before="20" w:after="20"/>
              <w:rPr>
                <w:rFonts w:ascii="Verdana" w:hAnsi="Verdana"/>
                <w:sz w:val="16"/>
                <w:szCs w:val="16"/>
                <w:lang w:val="en-US"/>
              </w:rPr>
            </w:pPr>
            <w:r w:rsidRPr="0028601F">
              <w:rPr>
                <w:rFonts w:ascii="Verdana" w:hAnsi="Verdana"/>
                <w:sz w:val="16"/>
                <w:szCs w:val="16"/>
                <w:lang w:val="en-US"/>
              </w:rPr>
              <w:t xml:space="preserve">Most common species are of LC (e.g. </w:t>
            </w:r>
            <w:r w:rsidRPr="0028601F">
              <w:rPr>
                <w:rFonts w:ascii="Verdana" w:hAnsi="Verdana"/>
                <w:i/>
                <w:iCs/>
                <w:sz w:val="16"/>
                <w:szCs w:val="16"/>
                <w:lang w:val="en-US"/>
              </w:rPr>
              <w:t>Pipistrellus pipistrellu</w:t>
            </w:r>
            <w:r w:rsidRPr="0028601F">
              <w:rPr>
                <w:rFonts w:ascii="Verdana" w:hAnsi="Verdana"/>
                <w:sz w:val="16"/>
                <w:szCs w:val="16"/>
                <w:lang w:val="en-US"/>
              </w:rPr>
              <w:t>s</w:t>
            </w:r>
            <w:r w:rsidR="0060688F" w:rsidRPr="0028601F">
              <w:rPr>
                <w:rFonts w:ascii="Verdana" w:hAnsi="Verdana"/>
                <w:sz w:val="16"/>
                <w:szCs w:val="16"/>
                <w:lang w:val="en-US"/>
              </w:rPr>
              <w:t xml:space="preserve">- </w:t>
            </w:r>
            <w:r w:rsidR="0060688F" w:rsidRPr="0028601F">
              <w:rPr>
                <w:rFonts w:ascii="Verdana" w:hAnsi="Verdana" w:cs="Arial"/>
                <w:color w:val="000000"/>
                <w:sz w:val="16"/>
                <w:szCs w:val="16"/>
              </w:rPr>
              <w:t>Common Pipistrelle</w:t>
            </w:r>
            <w:r w:rsidRPr="0028601F">
              <w:rPr>
                <w:rFonts w:ascii="Verdana" w:hAnsi="Verdana"/>
                <w:sz w:val="16"/>
                <w:szCs w:val="16"/>
                <w:lang w:val="en-US"/>
              </w:rPr>
              <w:t>) and these are at high risk of collision.</w:t>
            </w:r>
          </w:p>
        </w:tc>
        <w:tc>
          <w:tcPr>
            <w:tcW w:w="811" w:type="pct"/>
            <w:vAlign w:val="center"/>
          </w:tcPr>
          <w:p w14:paraId="0547C4D9" w14:textId="77777777" w:rsidR="00503AF7" w:rsidRPr="009E2528"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lastRenderedPageBreak/>
              <w:t>Medium</w:t>
            </w:r>
          </w:p>
        </w:tc>
        <w:tc>
          <w:tcPr>
            <w:tcW w:w="951" w:type="pct"/>
            <w:vAlign w:val="center"/>
          </w:tcPr>
          <w:p w14:paraId="2D5766FD" w14:textId="77777777" w:rsidR="00503AF7" w:rsidRDefault="00503AF7">
            <w:pPr>
              <w:pStyle w:val="GvdeMetni"/>
              <w:spacing w:before="20" w:after="20" w:line="240" w:lineRule="auto"/>
              <w:jc w:val="center"/>
              <w:rPr>
                <w:rFonts w:ascii="Verdana" w:eastAsia="Times New Roman" w:hAnsi="Verdana" w:cs="Arial"/>
                <w:sz w:val="16"/>
                <w:szCs w:val="16"/>
                <w:lang w:eastAsia="en-GB"/>
              </w:rPr>
            </w:pPr>
          </w:p>
          <w:p w14:paraId="0D16CD8E" w14:textId="77777777" w:rsidR="00503AF7"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Globally VU species present</w:t>
            </w:r>
          </w:p>
          <w:p w14:paraId="3ED88BAA" w14:textId="77777777" w:rsidR="00503AF7" w:rsidRDefault="00503AF7">
            <w:pPr>
              <w:pStyle w:val="GvdeMetni"/>
              <w:spacing w:before="20" w:after="20" w:line="240" w:lineRule="auto"/>
              <w:jc w:val="center"/>
              <w:rPr>
                <w:rFonts w:ascii="Verdana" w:eastAsia="Times New Roman" w:hAnsi="Verdana" w:cs="Arial"/>
                <w:sz w:val="16"/>
                <w:szCs w:val="16"/>
                <w:lang w:eastAsia="en-GB"/>
              </w:rPr>
            </w:pPr>
          </w:p>
          <w:p w14:paraId="1472D2C0" w14:textId="77777777" w:rsidR="00503AF7"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PBF species</w:t>
            </w:r>
          </w:p>
          <w:p w14:paraId="140BC900" w14:textId="77777777" w:rsidR="00503AF7" w:rsidRDefault="00503AF7">
            <w:pPr>
              <w:pStyle w:val="GvdeMetni"/>
              <w:spacing w:before="20" w:after="20" w:line="240" w:lineRule="auto"/>
              <w:jc w:val="center"/>
              <w:rPr>
                <w:rFonts w:ascii="Verdana" w:eastAsia="Times New Roman" w:hAnsi="Verdana" w:cs="Arial"/>
                <w:sz w:val="16"/>
                <w:szCs w:val="16"/>
                <w:lang w:eastAsia="en-GB"/>
              </w:rPr>
            </w:pPr>
          </w:p>
          <w:p w14:paraId="232AAFC9" w14:textId="77777777" w:rsidR="00503AF7" w:rsidRPr="009E2528"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High collision risk species</w:t>
            </w:r>
          </w:p>
        </w:tc>
      </w:tr>
      <w:tr w:rsidR="00503AF7" w:rsidRPr="009E2528" w14:paraId="283622ED" w14:textId="77777777" w:rsidTr="5395E1CF">
        <w:trPr>
          <w:trHeight w:val="481"/>
        </w:trPr>
        <w:tc>
          <w:tcPr>
            <w:tcW w:w="842" w:type="pct"/>
            <w:vAlign w:val="center"/>
          </w:tcPr>
          <w:p w14:paraId="09AF7B59" w14:textId="77777777" w:rsidR="00503AF7" w:rsidRPr="009E2528" w:rsidRDefault="00503AF7">
            <w:pPr>
              <w:widowControl w:val="0"/>
              <w:spacing w:before="20" w:after="20" w:line="240" w:lineRule="auto"/>
              <w:rPr>
                <w:rFonts w:ascii="Verdana" w:hAnsi="Verdana" w:cs="Arial"/>
                <w:b/>
                <w:bCs/>
                <w:sz w:val="16"/>
                <w:szCs w:val="16"/>
                <w:lang w:val="en-GB" w:eastAsia="en-GB"/>
              </w:rPr>
            </w:pPr>
            <w:r w:rsidRPr="009E2528">
              <w:rPr>
                <w:rFonts w:ascii="Verdana" w:hAnsi="Verdana" w:cs="Arial"/>
                <w:b/>
                <w:bCs/>
                <w:sz w:val="16"/>
                <w:szCs w:val="16"/>
                <w:lang w:val="en-GB" w:eastAsia="en-GB"/>
              </w:rPr>
              <w:t>Land mammals</w:t>
            </w:r>
          </w:p>
        </w:tc>
        <w:tc>
          <w:tcPr>
            <w:tcW w:w="2396" w:type="pct"/>
            <w:vAlign w:val="center"/>
          </w:tcPr>
          <w:p w14:paraId="2C1BCE77" w14:textId="77777777" w:rsidR="00503AF7" w:rsidRPr="0028601F" w:rsidRDefault="00503AF7">
            <w:pPr>
              <w:pStyle w:val="Tablebullet"/>
              <w:spacing w:before="20" w:after="20"/>
              <w:rPr>
                <w:rFonts w:ascii="Verdana" w:hAnsi="Verdana"/>
                <w:sz w:val="16"/>
                <w:szCs w:val="16"/>
                <w:lang w:val="en-US"/>
              </w:rPr>
            </w:pPr>
            <w:r w:rsidRPr="0028601F">
              <w:rPr>
                <w:rFonts w:ascii="Verdana" w:hAnsi="Verdana"/>
                <w:sz w:val="16"/>
                <w:szCs w:val="16"/>
                <w:lang w:val="en-US"/>
              </w:rPr>
              <w:t>All are species of LC, no endemics or restricted-range species.</w:t>
            </w:r>
          </w:p>
          <w:p w14:paraId="41CC697F" w14:textId="77777777" w:rsidR="00503AF7" w:rsidRPr="0028601F" w:rsidRDefault="00503AF7" w:rsidP="005C5463">
            <w:pPr>
              <w:pStyle w:val="Tablebullet"/>
              <w:numPr>
                <w:ilvl w:val="0"/>
                <w:numId w:val="0"/>
              </w:numPr>
              <w:spacing w:before="20" w:after="20"/>
              <w:ind w:left="284"/>
              <w:rPr>
                <w:rFonts w:ascii="Verdana" w:hAnsi="Verdana"/>
                <w:sz w:val="16"/>
                <w:szCs w:val="16"/>
                <w:lang w:val="en-US"/>
              </w:rPr>
            </w:pPr>
          </w:p>
          <w:p w14:paraId="59F804CD" w14:textId="77777777" w:rsidR="00503AF7" w:rsidRPr="0028601F" w:rsidRDefault="00503AF7">
            <w:pPr>
              <w:pStyle w:val="Tablebullet"/>
              <w:spacing w:before="20" w:after="20"/>
              <w:rPr>
                <w:rFonts w:ascii="Verdana" w:hAnsi="Verdana"/>
                <w:sz w:val="16"/>
                <w:szCs w:val="16"/>
                <w:lang w:val="en-US"/>
              </w:rPr>
            </w:pPr>
            <w:r w:rsidRPr="0028601F">
              <w:rPr>
                <w:rFonts w:ascii="Verdana" w:hAnsi="Verdana"/>
                <w:sz w:val="16"/>
                <w:szCs w:val="16"/>
                <w:lang w:val="en-US"/>
              </w:rPr>
              <w:t>One species qualifies as PBF:</w:t>
            </w:r>
          </w:p>
          <w:p w14:paraId="1ADD1A3F" w14:textId="3DC0AF26" w:rsidR="00503AF7" w:rsidRPr="0028601F" w:rsidRDefault="00503AF7" w:rsidP="00503AF7">
            <w:pPr>
              <w:pStyle w:val="Tablebullet"/>
              <w:numPr>
                <w:ilvl w:val="0"/>
                <w:numId w:val="137"/>
              </w:numPr>
              <w:spacing w:before="20" w:after="20" w:line="240" w:lineRule="auto"/>
              <w:rPr>
                <w:rFonts w:ascii="Verdana" w:hAnsi="Verdana"/>
                <w:sz w:val="16"/>
                <w:szCs w:val="16"/>
                <w:lang w:val="en-US"/>
              </w:rPr>
            </w:pPr>
            <w:r w:rsidRPr="0028601F">
              <w:rPr>
                <w:rFonts w:ascii="Verdana" w:hAnsi="Verdana"/>
                <w:sz w:val="16"/>
                <w:szCs w:val="16"/>
                <w:lang w:val="en-US"/>
              </w:rPr>
              <w:t>Caracal (LC),</w:t>
            </w:r>
            <w:r w:rsidRPr="0028601F">
              <w:rPr>
                <w:rFonts w:ascii="Verdana" w:hAnsi="Verdana"/>
                <w:sz w:val="16"/>
                <w:szCs w:val="16"/>
              </w:rPr>
              <w:t xml:space="preserve"> R6</w:t>
            </w:r>
            <w:r w:rsidR="00EF7908">
              <w:rPr>
                <w:rStyle w:val="DipnotBavurusu"/>
                <w:rFonts w:ascii="Verdana" w:hAnsi="Verdana"/>
                <w:sz w:val="16"/>
                <w:szCs w:val="16"/>
              </w:rPr>
              <w:footnoteReference w:id="2"/>
            </w:r>
          </w:p>
          <w:p w14:paraId="2F449A56" w14:textId="77777777" w:rsidR="00503AF7" w:rsidRPr="0028601F" w:rsidRDefault="00503AF7">
            <w:pPr>
              <w:pStyle w:val="GvdeMetni"/>
              <w:spacing w:before="20" w:after="20" w:line="240" w:lineRule="auto"/>
              <w:rPr>
                <w:rFonts w:ascii="Verdana" w:eastAsia="Times New Roman" w:hAnsi="Verdana" w:cs="Arial"/>
                <w:sz w:val="16"/>
                <w:szCs w:val="16"/>
                <w:lang w:eastAsia="en-GB"/>
              </w:rPr>
            </w:pPr>
          </w:p>
        </w:tc>
        <w:tc>
          <w:tcPr>
            <w:tcW w:w="811" w:type="pct"/>
            <w:vAlign w:val="center"/>
          </w:tcPr>
          <w:p w14:paraId="75E1989A" w14:textId="77777777" w:rsidR="00503AF7" w:rsidRPr="009E2528"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Low</w:t>
            </w:r>
          </w:p>
        </w:tc>
        <w:tc>
          <w:tcPr>
            <w:tcW w:w="951" w:type="pct"/>
            <w:vAlign w:val="center"/>
          </w:tcPr>
          <w:p w14:paraId="6AA83119" w14:textId="77777777" w:rsidR="00503AF7"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Species of LC</w:t>
            </w:r>
          </w:p>
          <w:p w14:paraId="51706E50" w14:textId="77777777" w:rsidR="00503AF7" w:rsidRDefault="00503AF7">
            <w:pPr>
              <w:pStyle w:val="GvdeMetni"/>
              <w:spacing w:before="20" w:after="20" w:line="240" w:lineRule="auto"/>
              <w:jc w:val="center"/>
              <w:rPr>
                <w:rFonts w:ascii="Verdana" w:eastAsia="Times New Roman" w:hAnsi="Verdana" w:cs="Arial"/>
                <w:sz w:val="16"/>
                <w:szCs w:val="16"/>
                <w:lang w:eastAsia="en-GB"/>
              </w:rPr>
            </w:pPr>
          </w:p>
          <w:p w14:paraId="6144D1EC" w14:textId="77777777" w:rsidR="00503AF7" w:rsidRPr="009E2528"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PBF species</w:t>
            </w:r>
          </w:p>
        </w:tc>
      </w:tr>
      <w:tr w:rsidR="00503AF7" w:rsidRPr="009E2528" w14:paraId="3497FD3B" w14:textId="77777777" w:rsidTr="5395E1CF">
        <w:trPr>
          <w:trHeight w:val="481"/>
        </w:trPr>
        <w:tc>
          <w:tcPr>
            <w:tcW w:w="842" w:type="pct"/>
            <w:vAlign w:val="center"/>
          </w:tcPr>
          <w:p w14:paraId="3FE6AFEB" w14:textId="77777777" w:rsidR="00503AF7" w:rsidRPr="009E2528" w:rsidRDefault="00503AF7">
            <w:pPr>
              <w:widowControl w:val="0"/>
              <w:spacing w:before="20" w:after="20" w:line="240" w:lineRule="auto"/>
              <w:rPr>
                <w:rFonts w:ascii="Verdana" w:hAnsi="Verdana" w:cs="Arial"/>
                <w:b/>
                <w:bCs/>
                <w:sz w:val="16"/>
                <w:szCs w:val="16"/>
                <w:lang w:val="en-GB" w:eastAsia="en-GB"/>
              </w:rPr>
            </w:pPr>
            <w:r w:rsidRPr="009E2528">
              <w:rPr>
                <w:rFonts w:ascii="Verdana" w:hAnsi="Verdana" w:cs="Arial"/>
                <w:b/>
                <w:bCs/>
                <w:sz w:val="16"/>
                <w:szCs w:val="16"/>
                <w:lang w:val="en-GB" w:eastAsia="en-GB"/>
              </w:rPr>
              <w:t>Herpetofauna</w:t>
            </w:r>
          </w:p>
        </w:tc>
        <w:tc>
          <w:tcPr>
            <w:tcW w:w="2396" w:type="pct"/>
            <w:vAlign w:val="center"/>
          </w:tcPr>
          <w:p w14:paraId="0FF7B1B3" w14:textId="77777777" w:rsidR="00503AF7" w:rsidRPr="000A5C8B" w:rsidRDefault="00503AF7">
            <w:pPr>
              <w:pStyle w:val="Tablebullet"/>
              <w:spacing w:before="20" w:after="20"/>
              <w:rPr>
                <w:rFonts w:ascii="Verdana" w:hAnsi="Verdana"/>
                <w:sz w:val="16"/>
                <w:szCs w:val="16"/>
              </w:rPr>
            </w:pPr>
            <w:r w:rsidRPr="000A5C8B">
              <w:rPr>
                <w:rFonts w:ascii="Verdana" w:hAnsi="Verdana"/>
                <w:sz w:val="16"/>
                <w:szCs w:val="16"/>
              </w:rPr>
              <w:t>Most are species of LC and not endemic.</w:t>
            </w:r>
          </w:p>
          <w:p w14:paraId="2C68E603" w14:textId="77777777" w:rsidR="00503AF7" w:rsidRPr="000A5C8B" w:rsidRDefault="00503AF7" w:rsidP="005C5463">
            <w:pPr>
              <w:pStyle w:val="Tablebullet"/>
              <w:numPr>
                <w:ilvl w:val="0"/>
                <w:numId w:val="0"/>
              </w:numPr>
              <w:spacing w:before="20" w:after="20"/>
              <w:ind w:left="284"/>
              <w:rPr>
                <w:rFonts w:ascii="Verdana" w:hAnsi="Verdana"/>
                <w:sz w:val="16"/>
                <w:szCs w:val="16"/>
              </w:rPr>
            </w:pPr>
          </w:p>
          <w:p w14:paraId="4F4CCD97" w14:textId="77777777" w:rsidR="00503AF7" w:rsidRPr="000A5C8B" w:rsidRDefault="00503AF7">
            <w:pPr>
              <w:pStyle w:val="Tablebullet"/>
              <w:spacing w:before="20" w:after="20"/>
              <w:rPr>
                <w:rFonts w:ascii="Verdana" w:hAnsi="Verdana"/>
                <w:sz w:val="16"/>
                <w:szCs w:val="16"/>
                <w:lang w:val="en-US"/>
              </w:rPr>
            </w:pPr>
            <w:r w:rsidRPr="000A5C8B">
              <w:rPr>
                <w:rFonts w:ascii="Verdana" w:hAnsi="Verdana"/>
                <w:sz w:val="16"/>
                <w:szCs w:val="16"/>
                <w:lang w:val="en-US"/>
              </w:rPr>
              <w:t>Threatened reptiles:</w:t>
            </w:r>
          </w:p>
          <w:p w14:paraId="50780527" w14:textId="7A478D6E" w:rsidR="00503AF7" w:rsidRPr="0028601F" w:rsidRDefault="00503AF7" w:rsidP="005C5463">
            <w:pPr>
              <w:pStyle w:val="Tablebullet"/>
              <w:numPr>
                <w:ilvl w:val="0"/>
                <w:numId w:val="135"/>
              </w:numPr>
              <w:spacing w:before="20" w:after="20" w:line="240" w:lineRule="auto"/>
              <w:rPr>
                <w:rFonts w:ascii="Verdana" w:hAnsi="Verdana"/>
                <w:sz w:val="16"/>
                <w:szCs w:val="16"/>
                <w:lang w:val="en-US"/>
              </w:rPr>
            </w:pPr>
            <w:r w:rsidRPr="0028601F">
              <w:rPr>
                <w:rFonts w:ascii="Verdana" w:hAnsi="Verdana"/>
                <w:sz w:val="16"/>
                <w:szCs w:val="16"/>
                <w:lang w:val="en-US"/>
              </w:rPr>
              <w:t>Mediterranean Spur-thighed</w:t>
            </w:r>
            <w:r w:rsidR="00053E5D" w:rsidRPr="0028601F">
              <w:rPr>
                <w:rFonts w:ascii="Verdana" w:hAnsi="Verdana"/>
                <w:sz w:val="16"/>
                <w:szCs w:val="16"/>
                <w:lang w:val="en-US"/>
              </w:rPr>
              <w:t xml:space="preserve"> (</w:t>
            </w:r>
            <w:r w:rsidR="00053E5D" w:rsidRPr="0028601F">
              <w:rPr>
                <w:i/>
                <w:sz w:val="16"/>
                <w:szCs w:val="16"/>
              </w:rPr>
              <w:t>Testudo graeca</w:t>
            </w:r>
            <w:r w:rsidR="00053E5D" w:rsidRPr="0028601F">
              <w:rPr>
                <w:rFonts w:ascii="Verdana" w:hAnsi="Verdana"/>
                <w:sz w:val="16"/>
                <w:szCs w:val="16"/>
                <w:lang w:val="en-US"/>
              </w:rPr>
              <w:t>)</w:t>
            </w:r>
            <w:r w:rsidRPr="0028601F">
              <w:rPr>
                <w:rFonts w:ascii="Verdana" w:hAnsi="Verdana"/>
                <w:sz w:val="16"/>
                <w:szCs w:val="16"/>
                <w:lang w:val="en-US"/>
              </w:rPr>
              <w:t xml:space="preserve"> Tortoise (VU), R6, PBF</w:t>
            </w:r>
          </w:p>
          <w:p w14:paraId="276A8734" w14:textId="77777777" w:rsidR="00503AF7" w:rsidRPr="0028601F" w:rsidRDefault="00503AF7" w:rsidP="005C5463">
            <w:pPr>
              <w:pStyle w:val="Tablebullet"/>
              <w:numPr>
                <w:ilvl w:val="0"/>
                <w:numId w:val="0"/>
              </w:numPr>
              <w:spacing w:before="20" w:after="20"/>
              <w:ind w:left="284"/>
              <w:rPr>
                <w:rFonts w:ascii="Verdana" w:hAnsi="Verdana"/>
                <w:sz w:val="16"/>
                <w:szCs w:val="16"/>
                <w:lang w:val="en-US"/>
              </w:rPr>
            </w:pPr>
          </w:p>
          <w:p w14:paraId="3CD1AE28" w14:textId="77777777" w:rsidR="00503AF7" w:rsidRPr="0028601F" w:rsidRDefault="00503AF7">
            <w:pPr>
              <w:pStyle w:val="Tablebullet"/>
              <w:spacing w:before="20" w:after="20"/>
              <w:rPr>
                <w:rFonts w:ascii="Verdana" w:hAnsi="Verdana"/>
                <w:sz w:val="16"/>
                <w:szCs w:val="16"/>
                <w:lang w:val="en-US"/>
              </w:rPr>
            </w:pPr>
            <w:r w:rsidRPr="0028601F">
              <w:rPr>
                <w:rFonts w:ascii="Verdana" w:hAnsi="Verdana"/>
                <w:sz w:val="16"/>
                <w:szCs w:val="16"/>
                <w:lang w:val="en-US"/>
              </w:rPr>
              <w:t>One other species qualifies as PBF:</w:t>
            </w:r>
          </w:p>
          <w:p w14:paraId="53130D52" w14:textId="4161C633" w:rsidR="00503AF7" w:rsidRPr="0028601F" w:rsidRDefault="00EF7908" w:rsidP="005C5463">
            <w:pPr>
              <w:pStyle w:val="Tablebullet"/>
              <w:numPr>
                <w:ilvl w:val="0"/>
                <w:numId w:val="135"/>
              </w:numPr>
              <w:spacing w:before="20" w:after="20" w:line="240" w:lineRule="auto"/>
              <w:rPr>
                <w:rFonts w:ascii="Verdana" w:hAnsi="Verdana"/>
                <w:sz w:val="16"/>
                <w:szCs w:val="16"/>
                <w:lang w:val="en-US"/>
              </w:rPr>
            </w:pPr>
            <w:r>
              <w:rPr>
                <w:rFonts w:ascii="Verdana" w:hAnsi="Verdana"/>
                <w:sz w:val="16"/>
                <w:szCs w:val="16"/>
                <w:lang w:val="en-US"/>
              </w:rPr>
              <w:t>*</w:t>
            </w:r>
            <w:r w:rsidR="00503AF7" w:rsidRPr="0028601F">
              <w:rPr>
                <w:rFonts w:ascii="Verdana" w:hAnsi="Verdana"/>
                <w:sz w:val="16"/>
                <w:szCs w:val="16"/>
                <w:lang w:val="en-US"/>
              </w:rPr>
              <w:t xml:space="preserve">Grass Snake </w:t>
            </w:r>
            <w:r w:rsidR="006A446F" w:rsidRPr="0028601F">
              <w:rPr>
                <w:rFonts w:ascii="Verdana" w:hAnsi="Verdana"/>
                <w:sz w:val="16"/>
                <w:szCs w:val="16"/>
                <w:lang w:val="en-US"/>
              </w:rPr>
              <w:t>(</w:t>
            </w:r>
            <w:bookmarkStart w:id="63" w:name="_Hlk175140034"/>
            <w:r w:rsidR="006A446F" w:rsidRPr="0028601F">
              <w:rPr>
                <w:i/>
                <w:sz w:val="16"/>
                <w:szCs w:val="16"/>
              </w:rPr>
              <w:t>Natrix natrix</w:t>
            </w:r>
            <w:bookmarkEnd w:id="63"/>
            <w:r w:rsidR="006A446F" w:rsidRPr="0028601F">
              <w:rPr>
                <w:rFonts w:ascii="Verdana" w:hAnsi="Verdana"/>
                <w:sz w:val="16"/>
                <w:szCs w:val="16"/>
                <w:lang w:val="en-US"/>
              </w:rPr>
              <w:t xml:space="preserve">) </w:t>
            </w:r>
            <w:r w:rsidR="00503AF7" w:rsidRPr="0028601F">
              <w:rPr>
                <w:rFonts w:ascii="Verdana" w:hAnsi="Verdana"/>
                <w:sz w:val="16"/>
                <w:szCs w:val="16"/>
                <w:lang w:val="en-US"/>
              </w:rPr>
              <w:t>(LC), R6 – potentially occurring</w:t>
            </w:r>
          </w:p>
          <w:p w14:paraId="1CF2E5FF" w14:textId="6BA4602E" w:rsidR="00503AF7" w:rsidRPr="000A5C8B" w:rsidRDefault="00EF7908" w:rsidP="005C5463">
            <w:pPr>
              <w:pStyle w:val="Tablebullet"/>
              <w:numPr>
                <w:ilvl w:val="0"/>
                <w:numId w:val="135"/>
              </w:numPr>
              <w:spacing w:before="20" w:after="20" w:line="240" w:lineRule="auto"/>
              <w:rPr>
                <w:rFonts w:ascii="Verdana" w:hAnsi="Verdana"/>
                <w:sz w:val="16"/>
                <w:szCs w:val="16"/>
              </w:rPr>
            </w:pPr>
            <w:r>
              <w:rPr>
                <w:rFonts w:ascii="Verdana" w:hAnsi="Verdana"/>
                <w:sz w:val="16"/>
                <w:szCs w:val="16"/>
                <w:lang w:val="en-US"/>
              </w:rPr>
              <w:t>*</w:t>
            </w:r>
            <w:r w:rsidR="00503AF7" w:rsidRPr="0028601F">
              <w:rPr>
                <w:rFonts w:ascii="Verdana" w:hAnsi="Verdana"/>
                <w:sz w:val="16"/>
                <w:szCs w:val="16"/>
                <w:lang w:val="en-US"/>
              </w:rPr>
              <w:t>Ocellated Skink</w:t>
            </w:r>
            <w:r w:rsidR="0028601F" w:rsidRPr="0028601F">
              <w:rPr>
                <w:rFonts w:ascii="Verdana" w:hAnsi="Verdana"/>
                <w:sz w:val="16"/>
                <w:szCs w:val="16"/>
                <w:lang w:val="en-US"/>
              </w:rPr>
              <w:t xml:space="preserve"> (</w:t>
            </w:r>
            <w:r w:rsidR="0028601F" w:rsidRPr="0028601F">
              <w:rPr>
                <w:rFonts w:cs="Arial"/>
                <w:i/>
                <w:iCs/>
                <w:color w:val="000000"/>
                <w:sz w:val="16"/>
                <w:szCs w:val="16"/>
              </w:rPr>
              <w:t>Chalcides ocellatus</w:t>
            </w:r>
            <w:r w:rsidR="0028601F" w:rsidRPr="0028601F">
              <w:rPr>
                <w:rFonts w:ascii="Verdana" w:hAnsi="Verdana"/>
                <w:sz w:val="16"/>
                <w:szCs w:val="16"/>
                <w:lang w:val="en-US"/>
              </w:rPr>
              <w:t>)</w:t>
            </w:r>
            <w:r w:rsidR="00503AF7" w:rsidRPr="0028601F">
              <w:rPr>
                <w:rFonts w:ascii="Verdana" w:hAnsi="Verdana"/>
                <w:sz w:val="16"/>
                <w:szCs w:val="16"/>
                <w:lang w:val="en-US"/>
              </w:rPr>
              <w:t xml:space="preserve"> (LC), R6 – potentially occurring</w:t>
            </w:r>
          </w:p>
        </w:tc>
        <w:tc>
          <w:tcPr>
            <w:tcW w:w="811" w:type="pct"/>
            <w:vAlign w:val="center"/>
          </w:tcPr>
          <w:p w14:paraId="2D6E2DFF" w14:textId="77777777" w:rsidR="00503AF7" w:rsidRPr="009E2528" w:rsidRDefault="00503AF7">
            <w:pPr>
              <w:pStyle w:val="GvdeMetni"/>
              <w:spacing w:before="20" w:after="20" w:line="240" w:lineRule="auto"/>
              <w:jc w:val="center"/>
              <w:rPr>
                <w:rFonts w:ascii="Verdana" w:eastAsia="Times New Roman" w:hAnsi="Verdana" w:cs="Arial"/>
                <w:sz w:val="16"/>
                <w:szCs w:val="16"/>
                <w:lang w:eastAsia="en-GB"/>
              </w:rPr>
            </w:pPr>
            <w:r w:rsidRPr="00E04C88">
              <w:rPr>
                <w:rFonts w:ascii="Verdana" w:eastAsia="Times New Roman" w:hAnsi="Verdana" w:cs="Arial"/>
                <w:sz w:val="16"/>
                <w:szCs w:val="16"/>
                <w:lang w:eastAsia="en-GB"/>
              </w:rPr>
              <w:t xml:space="preserve">Medium </w:t>
            </w:r>
          </w:p>
        </w:tc>
        <w:tc>
          <w:tcPr>
            <w:tcW w:w="951" w:type="pct"/>
            <w:vAlign w:val="center"/>
          </w:tcPr>
          <w:p w14:paraId="76E7589D" w14:textId="77777777" w:rsidR="00503AF7"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Globally VU species present</w:t>
            </w:r>
          </w:p>
          <w:p w14:paraId="243F7C18" w14:textId="77777777" w:rsidR="00503AF7" w:rsidRDefault="00503AF7">
            <w:pPr>
              <w:pStyle w:val="GvdeMetni"/>
              <w:spacing w:before="20" w:after="20" w:line="240" w:lineRule="auto"/>
              <w:rPr>
                <w:rFonts w:ascii="Verdana" w:eastAsia="Times New Roman" w:hAnsi="Verdana" w:cs="Arial"/>
                <w:sz w:val="16"/>
                <w:szCs w:val="16"/>
                <w:lang w:eastAsia="en-GB"/>
              </w:rPr>
            </w:pPr>
          </w:p>
          <w:p w14:paraId="32885E57" w14:textId="77777777" w:rsidR="00503AF7" w:rsidRPr="009E2528" w:rsidRDefault="00503AF7">
            <w:pPr>
              <w:pStyle w:val="GvdeMetni"/>
              <w:spacing w:before="20" w:after="20" w:line="240" w:lineRule="auto"/>
              <w:jc w:val="center"/>
              <w:rPr>
                <w:rFonts w:ascii="Verdana" w:eastAsia="Times New Roman" w:hAnsi="Verdana" w:cs="Arial"/>
                <w:sz w:val="16"/>
                <w:szCs w:val="16"/>
                <w:lang w:eastAsia="en-GB"/>
              </w:rPr>
            </w:pPr>
            <w:r>
              <w:rPr>
                <w:rFonts w:ascii="Verdana" w:eastAsia="Times New Roman" w:hAnsi="Verdana" w:cs="Arial"/>
                <w:sz w:val="16"/>
                <w:szCs w:val="16"/>
                <w:lang w:eastAsia="en-GB"/>
              </w:rPr>
              <w:t>PBF species</w:t>
            </w:r>
          </w:p>
        </w:tc>
      </w:tr>
      <w:tr w:rsidR="00A96E43" w:rsidRPr="009E2528" w14:paraId="3464D41A" w14:textId="77777777" w:rsidTr="5395E1CF">
        <w:trPr>
          <w:trHeight w:val="481"/>
        </w:trPr>
        <w:tc>
          <w:tcPr>
            <w:tcW w:w="842" w:type="pct"/>
            <w:vAlign w:val="center"/>
          </w:tcPr>
          <w:p w14:paraId="0D6DC549" w14:textId="733232DF" w:rsidR="00A96E43" w:rsidRPr="009E2528" w:rsidRDefault="00A96E43" w:rsidP="00A96E43">
            <w:pPr>
              <w:widowControl w:val="0"/>
              <w:spacing w:before="20" w:after="20" w:line="240" w:lineRule="auto"/>
              <w:rPr>
                <w:rFonts w:ascii="Verdana" w:hAnsi="Verdana" w:cs="Arial"/>
                <w:b/>
                <w:bCs/>
                <w:sz w:val="16"/>
                <w:szCs w:val="16"/>
                <w:lang w:val="en-GB" w:eastAsia="en-GB"/>
              </w:rPr>
            </w:pPr>
            <w:r>
              <w:rPr>
                <w:rFonts w:ascii="Verdana" w:hAnsi="Verdana" w:cs="Arial"/>
                <w:b/>
                <w:bCs/>
                <w:sz w:val="16"/>
                <w:szCs w:val="16"/>
                <w:lang w:val="en-GB" w:eastAsia="en-GB"/>
              </w:rPr>
              <w:t>*Invertebrates</w:t>
            </w:r>
          </w:p>
        </w:tc>
        <w:tc>
          <w:tcPr>
            <w:tcW w:w="2396" w:type="pct"/>
            <w:vAlign w:val="center"/>
          </w:tcPr>
          <w:p w14:paraId="67D695A9" w14:textId="77777777" w:rsidR="00A96E43" w:rsidRDefault="00A96E43" w:rsidP="00A96E43">
            <w:pPr>
              <w:spacing w:before="20" w:after="20" w:line="240" w:lineRule="auto"/>
              <w:rPr>
                <w:rFonts w:ascii="Verdana" w:eastAsiaTheme="minorEastAsia" w:hAnsi="Verdana"/>
                <w:kern w:val="0"/>
                <w:sz w:val="16"/>
                <w:szCs w:val="16"/>
                <w14:ligatures w14:val="none"/>
              </w:rPr>
            </w:pPr>
            <w:r>
              <w:rPr>
                <w:rFonts w:ascii="Verdana" w:eastAsiaTheme="minorEastAsia" w:hAnsi="Verdana"/>
                <w:kern w:val="0"/>
                <w:sz w:val="16"/>
                <w:szCs w:val="16"/>
                <w14:ligatures w14:val="none"/>
              </w:rPr>
              <w:t>Potential PBF species,</w:t>
            </w:r>
          </w:p>
          <w:p w14:paraId="2E386FF4" w14:textId="77777777" w:rsidR="00A96E43" w:rsidRDefault="00A96E43" w:rsidP="00A96E43">
            <w:pPr>
              <w:spacing w:before="20" w:after="20" w:line="240" w:lineRule="auto"/>
              <w:rPr>
                <w:rFonts w:ascii="Verdana" w:eastAsiaTheme="minorEastAsia" w:hAnsi="Verdana"/>
                <w:kern w:val="0"/>
                <w:sz w:val="16"/>
                <w:szCs w:val="16"/>
                <w14:ligatures w14:val="none"/>
              </w:rPr>
            </w:pPr>
          </w:p>
          <w:p w14:paraId="145668C9" w14:textId="77777777" w:rsidR="00A96E43" w:rsidRPr="0046799F" w:rsidRDefault="00A96E43" w:rsidP="00A96E43">
            <w:pPr>
              <w:numPr>
                <w:ilvl w:val="0"/>
                <w:numId w:val="137"/>
              </w:numPr>
              <w:spacing w:before="20" w:after="20" w:line="240" w:lineRule="auto"/>
              <w:rPr>
                <w:rFonts w:ascii="Verdana" w:eastAsiaTheme="minorEastAsia" w:hAnsi="Verdana"/>
                <w:kern w:val="0"/>
                <w:sz w:val="16"/>
                <w:szCs w:val="16"/>
                <w:lang w:val="pt-PT"/>
                <w14:ligatures w14:val="none"/>
              </w:rPr>
            </w:pPr>
            <w:r w:rsidRPr="0046799F">
              <w:rPr>
                <w:rFonts w:ascii="Verdana" w:eastAsiaTheme="minorEastAsia" w:hAnsi="Verdana"/>
                <w:i/>
                <w:iCs/>
                <w:kern w:val="0"/>
                <w:sz w:val="16"/>
                <w:szCs w:val="16"/>
                <w:lang w:val="pt-PT"/>
                <w14:ligatures w14:val="none"/>
              </w:rPr>
              <w:t>*Cerambyx dux</w:t>
            </w:r>
            <w:r w:rsidRPr="0046799F">
              <w:rPr>
                <w:rFonts w:ascii="Verdana" w:eastAsiaTheme="minorEastAsia" w:hAnsi="Verdana"/>
                <w:kern w:val="0"/>
                <w:sz w:val="16"/>
                <w:szCs w:val="16"/>
                <w:lang w:val="pt-PT"/>
                <w14:ligatures w14:val="none"/>
              </w:rPr>
              <w:t xml:space="preserve"> (VU European LC Mediterranean)- PBF</w:t>
            </w:r>
          </w:p>
          <w:p w14:paraId="47363DB0" w14:textId="77777777" w:rsidR="00A96E43" w:rsidRPr="000A5C8B" w:rsidRDefault="00A96E43" w:rsidP="00C17C75">
            <w:pPr>
              <w:spacing w:before="20" w:after="20" w:line="240" w:lineRule="auto"/>
              <w:ind w:left="720"/>
              <w:rPr>
                <w:rFonts w:ascii="Verdana" w:hAnsi="Verdana"/>
                <w:sz w:val="16"/>
                <w:szCs w:val="16"/>
              </w:rPr>
            </w:pPr>
          </w:p>
        </w:tc>
        <w:tc>
          <w:tcPr>
            <w:tcW w:w="811" w:type="pct"/>
            <w:vAlign w:val="center"/>
          </w:tcPr>
          <w:p w14:paraId="06E95D50" w14:textId="3000E5BB" w:rsidR="00A96E43" w:rsidRPr="00E04C88" w:rsidRDefault="00A96E43" w:rsidP="00A96E43">
            <w:pPr>
              <w:pStyle w:val="GvdeMetni"/>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Low</w:t>
            </w:r>
          </w:p>
        </w:tc>
        <w:tc>
          <w:tcPr>
            <w:tcW w:w="951" w:type="pct"/>
            <w:vAlign w:val="center"/>
          </w:tcPr>
          <w:p w14:paraId="2D7A0E74" w14:textId="77777777" w:rsidR="00A96E43" w:rsidRPr="00021D37" w:rsidRDefault="00A96E43" w:rsidP="00A96E43">
            <w:pPr>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Species of LC</w:t>
            </w:r>
          </w:p>
          <w:p w14:paraId="3E89319C" w14:textId="77777777" w:rsidR="00A96E43" w:rsidRPr="00021D37" w:rsidRDefault="00A96E43" w:rsidP="00A96E43">
            <w:pPr>
              <w:spacing w:before="20" w:after="20" w:line="240" w:lineRule="auto"/>
              <w:jc w:val="center"/>
              <w:rPr>
                <w:rFonts w:ascii="Verdana" w:eastAsia="Times New Roman" w:hAnsi="Verdana" w:cs="Arial"/>
                <w:sz w:val="16"/>
                <w:szCs w:val="16"/>
                <w:lang w:eastAsia="en-GB"/>
              </w:rPr>
            </w:pPr>
          </w:p>
          <w:p w14:paraId="41AD6768" w14:textId="304113BA" w:rsidR="00A96E43" w:rsidRDefault="00A96E43" w:rsidP="00A96E43">
            <w:pPr>
              <w:pStyle w:val="GvdeMetni"/>
              <w:spacing w:before="20" w:after="20" w:line="240" w:lineRule="auto"/>
              <w:jc w:val="center"/>
              <w:rPr>
                <w:rFonts w:ascii="Verdana" w:eastAsia="Times New Roman" w:hAnsi="Verdana" w:cs="Arial"/>
                <w:sz w:val="16"/>
                <w:szCs w:val="16"/>
                <w:lang w:eastAsia="en-GB"/>
              </w:rPr>
            </w:pPr>
            <w:r w:rsidRPr="00021D37">
              <w:rPr>
                <w:rFonts w:ascii="Verdana" w:eastAsia="Times New Roman" w:hAnsi="Verdana" w:cs="Arial"/>
                <w:sz w:val="16"/>
                <w:szCs w:val="16"/>
                <w:lang w:eastAsia="en-GB"/>
              </w:rPr>
              <w:t>PBF species</w:t>
            </w:r>
          </w:p>
        </w:tc>
      </w:tr>
      <w:tr w:rsidR="00A96E43" w:rsidRPr="009E2528" w14:paraId="796EB1A9" w14:textId="77777777" w:rsidTr="5395E1CF">
        <w:trPr>
          <w:trHeight w:val="481"/>
        </w:trPr>
        <w:tc>
          <w:tcPr>
            <w:tcW w:w="842" w:type="pct"/>
            <w:vAlign w:val="center"/>
          </w:tcPr>
          <w:p w14:paraId="45DAA12A" w14:textId="77777777" w:rsidR="00A96E43" w:rsidRPr="009E2528" w:rsidRDefault="00A96E43" w:rsidP="00A96E43">
            <w:pPr>
              <w:widowControl w:val="0"/>
              <w:spacing w:before="20" w:after="20" w:line="240" w:lineRule="auto"/>
              <w:rPr>
                <w:rFonts w:ascii="Verdana" w:hAnsi="Verdana" w:cs="Arial"/>
                <w:b/>
                <w:bCs/>
                <w:sz w:val="16"/>
                <w:szCs w:val="16"/>
                <w:lang w:val="en-GB" w:eastAsia="en-GB"/>
              </w:rPr>
            </w:pPr>
            <w:r w:rsidRPr="009E2528">
              <w:rPr>
                <w:rFonts w:ascii="Verdana" w:hAnsi="Verdana" w:cs="Arial"/>
                <w:b/>
                <w:sz w:val="16"/>
                <w:szCs w:val="16"/>
                <w:lang w:eastAsia="en-GB"/>
              </w:rPr>
              <w:t>Large or congregatory species populations</w:t>
            </w:r>
          </w:p>
        </w:tc>
        <w:tc>
          <w:tcPr>
            <w:tcW w:w="2396" w:type="pct"/>
            <w:vAlign w:val="center"/>
          </w:tcPr>
          <w:p w14:paraId="6F65B533" w14:textId="77777777" w:rsidR="00A96E43" w:rsidRPr="009E2528" w:rsidRDefault="00A96E43" w:rsidP="00A96E43">
            <w:pPr>
              <w:pStyle w:val="Tablebullet"/>
              <w:spacing w:before="20" w:after="20"/>
              <w:rPr>
                <w:rFonts w:ascii="Verdana" w:hAnsi="Verdana"/>
                <w:sz w:val="16"/>
                <w:szCs w:val="16"/>
                <w:lang w:val="fr-ML"/>
              </w:rPr>
            </w:pPr>
            <w:r w:rsidRPr="009E2528">
              <w:rPr>
                <w:rFonts w:ascii="Verdana" w:hAnsi="Verdana"/>
                <w:sz w:val="16"/>
                <w:szCs w:val="16"/>
                <w:lang w:val="fr-ML"/>
              </w:rPr>
              <w:t>None.</w:t>
            </w:r>
          </w:p>
        </w:tc>
        <w:tc>
          <w:tcPr>
            <w:tcW w:w="811" w:type="pct"/>
            <w:vAlign w:val="center"/>
          </w:tcPr>
          <w:p w14:paraId="2BE569C7" w14:textId="77777777" w:rsidR="00A96E43" w:rsidRPr="009E2528" w:rsidRDefault="00A96E43" w:rsidP="00A96E43">
            <w:pPr>
              <w:pStyle w:val="Tablebullet"/>
              <w:numPr>
                <w:ilvl w:val="0"/>
                <w:numId w:val="0"/>
              </w:numPr>
              <w:spacing w:before="20" w:after="20"/>
              <w:ind w:left="284"/>
              <w:jc w:val="center"/>
              <w:rPr>
                <w:rFonts w:ascii="Verdana" w:hAnsi="Verdana"/>
                <w:sz w:val="16"/>
                <w:szCs w:val="16"/>
                <w:lang w:val="fr-ML"/>
              </w:rPr>
            </w:pPr>
            <w:r w:rsidRPr="009E2528">
              <w:rPr>
                <w:rFonts w:ascii="Verdana" w:hAnsi="Verdana"/>
                <w:sz w:val="16"/>
                <w:szCs w:val="16"/>
                <w:lang w:val="fr-ML"/>
              </w:rPr>
              <w:t>-</w:t>
            </w:r>
          </w:p>
        </w:tc>
        <w:tc>
          <w:tcPr>
            <w:tcW w:w="951" w:type="pct"/>
            <w:vAlign w:val="center"/>
          </w:tcPr>
          <w:p w14:paraId="1B17C1B3" w14:textId="77777777" w:rsidR="00A96E43" w:rsidRPr="009E2528" w:rsidRDefault="00A96E43" w:rsidP="00A96E43">
            <w:pPr>
              <w:pStyle w:val="Tablebullet"/>
              <w:numPr>
                <w:ilvl w:val="0"/>
                <w:numId w:val="0"/>
              </w:numPr>
              <w:spacing w:before="20" w:after="20"/>
              <w:ind w:left="284"/>
              <w:jc w:val="center"/>
              <w:rPr>
                <w:rFonts w:ascii="Verdana" w:hAnsi="Verdana"/>
                <w:sz w:val="16"/>
                <w:szCs w:val="16"/>
                <w:lang w:val="fr-ML"/>
              </w:rPr>
            </w:pPr>
            <w:r w:rsidRPr="009E2528">
              <w:rPr>
                <w:rFonts w:ascii="Verdana" w:hAnsi="Verdana"/>
                <w:sz w:val="16"/>
                <w:szCs w:val="16"/>
                <w:lang w:val="fr-ML"/>
              </w:rPr>
              <w:t>-</w:t>
            </w:r>
          </w:p>
        </w:tc>
      </w:tr>
      <w:tr w:rsidR="00A96E43" w:rsidRPr="009E2528" w14:paraId="6255C4F3" w14:textId="77777777" w:rsidTr="5395E1CF">
        <w:trPr>
          <w:trHeight w:val="481"/>
        </w:trPr>
        <w:tc>
          <w:tcPr>
            <w:tcW w:w="842" w:type="pct"/>
            <w:vAlign w:val="center"/>
          </w:tcPr>
          <w:p w14:paraId="26A2A518" w14:textId="77777777" w:rsidR="00A96E43" w:rsidRPr="009E2528" w:rsidRDefault="00A96E43" w:rsidP="00A96E43">
            <w:pPr>
              <w:widowControl w:val="0"/>
              <w:spacing w:before="20" w:after="20" w:line="240" w:lineRule="auto"/>
              <w:rPr>
                <w:rFonts w:ascii="Verdana" w:hAnsi="Verdana" w:cs="Arial"/>
                <w:b/>
                <w:sz w:val="16"/>
                <w:szCs w:val="16"/>
                <w:lang w:eastAsia="en-GB"/>
              </w:rPr>
            </w:pPr>
            <w:r w:rsidRPr="009E2528">
              <w:rPr>
                <w:rFonts w:ascii="Verdana" w:hAnsi="Verdana" w:cs="Arial"/>
                <w:b/>
                <w:sz w:val="16"/>
                <w:szCs w:val="16"/>
                <w:lang w:eastAsia="en-GB"/>
              </w:rPr>
              <w:t>Previously unknown species</w:t>
            </w:r>
          </w:p>
        </w:tc>
        <w:tc>
          <w:tcPr>
            <w:tcW w:w="2396" w:type="pct"/>
            <w:vAlign w:val="center"/>
          </w:tcPr>
          <w:p w14:paraId="48A45792" w14:textId="77777777" w:rsidR="00A96E43" w:rsidRPr="009E2528" w:rsidRDefault="00A96E43" w:rsidP="00A96E43">
            <w:pPr>
              <w:pStyle w:val="Tablebullet"/>
              <w:spacing w:before="20" w:after="20"/>
              <w:rPr>
                <w:rFonts w:ascii="Verdana" w:hAnsi="Verdana"/>
                <w:sz w:val="16"/>
                <w:szCs w:val="16"/>
              </w:rPr>
            </w:pPr>
            <w:r w:rsidRPr="009E2528">
              <w:rPr>
                <w:rFonts w:ascii="Verdana" w:hAnsi="Verdana"/>
                <w:sz w:val="16"/>
                <w:szCs w:val="16"/>
                <w:lang w:val="fr-ML"/>
              </w:rPr>
              <w:t>None.</w:t>
            </w:r>
          </w:p>
        </w:tc>
        <w:tc>
          <w:tcPr>
            <w:tcW w:w="811" w:type="pct"/>
            <w:vAlign w:val="center"/>
          </w:tcPr>
          <w:p w14:paraId="63C04B50" w14:textId="77777777" w:rsidR="00A96E43" w:rsidRPr="009E2528" w:rsidRDefault="00A96E43" w:rsidP="00A96E43">
            <w:pPr>
              <w:pStyle w:val="Tablebullet"/>
              <w:numPr>
                <w:ilvl w:val="0"/>
                <w:numId w:val="0"/>
              </w:numPr>
              <w:spacing w:before="20" w:after="20"/>
              <w:ind w:left="284"/>
              <w:jc w:val="center"/>
              <w:rPr>
                <w:rFonts w:ascii="Verdana" w:hAnsi="Verdana"/>
                <w:sz w:val="16"/>
                <w:szCs w:val="16"/>
                <w:lang w:val="fr-ML"/>
              </w:rPr>
            </w:pPr>
            <w:r>
              <w:rPr>
                <w:rFonts w:ascii="Verdana" w:hAnsi="Verdana"/>
                <w:sz w:val="16"/>
                <w:szCs w:val="16"/>
                <w:lang w:val="fr-ML"/>
              </w:rPr>
              <w:t>-</w:t>
            </w:r>
          </w:p>
        </w:tc>
        <w:tc>
          <w:tcPr>
            <w:tcW w:w="951" w:type="pct"/>
            <w:vAlign w:val="center"/>
          </w:tcPr>
          <w:p w14:paraId="63161CA5" w14:textId="77777777" w:rsidR="00A96E43" w:rsidRPr="009E2528" w:rsidRDefault="00A96E43" w:rsidP="00A96E43">
            <w:pPr>
              <w:pStyle w:val="Tablebullet"/>
              <w:numPr>
                <w:ilvl w:val="0"/>
                <w:numId w:val="0"/>
              </w:numPr>
              <w:spacing w:before="20" w:after="20"/>
              <w:ind w:left="284"/>
              <w:jc w:val="center"/>
              <w:rPr>
                <w:rFonts w:ascii="Verdana" w:hAnsi="Verdana"/>
                <w:sz w:val="16"/>
                <w:szCs w:val="16"/>
                <w:lang w:val="fr-ML"/>
              </w:rPr>
            </w:pPr>
            <w:r>
              <w:rPr>
                <w:rFonts w:ascii="Verdana" w:hAnsi="Verdana"/>
                <w:sz w:val="16"/>
                <w:szCs w:val="16"/>
                <w:lang w:val="fr-ML"/>
              </w:rPr>
              <w:t>-</w:t>
            </w:r>
          </w:p>
        </w:tc>
      </w:tr>
      <w:tr w:rsidR="00A96E43" w:rsidRPr="009E2528" w14:paraId="051569B6" w14:textId="77777777" w:rsidTr="5395E1CF">
        <w:trPr>
          <w:trHeight w:val="481"/>
        </w:trPr>
        <w:tc>
          <w:tcPr>
            <w:tcW w:w="842" w:type="pct"/>
            <w:vAlign w:val="center"/>
          </w:tcPr>
          <w:p w14:paraId="0F718468" w14:textId="77777777" w:rsidR="00A96E43" w:rsidRPr="009E2528" w:rsidRDefault="00A96E43" w:rsidP="00A96E43">
            <w:pPr>
              <w:widowControl w:val="0"/>
              <w:spacing w:before="20" w:after="20" w:line="240" w:lineRule="auto"/>
              <w:rPr>
                <w:rFonts w:ascii="Verdana" w:hAnsi="Verdana" w:cs="Arial"/>
                <w:b/>
                <w:bCs/>
                <w:sz w:val="16"/>
                <w:szCs w:val="16"/>
                <w:lang w:val="en-GB" w:eastAsia="en-GB"/>
              </w:rPr>
            </w:pPr>
            <w:r w:rsidRPr="009E2528">
              <w:rPr>
                <w:rFonts w:ascii="Verdana" w:hAnsi="Verdana" w:cs="Arial"/>
                <w:b/>
                <w:sz w:val="16"/>
                <w:szCs w:val="16"/>
                <w:lang w:eastAsia="en-GB"/>
              </w:rPr>
              <w:t>Keystone species</w:t>
            </w:r>
            <w:r w:rsidRPr="009E2528">
              <w:rPr>
                <w:rFonts w:ascii="Verdana" w:hAnsi="Verdana" w:cs="Arial"/>
                <w:sz w:val="16"/>
                <w:szCs w:val="16"/>
                <w:lang w:eastAsia="en-GB"/>
              </w:rPr>
              <w:t xml:space="preserve"> performing a key ecological role (e.g. key predator, primary producer)</w:t>
            </w:r>
          </w:p>
        </w:tc>
        <w:tc>
          <w:tcPr>
            <w:tcW w:w="2396" w:type="pct"/>
            <w:vAlign w:val="center"/>
          </w:tcPr>
          <w:p w14:paraId="10F1535D" w14:textId="77777777" w:rsidR="00A96E43" w:rsidRPr="009E2528" w:rsidRDefault="00A96E43" w:rsidP="00A96E43">
            <w:pPr>
              <w:pStyle w:val="Tablebullet"/>
              <w:spacing w:before="20" w:after="20"/>
              <w:rPr>
                <w:rFonts w:ascii="Verdana" w:hAnsi="Verdana"/>
                <w:sz w:val="16"/>
                <w:szCs w:val="16"/>
                <w:lang w:val="fr-ML"/>
              </w:rPr>
            </w:pPr>
            <w:r w:rsidRPr="009E2528">
              <w:rPr>
                <w:rFonts w:ascii="Verdana" w:hAnsi="Verdana"/>
                <w:sz w:val="16"/>
                <w:szCs w:val="16"/>
                <w:lang w:val="fr-ML"/>
              </w:rPr>
              <w:t>None.</w:t>
            </w:r>
          </w:p>
        </w:tc>
        <w:tc>
          <w:tcPr>
            <w:tcW w:w="811" w:type="pct"/>
            <w:vAlign w:val="center"/>
          </w:tcPr>
          <w:p w14:paraId="1517D880" w14:textId="77777777" w:rsidR="00A96E43" w:rsidRPr="009E2528" w:rsidRDefault="00A96E43" w:rsidP="00A96E43">
            <w:pPr>
              <w:pStyle w:val="Tablebullet"/>
              <w:numPr>
                <w:ilvl w:val="0"/>
                <w:numId w:val="0"/>
              </w:numPr>
              <w:spacing w:before="20" w:after="20"/>
              <w:ind w:left="284"/>
              <w:jc w:val="center"/>
              <w:rPr>
                <w:rFonts w:ascii="Verdana" w:hAnsi="Verdana"/>
                <w:sz w:val="16"/>
                <w:szCs w:val="16"/>
                <w:lang w:val="fr-ML"/>
              </w:rPr>
            </w:pPr>
            <w:r w:rsidRPr="009E2528">
              <w:rPr>
                <w:rFonts w:ascii="Verdana" w:hAnsi="Verdana"/>
                <w:sz w:val="16"/>
                <w:szCs w:val="16"/>
                <w:lang w:val="fr-ML"/>
              </w:rPr>
              <w:t>-</w:t>
            </w:r>
          </w:p>
        </w:tc>
        <w:tc>
          <w:tcPr>
            <w:tcW w:w="951" w:type="pct"/>
            <w:vAlign w:val="center"/>
          </w:tcPr>
          <w:p w14:paraId="4ED96570" w14:textId="77777777" w:rsidR="00A96E43" w:rsidRPr="009E2528" w:rsidRDefault="00A96E43" w:rsidP="00A96E43">
            <w:pPr>
              <w:pStyle w:val="Tablebullet"/>
              <w:numPr>
                <w:ilvl w:val="0"/>
                <w:numId w:val="0"/>
              </w:numPr>
              <w:spacing w:before="20" w:after="20"/>
              <w:ind w:left="284"/>
              <w:jc w:val="center"/>
              <w:rPr>
                <w:rFonts w:ascii="Verdana" w:hAnsi="Verdana"/>
                <w:sz w:val="16"/>
                <w:szCs w:val="16"/>
                <w:lang w:val="fr-ML"/>
              </w:rPr>
            </w:pPr>
            <w:r w:rsidRPr="009E2528">
              <w:rPr>
                <w:rFonts w:ascii="Verdana" w:hAnsi="Verdana"/>
                <w:sz w:val="16"/>
                <w:szCs w:val="16"/>
                <w:lang w:val="fr-ML"/>
              </w:rPr>
              <w:t>-</w:t>
            </w:r>
          </w:p>
        </w:tc>
      </w:tr>
    </w:tbl>
    <w:bookmarkEnd w:id="62"/>
    <w:p w14:paraId="6B0164B9" w14:textId="3E47E779" w:rsidR="002C1BE0" w:rsidRPr="00021D37" w:rsidRDefault="009768EF" w:rsidP="009768EF">
      <w:pPr>
        <w:pStyle w:val="GvdeMetni"/>
        <w:spacing w:before="120"/>
        <w:rPr>
          <w:sz w:val="16"/>
          <w:szCs w:val="20"/>
          <w:u w:val="single"/>
        </w:rPr>
      </w:pPr>
      <w:r w:rsidRPr="00021D37">
        <w:rPr>
          <w:sz w:val="16"/>
          <w:szCs w:val="20"/>
          <w:u w:val="single"/>
        </w:rPr>
        <w:t>Table Key:</w:t>
      </w:r>
    </w:p>
    <w:p w14:paraId="0DFB84D1" w14:textId="13579D3E" w:rsidR="009768EF" w:rsidRPr="00021D37" w:rsidRDefault="009768EF" w:rsidP="009768EF">
      <w:pPr>
        <w:pStyle w:val="GvdeMetni"/>
        <w:spacing w:before="120"/>
        <w:rPr>
          <w:sz w:val="16"/>
          <w:szCs w:val="20"/>
        </w:rPr>
      </w:pPr>
      <w:r w:rsidRPr="00021D37">
        <w:rPr>
          <w:sz w:val="16"/>
          <w:szCs w:val="20"/>
        </w:rPr>
        <w:t xml:space="preserve">Species threat status (UCN): CR </w:t>
      </w:r>
      <w:r w:rsidR="00476AFA">
        <w:rPr>
          <w:sz w:val="16"/>
          <w:szCs w:val="20"/>
        </w:rPr>
        <w:t>=</w:t>
      </w:r>
      <w:r w:rsidRPr="00021D37">
        <w:rPr>
          <w:sz w:val="16"/>
          <w:szCs w:val="20"/>
        </w:rPr>
        <w:t xml:space="preserve"> Critically Endangered, EN = Endangered, VU = Vulnerable, NT = Near Threatened, DD = Data Deficient, LC = Least Concern</w:t>
      </w:r>
    </w:p>
    <w:p w14:paraId="74E9140B" w14:textId="5832752A" w:rsidR="009768EF" w:rsidRPr="00021D37" w:rsidRDefault="002D16D5" w:rsidP="009768EF">
      <w:pPr>
        <w:pStyle w:val="GvdeMetni"/>
        <w:spacing w:before="120"/>
        <w:rPr>
          <w:sz w:val="16"/>
          <w:szCs w:val="20"/>
        </w:rPr>
      </w:pPr>
      <w:r w:rsidRPr="00021D37">
        <w:rPr>
          <w:sz w:val="16"/>
          <w:szCs w:val="20"/>
        </w:rPr>
        <w:t>PBF = Priority Biodiversity Feature</w:t>
      </w:r>
    </w:p>
    <w:p w14:paraId="380C0A7D" w14:textId="12927249" w:rsidR="002D16D5" w:rsidRPr="00021D37" w:rsidRDefault="002D16D5" w:rsidP="009768EF">
      <w:pPr>
        <w:pStyle w:val="GvdeMetni"/>
        <w:spacing w:before="120"/>
        <w:rPr>
          <w:sz w:val="16"/>
          <w:szCs w:val="20"/>
        </w:rPr>
      </w:pPr>
      <w:r w:rsidRPr="00021D37">
        <w:rPr>
          <w:sz w:val="16"/>
          <w:szCs w:val="20"/>
        </w:rPr>
        <w:t>RR = Restricted-range</w:t>
      </w:r>
    </w:p>
    <w:p w14:paraId="0C36325C" w14:textId="6A3289C6" w:rsidR="002D16D5" w:rsidRDefault="002D16D5" w:rsidP="00F1678C">
      <w:pPr>
        <w:pStyle w:val="GvdeMetni"/>
        <w:spacing w:before="120"/>
        <w:rPr>
          <w:sz w:val="16"/>
          <w:szCs w:val="20"/>
        </w:rPr>
      </w:pPr>
      <w:r w:rsidRPr="00021D37">
        <w:rPr>
          <w:sz w:val="16"/>
          <w:szCs w:val="20"/>
        </w:rPr>
        <w:lastRenderedPageBreak/>
        <w:t>R6 = Resolution 6 of the Bern Convention</w:t>
      </w:r>
    </w:p>
    <w:p w14:paraId="257920D7" w14:textId="77777777" w:rsidR="00593E9D" w:rsidRPr="00F8241B" w:rsidRDefault="00593E9D" w:rsidP="00593E9D">
      <w:pPr>
        <w:pStyle w:val="GvdeMetni"/>
        <w:spacing w:before="120"/>
        <w:rPr>
          <w:sz w:val="16"/>
          <w:szCs w:val="20"/>
        </w:rPr>
      </w:pPr>
      <w:r w:rsidRPr="00F8241B">
        <w:rPr>
          <w:sz w:val="16"/>
          <w:szCs w:val="20"/>
        </w:rPr>
        <w:t xml:space="preserve">* </w:t>
      </w:r>
      <w:r w:rsidRPr="00C24AB6">
        <w:rPr>
          <w:sz w:val="16"/>
          <w:szCs w:val="20"/>
        </w:rPr>
        <w:t xml:space="preserve">Priority Biodiversity Features </w:t>
      </w:r>
      <w:r w:rsidRPr="00F8241B">
        <w:rPr>
          <w:sz w:val="16"/>
          <w:szCs w:val="20"/>
        </w:rPr>
        <w:t>(PBF) based on desktop assessment only</w:t>
      </w:r>
    </w:p>
    <w:p w14:paraId="0786DBD5" w14:textId="77777777" w:rsidR="007D16BD" w:rsidRPr="00021D37" w:rsidRDefault="007D16BD" w:rsidP="007D16BD">
      <w:pPr>
        <w:pStyle w:val="ListeMaddemi"/>
        <w:rPr>
          <w:lang w:eastAsia="en-GB"/>
        </w:rPr>
      </w:pPr>
      <w:r w:rsidRPr="00021D37">
        <w:rPr>
          <w:lang w:eastAsia="en-GB"/>
        </w:rPr>
        <w:t>Source: ESIA (ERM, 2025)</w:t>
      </w:r>
    </w:p>
    <w:p w14:paraId="1E95B0A7" w14:textId="77777777" w:rsidR="009768EF" w:rsidRPr="00021D37" w:rsidRDefault="009768EF" w:rsidP="00480B4E">
      <w:pPr>
        <w:pStyle w:val="GvdeMetni"/>
      </w:pPr>
    </w:p>
    <w:p w14:paraId="7BA247F8" w14:textId="77777777" w:rsidR="002C1BE0" w:rsidRPr="00021D37" w:rsidRDefault="002C1BE0" w:rsidP="00480B4E">
      <w:pPr>
        <w:pStyle w:val="GvdeMetni"/>
      </w:pPr>
    </w:p>
    <w:p w14:paraId="327530FB" w14:textId="77777777" w:rsidR="00994F11" w:rsidRPr="00021D37" w:rsidRDefault="00994F11" w:rsidP="0075089E">
      <w:pPr>
        <w:pStyle w:val="GvdeMetni"/>
        <w:sectPr w:rsidR="00994F11" w:rsidRPr="00021D37" w:rsidSect="00D66BD3">
          <w:headerReference w:type="default" r:id="rId28"/>
          <w:pgSz w:w="11906" w:h="16838" w:code="9"/>
          <w:pgMar w:top="1134" w:right="1134" w:bottom="1134" w:left="1134" w:header="567" w:footer="374" w:gutter="0"/>
          <w:cols w:sep="1" w:space="380"/>
          <w:titlePg/>
          <w:docGrid w:linePitch="360"/>
        </w:sectPr>
      </w:pPr>
    </w:p>
    <w:p w14:paraId="5C8CCA7A" w14:textId="0CB68F28" w:rsidR="002D3E1C" w:rsidRPr="00021D37" w:rsidRDefault="00FD1950" w:rsidP="00F1678C">
      <w:pPr>
        <w:pStyle w:val="Balk1"/>
        <w:numPr>
          <w:ilvl w:val="0"/>
          <w:numId w:val="50"/>
        </w:numPr>
        <w:ind w:left="794" w:hanging="794"/>
      </w:pPr>
      <w:bookmarkStart w:id="64" w:name="_Toc212210570"/>
      <w:bookmarkStart w:id="65" w:name="_Toc155624892"/>
      <w:bookmarkStart w:id="66" w:name="_Toc156896005"/>
      <w:r w:rsidRPr="00021D37">
        <w:lastRenderedPageBreak/>
        <w:t xml:space="preserve">STRATEGY </w:t>
      </w:r>
      <w:r w:rsidR="00152D29" w:rsidRPr="00021D37">
        <w:t>FOR BIODIVERSITY MANAGEMENT</w:t>
      </w:r>
      <w:bookmarkEnd w:id="64"/>
    </w:p>
    <w:p w14:paraId="6B9FCFB9" w14:textId="29CAE97D" w:rsidR="0082751D" w:rsidRPr="00021D37" w:rsidRDefault="0082751D" w:rsidP="0082751D">
      <w:pPr>
        <w:pStyle w:val="GvdeMetni"/>
      </w:pPr>
      <w:r w:rsidRPr="00021D37">
        <w:t xml:space="preserve">The strategy for biodiversity management considers the biodiversity management priorities and the objectives/targets linked to the ecosystems, habitats and species </w:t>
      </w:r>
      <w:r w:rsidR="00DE2284" w:rsidRPr="00021D37">
        <w:t xml:space="preserve">described in Chapter 2 for the Project. </w:t>
      </w:r>
    </w:p>
    <w:p w14:paraId="6CF0DACC" w14:textId="77777777" w:rsidR="0082751D" w:rsidRPr="00021D37" w:rsidRDefault="0082751D" w:rsidP="0082751D">
      <w:pPr>
        <w:pStyle w:val="GvdeMetni"/>
      </w:pPr>
      <w:r w:rsidRPr="00021D37">
        <w:t>This considers alignment with the requirements for managing biodiversity contained in EBRD ESR6 and IFC PS6, which in summary are as follows:</w:t>
      </w:r>
    </w:p>
    <w:p w14:paraId="6F06C835" w14:textId="77777777" w:rsidR="0082751D" w:rsidRPr="00021D37" w:rsidRDefault="0082751D" w:rsidP="00BC313E">
      <w:pPr>
        <w:pStyle w:val="GvdeMetni"/>
        <w:numPr>
          <w:ilvl w:val="0"/>
          <w:numId w:val="123"/>
        </w:numPr>
        <w:ind w:left="714" w:hanging="357"/>
        <w:contextualSpacing/>
      </w:pPr>
      <w:r w:rsidRPr="00021D37">
        <w:t>Alignment with protected areas management plans/objectives;</w:t>
      </w:r>
    </w:p>
    <w:p w14:paraId="723B7C15" w14:textId="77777777" w:rsidR="0082751D" w:rsidRPr="00021D37" w:rsidRDefault="0082751D" w:rsidP="00BC313E">
      <w:pPr>
        <w:pStyle w:val="GvdeMetni"/>
        <w:numPr>
          <w:ilvl w:val="0"/>
          <w:numId w:val="123"/>
        </w:numPr>
        <w:ind w:left="714" w:hanging="357"/>
        <w:contextualSpacing/>
      </w:pPr>
      <w:r w:rsidRPr="00021D37">
        <w:t>Application of the mitigation hierarchy;</w:t>
      </w:r>
    </w:p>
    <w:p w14:paraId="6F1421F2" w14:textId="2D2899FB" w:rsidR="0082751D" w:rsidRPr="00021D37" w:rsidRDefault="0082751D" w:rsidP="00BC313E">
      <w:pPr>
        <w:pStyle w:val="GvdeMetni"/>
        <w:numPr>
          <w:ilvl w:val="0"/>
          <w:numId w:val="123"/>
        </w:numPr>
        <w:ind w:left="714" w:hanging="357"/>
        <w:contextualSpacing/>
      </w:pPr>
      <w:r w:rsidRPr="00021D37">
        <w:t>N</w:t>
      </w:r>
      <w:r w:rsidR="00DE2284" w:rsidRPr="00021D37">
        <w:t xml:space="preserve">et </w:t>
      </w:r>
      <w:r w:rsidRPr="00021D37">
        <w:t>G</w:t>
      </w:r>
      <w:r w:rsidR="00DE2284" w:rsidRPr="00021D37">
        <w:t>ain (NG)</w:t>
      </w:r>
      <w:r w:rsidRPr="00021D37">
        <w:t xml:space="preserve"> of biodiversity for residual impacts to critical habitat and qualifying features/values;</w:t>
      </w:r>
    </w:p>
    <w:p w14:paraId="7267258A" w14:textId="5B6C2232" w:rsidR="0082751D" w:rsidRPr="00021D37" w:rsidRDefault="0082751D" w:rsidP="00BC313E">
      <w:pPr>
        <w:pStyle w:val="GvdeMetni"/>
        <w:numPr>
          <w:ilvl w:val="0"/>
          <w:numId w:val="123"/>
        </w:numPr>
        <w:ind w:left="714" w:hanging="357"/>
        <w:contextualSpacing/>
      </w:pPr>
      <w:r w:rsidRPr="00021D37">
        <w:t>N</w:t>
      </w:r>
      <w:r w:rsidR="00DE2284" w:rsidRPr="00021D37">
        <w:t xml:space="preserve">o Net Loss (NNL) </w:t>
      </w:r>
      <w:r w:rsidRPr="00021D37">
        <w:t>of biodiversity for residual impacts to natural habitat and PBFs;</w:t>
      </w:r>
    </w:p>
    <w:p w14:paraId="7A181D3C" w14:textId="77777777" w:rsidR="0082751D" w:rsidRPr="00021D37" w:rsidRDefault="0082751D" w:rsidP="00BC313E">
      <w:pPr>
        <w:pStyle w:val="GvdeMetni"/>
        <w:numPr>
          <w:ilvl w:val="0"/>
          <w:numId w:val="123"/>
        </w:numPr>
        <w:ind w:left="714" w:hanging="357"/>
        <w:contextualSpacing/>
      </w:pPr>
      <w:r w:rsidRPr="00021D37">
        <w:t>Management of invasive alien species;</w:t>
      </w:r>
    </w:p>
    <w:p w14:paraId="0A267B9D" w14:textId="77777777" w:rsidR="0082751D" w:rsidRPr="00021D37" w:rsidRDefault="0082751D" w:rsidP="00BC313E">
      <w:pPr>
        <w:pStyle w:val="GvdeMetni"/>
        <w:numPr>
          <w:ilvl w:val="0"/>
          <w:numId w:val="123"/>
        </w:numPr>
        <w:ind w:left="714" w:hanging="357"/>
        <w:contextualSpacing/>
      </w:pPr>
      <w:r w:rsidRPr="00021D37">
        <w:t>Adaptive management and monitoring approach;</w:t>
      </w:r>
    </w:p>
    <w:p w14:paraId="0160F069" w14:textId="77777777" w:rsidR="0082751D" w:rsidRPr="00021D37" w:rsidRDefault="0082751D" w:rsidP="00BC313E">
      <w:pPr>
        <w:pStyle w:val="GvdeMetni"/>
        <w:numPr>
          <w:ilvl w:val="0"/>
          <w:numId w:val="123"/>
        </w:numPr>
        <w:ind w:left="714" w:hanging="357"/>
        <w:contextualSpacing/>
      </w:pPr>
      <w:r w:rsidRPr="00021D37">
        <w:t>Life-cycle approach to biodiversity management; and</w:t>
      </w:r>
    </w:p>
    <w:p w14:paraId="7EF38C5C" w14:textId="77777777" w:rsidR="0082751D" w:rsidRPr="00021D37" w:rsidRDefault="0082751D" w:rsidP="00BC313E">
      <w:pPr>
        <w:pStyle w:val="GvdeMetni"/>
        <w:numPr>
          <w:ilvl w:val="0"/>
          <w:numId w:val="123"/>
        </w:numPr>
        <w:ind w:left="714" w:hanging="357"/>
        <w:contextualSpacing/>
      </w:pPr>
      <w:r w:rsidRPr="00021D37">
        <w:t>Management of any cumulative impacts.</w:t>
      </w:r>
    </w:p>
    <w:p w14:paraId="05A055A7" w14:textId="77777777" w:rsidR="00152D29" w:rsidRPr="00021D37" w:rsidRDefault="00152D29" w:rsidP="007C7BDD">
      <w:pPr>
        <w:pStyle w:val="GvdeMetni"/>
      </w:pPr>
    </w:p>
    <w:p w14:paraId="2EB88CE1" w14:textId="7E4CAA1A" w:rsidR="002C3617" w:rsidRPr="00021D37" w:rsidRDefault="00151D66" w:rsidP="007C7BDD">
      <w:pPr>
        <w:pStyle w:val="GvdeMetni"/>
      </w:pPr>
      <w:r w:rsidRPr="00021D37">
        <w:t xml:space="preserve">The strategy for achieving </w:t>
      </w:r>
      <w:r w:rsidR="0089607F" w:rsidRPr="00021D37">
        <w:t xml:space="preserve">NG and </w:t>
      </w:r>
      <w:r w:rsidR="007C7BDD" w:rsidRPr="00021D37">
        <w:t xml:space="preserve">NNL </w:t>
      </w:r>
      <w:r w:rsidRPr="00021D37">
        <w:t xml:space="preserve">for </w:t>
      </w:r>
      <w:r w:rsidR="007C7BDD" w:rsidRPr="00021D37">
        <w:t xml:space="preserve">residual biodiversity impacts </w:t>
      </w:r>
      <w:r w:rsidRPr="00021D37">
        <w:t>to</w:t>
      </w:r>
      <w:r w:rsidR="0089607F" w:rsidRPr="00021D37">
        <w:t xml:space="preserve"> CH and PBF</w:t>
      </w:r>
      <w:r w:rsidR="008F07D7" w:rsidRPr="00021D37">
        <w:t xml:space="preserve"> respectively</w:t>
      </w:r>
      <w:r w:rsidR="0089607F" w:rsidRPr="00021D37">
        <w:t xml:space="preserve">, </w:t>
      </w:r>
      <w:r w:rsidR="007C7BDD" w:rsidRPr="00021D37">
        <w:t>in accordance with international best practice standards, including IFC</w:t>
      </w:r>
      <w:r w:rsidR="0044622C" w:rsidRPr="00021D37">
        <w:t xml:space="preserve"> and</w:t>
      </w:r>
      <w:r w:rsidR="007C7BDD" w:rsidRPr="00021D37">
        <w:t xml:space="preserve"> EBRD, </w:t>
      </w:r>
      <w:r w:rsidRPr="00021D37">
        <w:t xml:space="preserve">is presented here. </w:t>
      </w:r>
    </w:p>
    <w:p w14:paraId="61B6C59F" w14:textId="08DE20F4" w:rsidR="007C7BDD" w:rsidRPr="00021D37" w:rsidRDefault="00151D66" w:rsidP="007C7BDD">
      <w:pPr>
        <w:pStyle w:val="GvdeMetni"/>
      </w:pPr>
      <w:r w:rsidRPr="00021D37">
        <w:t>Th</w:t>
      </w:r>
      <w:r w:rsidR="002C3617" w:rsidRPr="00021D37">
        <w:t>e strategy considering options for restoration of habitats and biodiversity offsets</w:t>
      </w:r>
      <w:r w:rsidRPr="00021D37">
        <w:t xml:space="preserve"> is also aligned with </w:t>
      </w:r>
      <w:r w:rsidR="002C3617" w:rsidRPr="00021D37">
        <w:t xml:space="preserve">GIIP in terms of </w:t>
      </w:r>
      <w:r w:rsidRPr="00021D37">
        <w:t xml:space="preserve">the </w:t>
      </w:r>
      <w:r w:rsidR="007C7BDD" w:rsidRPr="00021D37">
        <w:t>Business and Biodiversity Offsets Programme (BBOP) principles</w:t>
      </w:r>
      <w:r w:rsidR="006E2167" w:rsidRPr="00021D37">
        <w:t xml:space="preserve"> for designing and implementing biodiversity offsets</w:t>
      </w:r>
      <w:r w:rsidR="007B1EBD" w:rsidRPr="00021D37">
        <w:t xml:space="preserve"> as well as the guidance for habitat restoration of the </w:t>
      </w:r>
      <w:r w:rsidR="007B1EBD" w:rsidRPr="00021D37">
        <w:rPr>
          <w:rFonts w:ascii="Verdana" w:hAnsi="Verdana"/>
          <w:szCs w:val="20"/>
        </w:rPr>
        <w:t>Society for Ecological Restoration (SER)</w:t>
      </w:r>
      <w:r w:rsidR="007C7BDD" w:rsidRPr="00021D37">
        <w:t xml:space="preserve">. The strategy applies to both permanent and temporary impacts on </w:t>
      </w:r>
      <w:r w:rsidR="0089607F" w:rsidRPr="00021D37">
        <w:t xml:space="preserve">physical </w:t>
      </w:r>
      <w:r w:rsidR="007C7BDD" w:rsidRPr="00021D37">
        <w:t xml:space="preserve">habitats </w:t>
      </w:r>
      <w:r w:rsidR="0089607F" w:rsidRPr="00021D37">
        <w:t xml:space="preserve">and species </w:t>
      </w:r>
      <w:r w:rsidR="007C7BDD" w:rsidRPr="00021D37">
        <w:t xml:space="preserve">and defines </w:t>
      </w:r>
      <w:r w:rsidR="0089607F" w:rsidRPr="00021D37">
        <w:t>any compensation/</w:t>
      </w:r>
      <w:r w:rsidR="007C7BDD" w:rsidRPr="00021D37">
        <w:t xml:space="preserve"> offset requirements necessary to achieve </w:t>
      </w:r>
      <w:r w:rsidR="0089607F" w:rsidRPr="00021D37">
        <w:t xml:space="preserve">NG and </w:t>
      </w:r>
      <w:r w:rsidR="007C7BDD" w:rsidRPr="00021D37">
        <w:t>NNL, where feasible</w:t>
      </w:r>
      <w:r w:rsidR="0089607F" w:rsidRPr="00021D37">
        <w:t xml:space="preserve">, in line with the </w:t>
      </w:r>
      <w:r w:rsidR="005B347B" w:rsidRPr="00021D37">
        <w:t xml:space="preserve">mitigation </w:t>
      </w:r>
      <w:r w:rsidR="0089607F" w:rsidRPr="00021D37">
        <w:t>hierarchy</w:t>
      </w:r>
      <w:r w:rsidR="007C7BDD" w:rsidRPr="00021D37">
        <w:t>.</w:t>
      </w:r>
    </w:p>
    <w:p w14:paraId="7D80C512" w14:textId="4EE77E41" w:rsidR="003E448D" w:rsidRPr="00021D37" w:rsidRDefault="003E448D" w:rsidP="00276976">
      <w:pPr>
        <w:pStyle w:val="Balk2"/>
      </w:pPr>
      <w:bookmarkStart w:id="67" w:name="_Toc199519180"/>
      <w:bookmarkStart w:id="68" w:name="_Toc199519181"/>
      <w:bookmarkStart w:id="69" w:name="_Toc199519182"/>
      <w:bookmarkStart w:id="70" w:name="_Toc199519183"/>
      <w:bookmarkStart w:id="71" w:name="_Toc199519184"/>
      <w:bookmarkStart w:id="72" w:name="_Toc199519185"/>
      <w:bookmarkStart w:id="73" w:name="_Toc199519226"/>
      <w:bookmarkStart w:id="74" w:name="_Ref199344517"/>
      <w:bookmarkStart w:id="75" w:name="_Toc212210571"/>
      <w:bookmarkEnd w:id="67"/>
      <w:bookmarkEnd w:id="68"/>
      <w:bookmarkEnd w:id="69"/>
      <w:bookmarkEnd w:id="70"/>
      <w:bookmarkEnd w:id="71"/>
      <w:bookmarkEnd w:id="72"/>
      <w:bookmarkEnd w:id="73"/>
      <w:r w:rsidRPr="00021D37">
        <w:t>Strategy for NNL</w:t>
      </w:r>
      <w:r w:rsidR="002D57F4" w:rsidRPr="00021D37">
        <w:t xml:space="preserve"> FOR PHYSICAL PBF HABITAT LOSS</w:t>
      </w:r>
      <w:bookmarkEnd w:id="74"/>
      <w:bookmarkEnd w:id="75"/>
    </w:p>
    <w:p w14:paraId="50154949" w14:textId="77777777" w:rsidR="003E448D" w:rsidRPr="00021D37" w:rsidRDefault="003E448D" w:rsidP="003E448D">
      <w:pPr>
        <w:spacing w:before="120" w:after="60"/>
        <w:contextualSpacing/>
        <w:rPr>
          <w:rFonts w:ascii="Verdana" w:hAnsi="Verdana"/>
          <w:i/>
          <w:iCs/>
          <w:szCs w:val="20"/>
        </w:rPr>
      </w:pPr>
      <w:r w:rsidRPr="00021D37">
        <w:rPr>
          <w:rFonts w:ascii="Verdana" w:hAnsi="Verdana"/>
          <w:i/>
          <w:iCs/>
          <w:szCs w:val="20"/>
        </w:rPr>
        <w:t xml:space="preserve">Biodiversity No Net Loss (NNL) is in simple terms, an approach and goal for a development project, policy, plan or activity in which the impacts on biodiversity it causes are </w:t>
      </w:r>
      <w:r w:rsidRPr="00021D37">
        <w:rPr>
          <w:rFonts w:ascii="Verdana" w:hAnsi="Verdana"/>
          <w:i/>
          <w:iCs/>
          <w:szCs w:val="20"/>
          <w:u w:val="single"/>
        </w:rPr>
        <w:t>balanced</w:t>
      </w:r>
      <w:r w:rsidRPr="00021D37">
        <w:rPr>
          <w:rFonts w:ascii="Verdana" w:hAnsi="Verdana"/>
          <w:i/>
          <w:iCs/>
          <w:szCs w:val="20"/>
        </w:rPr>
        <w:t xml:space="preserve"> by measures taken to avoid and minimize the impacts, to restore affected areas and finally to offset the residual impacts, </w:t>
      </w:r>
      <w:r w:rsidRPr="00021D37">
        <w:rPr>
          <w:rFonts w:ascii="Verdana" w:hAnsi="Verdana"/>
          <w:i/>
          <w:iCs/>
          <w:szCs w:val="20"/>
          <w:u w:val="single"/>
        </w:rPr>
        <w:t>so that no loss remains</w:t>
      </w:r>
      <w:r w:rsidRPr="00021D37">
        <w:rPr>
          <w:rFonts w:ascii="Verdana" w:hAnsi="Verdana"/>
          <w:i/>
          <w:iCs/>
          <w:szCs w:val="20"/>
        </w:rPr>
        <w:t>.</w:t>
      </w:r>
    </w:p>
    <w:p w14:paraId="5BA95833" w14:textId="77777777" w:rsidR="003E448D" w:rsidRPr="00021D37" w:rsidRDefault="003E448D" w:rsidP="003E448D">
      <w:pPr>
        <w:spacing w:before="120" w:after="60"/>
        <w:contextualSpacing/>
        <w:rPr>
          <w:rFonts w:ascii="Verdana" w:hAnsi="Verdana"/>
          <w:szCs w:val="20"/>
        </w:rPr>
      </w:pPr>
    </w:p>
    <w:p w14:paraId="0AA97ED6" w14:textId="77777777" w:rsidR="003E448D" w:rsidRPr="00021D37" w:rsidRDefault="003E448D" w:rsidP="003E448D">
      <w:pPr>
        <w:spacing w:before="120" w:after="60"/>
        <w:contextualSpacing/>
        <w:rPr>
          <w:rFonts w:ascii="Verdana" w:hAnsi="Verdana"/>
          <w:szCs w:val="20"/>
        </w:rPr>
      </w:pPr>
      <w:r w:rsidRPr="00021D37">
        <w:rPr>
          <w:rFonts w:ascii="Verdana" w:hAnsi="Verdana"/>
          <w:szCs w:val="20"/>
        </w:rPr>
        <w:t>For natural habitat and/or habitats that qualify as PBF where residual impacts are anticipated (i.e. loss of natural habitat despite avoidance and minimization), this habitat loss will need to be compensated for as follows:</w:t>
      </w:r>
    </w:p>
    <w:p w14:paraId="23739735" w14:textId="05FC21A3" w:rsidR="003E448D" w:rsidRPr="00021D37" w:rsidRDefault="003E448D" w:rsidP="00387DBC">
      <w:pPr>
        <w:pStyle w:val="ListeParagraf"/>
        <w:numPr>
          <w:ilvl w:val="0"/>
          <w:numId w:val="116"/>
        </w:numPr>
        <w:spacing w:before="120" w:after="60"/>
        <w:rPr>
          <w:rFonts w:ascii="Verdana" w:hAnsi="Verdana"/>
          <w:szCs w:val="20"/>
        </w:rPr>
      </w:pPr>
      <w:r w:rsidRPr="00021D37">
        <w:rPr>
          <w:rFonts w:ascii="Verdana" w:hAnsi="Verdana"/>
          <w:szCs w:val="20"/>
        </w:rPr>
        <w:t>For temporary loss due to land take for temporary infrastructure and activities, the strategy for these areas will simply be to restore the habitat to the same type occurring pre-development</w:t>
      </w:r>
      <w:r w:rsidR="00423A11">
        <w:rPr>
          <w:rFonts w:ascii="Verdana" w:hAnsi="Verdana"/>
          <w:szCs w:val="20"/>
        </w:rPr>
        <w:t>,</w:t>
      </w:r>
      <w:r w:rsidRPr="00021D37">
        <w:rPr>
          <w:rFonts w:ascii="Verdana" w:hAnsi="Verdana"/>
          <w:szCs w:val="20"/>
        </w:rPr>
        <w:t xml:space="preserve"> or better condition where possible.</w:t>
      </w:r>
    </w:p>
    <w:p w14:paraId="247CA053" w14:textId="77777777" w:rsidR="003E448D" w:rsidRPr="00021D37" w:rsidRDefault="003E448D" w:rsidP="00387DBC">
      <w:pPr>
        <w:pStyle w:val="ListeParagraf"/>
        <w:numPr>
          <w:ilvl w:val="0"/>
          <w:numId w:val="116"/>
        </w:numPr>
        <w:spacing w:before="120" w:after="60"/>
        <w:rPr>
          <w:rFonts w:ascii="Verdana" w:hAnsi="Verdana"/>
          <w:szCs w:val="20"/>
        </w:rPr>
      </w:pPr>
      <w:r w:rsidRPr="00021D37">
        <w:rPr>
          <w:rFonts w:ascii="Verdana" w:hAnsi="Verdana"/>
          <w:szCs w:val="20"/>
        </w:rPr>
        <w:t>Where habitat loss will be permanent (due to permanent infrastructure associated with access roads, turbine pads, etc.), the compensation for permanent natural habitat loss would be dealt with through a traditional habitat offset.</w:t>
      </w:r>
    </w:p>
    <w:p w14:paraId="3B0CD423" w14:textId="77777777" w:rsidR="003E448D" w:rsidRPr="00021D37" w:rsidRDefault="003E448D" w:rsidP="003E448D">
      <w:pPr>
        <w:pStyle w:val="GvdeMetni"/>
        <w:rPr>
          <w:rFonts w:ascii="Verdana" w:hAnsi="Verdana"/>
          <w:szCs w:val="20"/>
        </w:rPr>
      </w:pPr>
      <w:r w:rsidRPr="00021D37">
        <w:rPr>
          <w:rFonts w:ascii="Verdana" w:hAnsi="Verdana"/>
          <w:szCs w:val="20"/>
        </w:rPr>
        <w:lastRenderedPageBreak/>
        <w:t>This requires a phased approach to addressing NNL requirements impacting on natural/PBF habitat involving the following:</w:t>
      </w:r>
    </w:p>
    <w:p w14:paraId="218AC8E2" w14:textId="77777777" w:rsidR="003E448D" w:rsidRPr="00021D37" w:rsidRDefault="003E448D" w:rsidP="00A61EC5">
      <w:pPr>
        <w:pStyle w:val="GvdeMetni"/>
        <w:shd w:val="clear" w:color="auto" w:fill="D9D9D9" w:themeFill="background1" w:themeFillShade="D9"/>
        <w:rPr>
          <w:rFonts w:ascii="Verdana" w:hAnsi="Verdana"/>
          <w:szCs w:val="20"/>
        </w:rPr>
      </w:pPr>
      <w:r w:rsidRPr="00021D37">
        <w:rPr>
          <w:rFonts w:ascii="Verdana" w:hAnsi="Verdana"/>
          <w:b/>
          <w:bCs/>
          <w:szCs w:val="20"/>
        </w:rPr>
        <w:t>Step 1</w:t>
      </w:r>
      <w:r w:rsidRPr="00021D37">
        <w:rPr>
          <w:rFonts w:ascii="Verdana" w:hAnsi="Verdana"/>
          <w:szCs w:val="20"/>
        </w:rPr>
        <w:t xml:space="preserve">: quantify the estimated loss of natural habitat and separate into ‘temporary’ and ‘permanent’ loss. </w:t>
      </w:r>
    </w:p>
    <w:p w14:paraId="6302D708" w14:textId="2B9E0F46" w:rsidR="00C00451" w:rsidRPr="00021D37" w:rsidRDefault="00C00451" w:rsidP="00C00451">
      <w:pPr>
        <w:pStyle w:val="GvdeMetni"/>
      </w:pPr>
      <w:r w:rsidRPr="00021D37">
        <w:t>The quantum of habitat loss estimates is indicated in Table 3-1. This includes:</w:t>
      </w:r>
    </w:p>
    <w:p w14:paraId="6FD3E542" w14:textId="322F7C1D" w:rsidR="009F0FE8" w:rsidRPr="00A75305" w:rsidRDefault="00EF2D6C" w:rsidP="00A75305">
      <w:pPr>
        <w:pStyle w:val="ListeParagraf"/>
        <w:numPr>
          <w:ilvl w:val="0"/>
          <w:numId w:val="116"/>
        </w:numPr>
        <w:spacing w:before="120" w:after="60"/>
        <w:rPr>
          <w:rFonts w:ascii="Verdana" w:hAnsi="Verdana"/>
          <w:szCs w:val="20"/>
        </w:rPr>
      </w:pPr>
      <w:r w:rsidRPr="00A75305">
        <w:rPr>
          <w:rFonts w:ascii="Verdana" w:hAnsi="Verdana"/>
          <w:szCs w:val="20"/>
        </w:rPr>
        <w:t xml:space="preserve">The storage area is considered a temporary impact, as it will be decommissioned and restored following construction. In contrast, the switchyard, turbine platforms, and access roads represent permanent land take, resulting in irreversible habitat loss. Excluding the temporary impact from the storage area, the total permanent habitat loss is estimated at </w:t>
      </w:r>
      <w:r w:rsidR="00A53B7B" w:rsidRPr="00A75305">
        <w:rPr>
          <w:rFonts w:ascii="Verdana" w:hAnsi="Verdana"/>
          <w:szCs w:val="20"/>
        </w:rPr>
        <w:t xml:space="preserve">214.48 </w:t>
      </w:r>
      <w:r w:rsidRPr="00A75305">
        <w:rPr>
          <w:rFonts w:ascii="Verdana" w:hAnsi="Verdana"/>
          <w:szCs w:val="20"/>
        </w:rPr>
        <w:t xml:space="preserve">hectares, distributed across </w:t>
      </w:r>
      <w:r w:rsidR="00A53B7B" w:rsidRPr="00A75305">
        <w:rPr>
          <w:rFonts w:ascii="Verdana" w:hAnsi="Verdana"/>
          <w:szCs w:val="20"/>
        </w:rPr>
        <w:t>six</w:t>
      </w:r>
      <w:r w:rsidRPr="00A75305">
        <w:rPr>
          <w:rFonts w:ascii="Verdana" w:hAnsi="Verdana"/>
          <w:szCs w:val="20"/>
        </w:rPr>
        <w:t xml:space="preserve"> EUNIS habitat types. The most significantly affected habitat is </w:t>
      </w:r>
      <w:r w:rsidR="00A53B7B" w:rsidRPr="00A75305">
        <w:rPr>
          <w:rFonts w:ascii="Verdana" w:hAnsi="Verdana"/>
          <w:szCs w:val="20"/>
        </w:rPr>
        <w:t>F5.2</w:t>
      </w:r>
      <w:r w:rsidRPr="00A75305">
        <w:rPr>
          <w:rFonts w:ascii="Verdana" w:hAnsi="Verdana"/>
          <w:szCs w:val="20"/>
        </w:rPr>
        <w:t xml:space="preserve"> – </w:t>
      </w:r>
      <w:r w:rsidR="00A53B7B" w:rsidRPr="00A75305">
        <w:rPr>
          <w:rFonts w:ascii="Verdana" w:hAnsi="Verdana"/>
          <w:szCs w:val="20"/>
        </w:rPr>
        <w:t>Maquis</w:t>
      </w:r>
      <w:r w:rsidRPr="00A75305">
        <w:rPr>
          <w:rFonts w:ascii="Verdana" w:hAnsi="Verdana"/>
          <w:szCs w:val="20"/>
        </w:rPr>
        <w:t xml:space="preserve">, with a permanent loss of </w:t>
      </w:r>
      <w:r w:rsidR="00A53B7B" w:rsidRPr="00A75305">
        <w:rPr>
          <w:rFonts w:ascii="Verdana" w:hAnsi="Verdana"/>
          <w:szCs w:val="20"/>
        </w:rPr>
        <w:t>102.16</w:t>
      </w:r>
      <w:r w:rsidRPr="00A75305">
        <w:rPr>
          <w:rFonts w:ascii="Verdana" w:hAnsi="Verdana"/>
          <w:szCs w:val="20"/>
        </w:rPr>
        <w:t xml:space="preserve"> ha. This is followed by G3.7 – </w:t>
      </w:r>
      <w:r w:rsidRPr="00A75305">
        <w:rPr>
          <w:rFonts w:ascii="Verdana" w:hAnsi="Verdana"/>
          <w:i/>
          <w:iCs/>
          <w:szCs w:val="20"/>
        </w:rPr>
        <w:t>Pinus brutia</w:t>
      </w:r>
      <w:r w:rsidRPr="00A75305">
        <w:rPr>
          <w:rFonts w:ascii="Verdana" w:hAnsi="Verdana"/>
          <w:szCs w:val="20"/>
        </w:rPr>
        <w:t xml:space="preserve"> woodland (</w:t>
      </w:r>
      <w:r w:rsidR="00A776DF" w:rsidRPr="00A75305">
        <w:rPr>
          <w:rFonts w:ascii="Verdana" w:hAnsi="Verdana"/>
          <w:szCs w:val="20"/>
        </w:rPr>
        <w:t xml:space="preserve">66.12 </w:t>
      </w:r>
      <w:r w:rsidRPr="00A75305">
        <w:rPr>
          <w:rFonts w:ascii="Verdana" w:hAnsi="Verdana"/>
          <w:szCs w:val="20"/>
        </w:rPr>
        <w:t>ha)</w:t>
      </w:r>
      <w:r w:rsidR="00DE311D" w:rsidRPr="00A75305">
        <w:rPr>
          <w:rFonts w:ascii="Verdana" w:hAnsi="Verdana"/>
          <w:szCs w:val="20"/>
        </w:rPr>
        <w:t xml:space="preserve"> and</w:t>
      </w:r>
      <w:r w:rsidRPr="00A75305">
        <w:rPr>
          <w:rFonts w:ascii="Verdana" w:hAnsi="Verdana"/>
          <w:szCs w:val="20"/>
        </w:rPr>
        <w:t xml:space="preserve"> </w:t>
      </w:r>
      <w:r w:rsidR="00A776DF" w:rsidRPr="00A75305">
        <w:rPr>
          <w:rFonts w:ascii="Verdana" w:hAnsi="Verdana"/>
          <w:szCs w:val="20"/>
        </w:rPr>
        <w:t>H5.3</w:t>
      </w:r>
      <w:r w:rsidRPr="00A75305">
        <w:rPr>
          <w:rFonts w:ascii="Verdana" w:hAnsi="Verdana"/>
          <w:szCs w:val="20"/>
        </w:rPr>
        <w:t xml:space="preserve"> – </w:t>
      </w:r>
      <w:r w:rsidR="00A776DF" w:rsidRPr="00A75305">
        <w:rPr>
          <w:rFonts w:ascii="Verdana" w:hAnsi="Verdana"/>
          <w:szCs w:val="20"/>
        </w:rPr>
        <w:t>Sparsely - or un-vegetated habitats</w:t>
      </w:r>
      <w:r w:rsidRPr="00A75305">
        <w:rPr>
          <w:rFonts w:ascii="Verdana" w:hAnsi="Verdana"/>
          <w:szCs w:val="20"/>
        </w:rPr>
        <w:t xml:space="preserve"> (</w:t>
      </w:r>
      <w:r w:rsidR="00A776DF" w:rsidRPr="00A75305">
        <w:rPr>
          <w:rFonts w:ascii="Verdana" w:hAnsi="Verdana"/>
          <w:szCs w:val="20"/>
        </w:rPr>
        <w:t>12.6</w:t>
      </w:r>
      <w:r w:rsidRPr="00A75305">
        <w:rPr>
          <w:rFonts w:ascii="Verdana" w:hAnsi="Verdana"/>
          <w:szCs w:val="20"/>
        </w:rPr>
        <w:t xml:space="preserve"> ha).</w:t>
      </w:r>
      <w:r w:rsidR="00AF5BBD" w:rsidRPr="00A75305">
        <w:rPr>
          <w:rFonts w:ascii="Verdana" w:hAnsi="Verdana"/>
          <w:szCs w:val="20"/>
        </w:rPr>
        <w:t xml:space="preserve"> In addition, a total of 33.6 ha of modified habitats will be permanently lost, including agricultural lands, intensive unmixed crops and highly artificial non-saline standing waters.</w:t>
      </w:r>
      <w:r w:rsidR="009F0FE8" w:rsidRPr="00A75305">
        <w:rPr>
          <w:rFonts w:ascii="Verdana" w:hAnsi="Verdana"/>
          <w:szCs w:val="20"/>
        </w:rPr>
        <w:t xml:space="preserve"> The temporary impact associated with the storage area amounts to 25.3 hectares, primarily affecting H5.3 – Sparsely vegetated habitats (23 ha) and G3.7 – </w:t>
      </w:r>
      <w:r w:rsidR="009F0FE8" w:rsidRPr="00A75305">
        <w:rPr>
          <w:rFonts w:ascii="Verdana" w:hAnsi="Verdana"/>
          <w:i/>
          <w:iCs/>
          <w:szCs w:val="20"/>
        </w:rPr>
        <w:t>Pinus brutia</w:t>
      </w:r>
      <w:r w:rsidR="009F0FE8" w:rsidRPr="00A75305">
        <w:rPr>
          <w:rFonts w:ascii="Verdana" w:hAnsi="Verdana"/>
          <w:szCs w:val="20"/>
        </w:rPr>
        <w:t xml:space="preserve"> woodland (2.3 ha). </w:t>
      </w:r>
    </w:p>
    <w:p w14:paraId="7A3EB7B0" w14:textId="0116129F" w:rsidR="00EF2D6C" w:rsidRPr="00021D37" w:rsidRDefault="00EF2D6C" w:rsidP="00EF2D6C">
      <w:pPr>
        <w:pStyle w:val="ResimYazs"/>
      </w:pPr>
      <w:bookmarkStart w:id="76" w:name="_Toc212210648"/>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3</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1</w:t>
      </w:r>
      <w:r w:rsidR="00780BDA" w:rsidRPr="00021D37">
        <w:fldChar w:fldCharType="end"/>
      </w:r>
      <w:r w:rsidRPr="00021D37">
        <w:t>direct habitat losses from project compon</w:t>
      </w:r>
      <w:r w:rsidR="00ED651C">
        <w:t>E</w:t>
      </w:r>
      <w:r w:rsidRPr="00021D37">
        <w:t>nts</w:t>
      </w:r>
      <w:bookmarkEnd w:id="76"/>
      <w:r w:rsidRPr="00021D37">
        <w:t xml:space="preserve"> </w:t>
      </w:r>
    </w:p>
    <w:tbl>
      <w:tblPr>
        <w:tblStyle w:val="TabloKlavuzu"/>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031"/>
        <w:gridCol w:w="1748"/>
        <w:gridCol w:w="1225"/>
        <w:gridCol w:w="1444"/>
        <w:gridCol w:w="1083"/>
        <w:gridCol w:w="1121"/>
        <w:gridCol w:w="899"/>
        <w:gridCol w:w="1077"/>
      </w:tblGrid>
      <w:tr w:rsidR="000828E0" w:rsidRPr="00021D37" w14:paraId="63D67713" w14:textId="77777777" w:rsidTr="000828E0">
        <w:tc>
          <w:tcPr>
            <w:tcW w:w="535" w:type="pct"/>
            <w:shd w:val="clear" w:color="auto" w:fill="D2DED3"/>
            <w:vAlign w:val="center"/>
          </w:tcPr>
          <w:p w14:paraId="5319D78B" w14:textId="77777777" w:rsidR="000828E0" w:rsidRPr="00021D37" w:rsidRDefault="000828E0">
            <w:pPr>
              <w:spacing w:beforeLines="60" w:before="144" w:afterLines="60" w:after="144" w:line="240" w:lineRule="auto"/>
              <w:rPr>
                <w:b/>
                <w:bCs/>
                <w:color w:val="1C1C1C" w:themeColor="text1"/>
                <w:kern w:val="0"/>
                <w:sz w:val="16"/>
                <w:szCs w:val="16"/>
                <w14:ligatures w14:val="none"/>
              </w:rPr>
            </w:pPr>
            <w:r w:rsidRPr="00021D37">
              <w:rPr>
                <w:b/>
                <w:sz w:val="16"/>
                <w:szCs w:val="16"/>
              </w:rPr>
              <w:t>EUNIS Code</w:t>
            </w:r>
          </w:p>
        </w:tc>
        <w:tc>
          <w:tcPr>
            <w:tcW w:w="908" w:type="pct"/>
            <w:shd w:val="clear" w:color="auto" w:fill="D2DED3"/>
            <w:vAlign w:val="center"/>
          </w:tcPr>
          <w:p w14:paraId="216ECC09" w14:textId="77777777" w:rsidR="000828E0" w:rsidRPr="00021D37" w:rsidRDefault="000828E0">
            <w:pPr>
              <w:spacing w:beforeLines="60" w:before="144" w:afterLines="60" w:after="144" w:line="240" w:lineRule="auto"/>
              <w:rPr>
                <w:b/>
                <w:bCs/>
                <w:color w:val="1C1C1C" w:themeColor="text1"/>
                <w:kern w:val="0"/>
                <w:sz w:val="16"/>
                <w:szCs w:val="16"/>
                <w14:ligatures w14:val="none"/>
              </w:rPr>
            </w:pPr>
            <w:r w:rsidRPr="00021D37">
              <w:rPr>
                <w:b/>
                <w:sz w:val="16"/>
                <w:szCs w:val="16"/>
              </w:rPr>
              <w:t>EUNIS Name</w:t>
            </w:r>
          </w:p>
        </w:tc>
        <w:tc>
          <w:tcPr>
            <w:tcW w:w="636" w:type="pct"/>
            <w:shd w:val="clear" w:color="auto" w:fill="D2DED3"/>
            <w:vAlign w:val="center"/>
          </w:tcPr>
          <w:p w14:paraId="32963542" w14:textId="77777777" w:rsidR="000828E0" w:rsidRPr="00021D37" w:rsidRDefault="000828E0">
            <w:pPr>
              <w:spacing w:beforeLines="60" w:before="144" w:afterLines="60" w:after="144" w:line="240" w:lineRule="auto"/>
              <w:rPr>
                <w:b/>
                <w:bCs/>
                <w:color w:val="1C1C1C" w:themeColor="text1"/>
                <w:kern w:val="0"/>
                <w:sz w:val="16"/>
                <w:szCs w:val="16"/>
                <w14:ligatures w14:val="none"/>
              </w:rPr>
            </w:pPr>
            <w:r w:rsidRPr="00021D37">
              <w:rPr>
                <w:b/>
                <w:bCs/>
                <w:color w:val="1C1C1C" w:themeColor="text1"/>
                <w:kern w:val="0"/>
                <w:sz w:val="16"/>
                <w:szCs w:val="16"/>
                <w14:ligatures w14:val="none"/>
              </w:rPr>
              <w:t>Switchyard (ha)</w:t>
            </w:r>
          </w:p>
        </w:tc>
        <w:tc>
          <w:tcPr>
            <w:tcW w:w="750" w:type="pct"/>
            <w:shd w:val="clear" w:color="auto" w:fill="D2DED3"/>
            <w:vAlign w:val="center"/>
          </w:tcPr>
          <w:p w14:paraId="47860376" w14:textId="791A9F4D" w:rsidR="000828E0" w:rsidRPr="00021D37" w:rsidRDefault="000828E0">
            <w:pPr>
              <w:spacing w:beforeLines="60" w:before="144" w:afterLines="60" w:after="144" w:line="240" w:lineRule="auto"/>
              <w:rPr>
                <w:b/>
                <w:bCs/>
                <w:color w:val="1C1C1C" w:themeColor="text1"/>
                <w:kern w:val="0"/>
                <w:sz w:val="16"/>
                <w:szCs w:val="16"/>
                <w14:ligatures w14:val="none"/>
              </w:rPr>
            </w:pPr>
            <w:r w:rsidRPr="00021D37">
              <w:rPr>
                <w:b/>
                <w:bCs/>
                <w:color w:val="1C1C1C" w:themeColor="text1"/>
                <w:kern w:val="0"/>
                <w:sz w:val="16"/>
                <w:szCs w:val="16"/>
                <w14:ligatures w14:val="none"/>
              </w:rPr>
              <w:t>Platform (ha)</w:t>
            </w:r>
          </w:p>
        </w:tc>
        <w:tc>
          <w:tcPr>
            <w:tcW w:w="562" w:type="pct"/>
            <w:shd w:val="clear" w:color="auto" w:fill="D2DED3"/>
            <w:vAlign w:val="center"/>
          </w:tcPr>
          <w:p w14:paraId="7B3FA193" w14:textId="6E992DB5" w:rsidR="000828E0" w:rsidRPr="00021D37" w:rsidRDefault="000828E0">
            <w:pPr>
              <w:spacing w:beforeLines="60" w:before="144" w:afterLines="60" w:after="144" w:line="240" w:lineRule="auto"/>
              <w:rPr>
                <w:b/>
                <w:bCs/>
                <w:color w:val="1C1C1C" w:themeColor="text1"/>
                <w:kern w:val="0"/>
                <w:sz w:val="16"/>
                <w:szCs w:val="16"/>
                <w14:ligatures w14:val="none"/>
              </w:rPr>
            </w:pPr>
            <w:r w:rsidRPr="00021D37">
              <w:rPr>
                <w:b/>
                <w:bCs/>
                <w:color w:val="1C1C1C" w:themeColor="text1"/>
                <w:kern w:val="0"/>
                <w:sz w:val="16"/>
                <w:szCs w:val="16"/>
                <w14:ligatures w14:val="none"/>
              </w:rPr>
              <w:t>Storage Area (ha)</w:t>
            </w:r>
          </w:p>
        </w:tc>
        <w:tc>
          <w:tcPr>
            <w:tcW w:w="582" w:type="pct"/>
            <w:shd w:val="clear" w:color="auto" w:fill="D2DED3"/>
            <w:vAlign w:val="center"/>
          </w:tcPr>
          <w:p w14:paraId="53269131" w14:textId="77E9DB08" w:rsidR="000828E0" w:rsidRPr="00021D37" w:rsidRDefault="000828E0">
            <w:pPr>
              <w:spacing w:beforeLines="60" w:before="144" w:afterLines="60" w:after="144" w:line="240" w:lineRule="auto"/>
              <w:rPr>
                <w:b/>
                <w:bCs/>
                <w:color w:val="1C1C1C" w:themeColor="text1"/>
                <w:kern w:val="0"/>
                <w:sz w:val="16"/>
                <w:szCs w:val="16"/>
                <w14:ligatures w14:val="none"/>
              </w:rPr>
            </w:pPr>
            <w:r w:rsidRPr="00021D37">
              <w:rPr>
                <w:b/>
                <w:bCs/>
                <w:color w:val="1C1C1C" w:themeColor="text1"/>
                <w:kern w:val="0"/>
                <w:sz w:val="16"/>
                <w:szCs w:val="16"/>
                <w14:ligatures w14:val="none"/>
              </w:rPr>
              <w:t>Internal Access Road (ha)</w:t>
            </w:r>
          </w:p>
        </w:tc>
        <w:tc>
          <w:tcPr>
            <w:tcW w:w="467" w:type="pct"/>
            <w:shd w:val="clear" w:color="auto" w:fill="D2DED3"/>
          </w:tcPr>
          <w:p w14:paraId="524D1597" w14:textId="77777777" w:rsidR="000828E0" w:rsidRDefault="000828E0">
            <w:pPr>
              <w:spacing w:beforeLines="60" w:before="144" w:afterLines="60" w:after="144" w:line="240" w:lineRule="auto"/>
              <w:rPr>
                <w:b/>
                <w:bCs/>
                <w:color w:val="1C1C1C" w:themeColor="text1"/>
                <w:kern w:val="0"/>
                <w:sz w:val="16"/>
                <w:szCs w:val="16"/>
                <w14:ligatures w14:val="none"/>
              </w:rPr>
            </w:pPr>
            <w:r>
              <w:rPr>
                <w:b/>
                <w:bCs/>
                <w:color w:val="1C1C1C" w:themeColor="text1"/>
                <w:kern w:val="0"/>
                <w:sz w:val="16"/>
                <w:szCs w:val="16"/>
                <w14:ligatures w14:val="none"/>
              </w:rPr>
              <w:t>ETL</w:t>
            </w:r>
          </w:p>
          <w:p w14:paraId="3FF9F9E0" w14:textId="582AAE9C" w:rsidR="000828E0" w:rsidRPr="00021D37" w:rsidRDefault="000828E0">
            <w:pPr>
              <w:spacing w:beforeLines="60" w:before="144" w:afterLines="60" w:after="144" w:line="240" w:lineRule="auto"/>
              <w:rPr>
                <w:b/>
                <w:bCs/>
                <w:color w:val="1C1C1C" w:themeColor="text1"/>
                <w:kern w:val="0"/>
                <w:sz w:val="16"/>
                <w:szCs w:val="16"/>
                <w14:ligatures w14:val="none"/>
              </w:rPr>
            </w:pPr>
            <w:r>
              <w:rPr>
                <w:b/>
                <w:bCs/>
                <w:color w:val="1C1C1C" w:themeColor="text1"/>
                <w:kern w:val="0"/>
                <w:sz w:val="16"/>
                <w:szCs w:val="16"/>
                <w14:ligatures w14:val="none"/>
              </w:rPr>
              <w:t>(ha)</w:t>
            </w:r>
          </w:p>
        </w:tc>
        <w:tc>
          <w:tcPr>
            <w:tcW w:w="559" w:type="pct"/>
            <w:shd w:val="clear" w:color="auto" w:fill="D2DED3"/>
            <w:vAlign w:val="center"/>
          </w:tcPr>
          <w:p w14:paraId="099CEA55" w14:textId="7CB17C49" w:rsidR="000828E0" w:rsidRPr="00021D37" w:rsidRDefault="000828E0">
            <w:pPr>
              <w:spacing w:beforeLines="60" w:before="144" w:afterLines="60" w:after="144" w:line="240" w:lineRule="auto"/>
              <w:rPr>
                <w:color w:val="1C1C1C" w:themeColor="text1"/>
                <w:kern w:val="0"/>
                <w:sz w:val="16"/>
                <w:szCs w:val="16"/>
                <w14:ligatures w14:val="none"/>
              </w:rPr>
            </w:pPr>
            <w:r w:rsidRPr="00021D37">
              <w:rPr>
                <w:b/>
                <w:bCs/>
                <w:color w:val="1C1C1C" w:themeColor="text1"/>
                <w:kern w:val="0"/>
                <w:sz w:val="16"/>
                <w:szCs w:val="16"/>
                <w14:ligatures w14:val="none"/>
              </w:rPr>
              <w:t>Total Impacted Area (ha)</w:t>
            </w:r>
          </w:p>
        </w:tc>
      </w:tr>
      <w:tr w:rsidR="000828E0" w:rsidRPr="00021D37" w14:paraId="6DE504EA" w14:textId="77777777" w:rsidTr="000828E0">
        <w:tc>
          <w:tcPr>
            <w:tcW w:w="535" w:type="pct"/>
            <w:vAlign w:val="center"/>
          </w:tcPr>
          <w:p w14:paraId="35A2F695" w14:textId="3B60A1B6" w:rsidR="000828E0" w:rsidRPr="00021D37" w:rsidRDefault="000828E0" w:rsidP="000828E0">
            <w:pPr>
              <w:spacing w:beforeLines="60" w:before="144" w:afterLines="60" w:after="144" w:line="240" w:lineRule="auto"/>
              <w:rPr>
                <w:color w:val="1C1C1C" w:themeColor="text1"/>
                <w:kern w:val="0"/>
                <w:sz w:val="16"/>
                <w:szCs w:val="16"/>
                <w14:ligatures w14:val="none"/>
              </w:rPr>
            </w:pPr>
            <w:r w:rsidRPr="003A550F">
              <w:rPr>
                <w:color w:val="1C1C1C" w:themeColor="text1"/>
                <w:kern w:val="0"/>
                <w:sz w:val="16"/>
                <w:szCs w:val="16"/>
                <w14:ligatures w14:val="none"/>
              </w:rPr>
              <w:t>F5.2</w:t>
            </w:r>
          </w:p>
        </w:tc>
        <w:tc>
          <w:tcPr>
            <w:tcW w:w="908" w:type="pct"/>
            <w:vAlign w:val="center"/>
          </w:tcPr>
          <w:p w14:paraId="47DA946F" w14:textId="005F8899" w:rsidR="000828E0" w:rsidRPr="00021D37" w:rsidRDefault="000828E0" w:rsidP="000828E0">
            <w:pPr>
              <w:spacing w:beforeLines="60" w:before="144" w:afterLines="60" w:after="144" w:line="240" w:lineRule="auto"/>
              <w:rPr>
                <w:color w:val="1C1C1C" w:themeColor="text1"/>
                <w:kern w:val="0"/>
                <w:sz w:val="16"/>
                <w:szCs w:val="16"/>
                <w14:ligatures w14:val="none"/>
              </w:rPr>
            </w:pPr>
            <w:r w:rsidRPr="003A550F">
              <w:rPr>
                <w:color w:val="1C1C1C" w:themeColor="text1"/>
                <w:kern w:val="0"/>
                <w:sz w:val="16"/>
                <w:szCs w:val="16"/>
                <w14:ligatures w14:val="none"/>
              </w:rPr>
              <w:t>Maquis</w:t>
            </w:r>
          </w:p>
        </w:tc>
        <w:tc>
          <w:tcPr>
            <w:tcW w:w="636" w:type="pct"/>
            <w:vAlign w:val="center"/>
          </w:tcPr>
          <w:p w14:paraId="277D4C27" w14:textId="089E752A"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1.76</w:t>
            </w:r>
          </w:p>
        </w:tc>
        <w:tc>
          <w:tcPr>
            <w:tcW w:w="750" w:type="pct"/>
            <w:vAlign w:val="center"/>
          </w:tcPr>
          <w:p w14:paraId="0CDF483E" w14:textId="4F62D766"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3,4</w:t>
            </w:r>
          </w:p>
        </w:tc>
        <w:tc>
          <w:tcPr>
            <w:tcW w:w="562" w:type="pct"/>
            <w:vAlign w:val="center"/>
          </w:tcPr>
          <w:p w14:paraId="6CE31E5B" w14:textId="5802C947"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w:t>
            </w:r>
          </w:p>
        </w:tc>
        <w:tc>
          <w:tcPr>
            <w:tcW w:w="582" w:type="pct"/>
            <w:vAlign w:val="center"/>
          </w:tcPr>
          <w:p w14:paraId="60106CDD" w14:textId="0DE49D22"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10</w:t>
            </w:r>
          </w:p>
        </w:tc>
        <w:tc>
          <w:tcPr>
            <w:tcW w:w="467" w:type="pct"/>
            <w:vAlign w:val="center"/>
          </w:tcPr>
          <w:p w14:paraId="432668FD" w14:textId="166CCD0A" w:rsidR="000828E0" w:rsidRPr="00021D37" w:rsidRDefault="000828E0" w:rsidP="000828E0">
            <w:pPr>
              <w:spacing w:beforeLines="60" w:before="144" w:afterLines="60" w:after="144" w:line="240" w:lineRule="auto"/>
              <w:jc w:val="center"/>
              <w:rPr>
                <w:b/>
                <w:bCs/>
                <w:color w:val="1C1C1C" w:themeColor="text1"/>
                <w:kern w:val="0"/>
                <w:sz w:val="16"/>
                <w:szCs w:val="16"/>
                <w14:ligatures w14:val="none"/>
              </w:rPr>
            </w:pPr>
            <w:r>
              <w:rPr>
                <w:color w:val="1C1C1C" w:themeColor="text1"/>
                <w:kern w:val="0"/>
                <w:sz w:val="16"/>
                <w:szCs w:val="16"/>
                <w14:ligatures w14:val="none"/>
              </w:rPr>
              <w:t>87</w:t>
            </w:r>
          </w:p>
        </w:tc>
        <w:tc>
          <w:tcPr>
            <w:tcW w:w="559" w:type="pct"/>
            <w:vAlign w:val="center"/>
          </w:tcPr>
          <w:p w14:paraId="712D3206" w14:textId="6BF926B2"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102.16</w:t>
            </w:r>
          </w:p>
        </w:tc>
      </w:tr>
      <w:tr w:rsidR="000828E0" w:rsidRPr="00021D37" w14:paraId="6181EDD2" w14:textId="77777777" w:rsidTr="000828E0">
        <w:tc>
          <w:tcPr>
            <w:tcW w:w="535" w:type="pct"/>
            <w:vAlign w:val="center"/>
          </w:tcPr>
          <w:p w14:paraId="05FA8537" w14:textId="6BF7DD66" w:rsidR="000828E0" w:rsidRPr="00021D37" w:rsidRDefault="000828E0" w:rsidP="000828E0">
            <w:pPr>
              <w:spacing w:beforeLines="60" w:before="144" w:afterLines="60" w:after="144" w:line="240" w:lineRule="auto"/>
              <w:rPr>
                <w:color w:val="1C1C1C" w:themeColor="text1"/>
                <w:kern w:val="0"/>
                <w:sz w:val="16"/>
                <w:szCs w:val="16"/>
                <w14:ligatures w14:val="none"/>
              </w:rPr>
            </w:pPr>
            <w:r w:rsidRPr="003A550F">
              <w:rPr>
                <w:color w:val="1C1C1C" w:themeColor="text1"/>
                <w:kern w:val="0"/>
                <w:sz w:val="16"/>
                <w:szCs w:val="16"/>
                <w14:ligatures w14:val="none"/>
              </w:rPr>
              <w:t>G3.7 </w:t>
            </w:r>
          </w:p>
        </w:tc>
        <w:tc>
          <w:tcPr>
            <w:tcW w:w="908" w:type="pct"/>
            <w:vAlign w:val="center"/>
          </w:tcPr>
          <w:p w14:paraId="76D53A5C" w14:textId="4B160109" w:rsidR="000828E0" w:rsidRPr="00021D37" w:rsidRDefault="000828E0" w:rsidP="000828E0">
            <w:pPr>
              <w:spacing w:beforeLines="60" w:before="144" w:afterLines="60" w:after="144" w:line="240" w:lineRule="auto"/>
              <w:rPr>
                <w:color w:val="1C1C1C" w:themeColor="text1"/>
                <w:kern w:val="0"/>
                <w:sz w:val="16"/>
                <w:szCs w:val="16"/>
                <w14:ligatures w14:val="none"/>
              </w:rPr>
            </w:pPr>
            <w:r w:rsidRPr="003A550F">
              <w:rPr>
                <w:i/>
                <w:iCs/>
                <w:color w:val="1C1C1C" w:themeColor="text1"/>
                <w:kern w:val="0"/>
                <w:sz w:val="16"/>
                <w:szCs w:val="16"/>
                <w14:ligatures w14:val="none"/>
              </w:rPr>
              <w:t>Pinus brutia</w:t>
            </w:r>
            <w:r w:rsidRPr="003A550F">
              <w:rPr>
                <w:color w:val="1C1C1C" w:themeColor="text1"/>
                <w:kern w:val="0"/>
                <w:sz w:val="16"/>
                <w:szCs w:val="16"/>
                <w14:ligatures w14:val="none"/>
              </w:rPr>
              <w:t xml:space="preserve"> woodland (Lowland to montane Mediterranean Pinus woodland (excluding Pinus nigra)</w:t>
            </w:r>
          </w:p>
        </w:tc>
        <w:tc>
          <w:tcPr>
            <w:tcW w:w="636" w:type="pct"/>
            <w:vAlign w:val="center"/>
          </w:tcPr>
          <w:p w14:paraId="6D2CE224" w14:textId="7C92F68E"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0.12</w:t>
            </w:r>
          </w:p>
        </w:tc>
        <w:tc>
          <w:tcPr>
            <w:tcW w:w="750" w:type="pct"/>
            <w:vAlign w:val="center"/>
          </w:tcPr>
          <w:p w14:paraId="6DEC6FB1" w14:textId="679157E3"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5</w:t>
            </w:r>
          </w:p>
        </w:tc>
        <w:tc>
          <w:tcPr>
            <w:tcW w:w="562" w:type="pct"/>
            <w:vAlign w:val="center"/>
          </w:tcPr>
          <w:p w14:paraId="2285D9CE" w14:textId="7AA471E3"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2</w:t>
            </w:r>
            <w:r>
              <w:rPr>
                <w:color w:val="1C1C1C" w:themeColor="text1"/>
                <w:kern w:val="0"/>
                <w:sz w:val="16"/>
                <w:szCs w:val="16"/>
                <w14:ligatures w14:val="none"/>
              </w:rPr>
              <w:t>.</w:t>
            </w:r>
            <w:r w:rsidRPr="003A550F">
              <w:rPr>
                <w:color w:val="1C1C1C" w:themeColor="text1"/>
                <w:kern w:val="0"/>
                <w:sz w:val="16"/>
                <w:szCs w:val="16"/>
                <w14:ligatures w14:val="none"/>
              </w:rPr>
              <w:t>3</w:t>
            </w:r>
          </w:p>
        </w:tc>
        <w:tc>
          <w:tcPr>
            <w:tcW w:w="582" w:type="pct"/>
            <w:vAlign w:val="center"/>
          </w:tcPr>
          <w:p w14:paraId="04017B19" w14:textId="78457450"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17</w:t>
            </w:r>
          </w:p>
        </w:tc>
        <w:tc>
          <w:tcPr>
            <w:tcW w:w="467" w:type="pct"/>
            <w:vAlign w:val="center"/>
          </w:tcPr>
          <w:p w14:paraId="0EB634C0" w14:textId="1B8C2C48" w:rsidR="000828E0" w:rsidRPr="00021D37" w:rsidRDefault="000828E0" w:rsidP="000828E0">
            <w:pPr>
              <w:spacing w:beforeLines="60" w:before="144" w:afterLines="60" w:after="144" w:line="240" w:lineRule="auto"/>
              <w:jc w:val="center"/>
              <w:rPr>
                <w:b/>
                <w:bCs/>
                <w:color w:val="1C1C1C" w:themeColor="text1"/>
                <w:kern w:val="0"/>
                <w:sz w:val="16"/>
                <w:szCs w:val="16"/>
                <w14:ligatures w14:val="none"/>
              </w:rPr>
            </w:pPr>
            <w:r>
              <w:rPr>
                <w:color w:val="1C1C1C" w:themeColor="text1"/>
                <w:kern w:val="0"/>
                <w:sz w:val="16"/>
                <w:szCs w:val="16"/>
                <w14:ligatures w14:val="none"/>
              </w:rPr>
              <w:t>44</w:t>
            </w:r>
          </w:p>
        </w:tc>
        <w:tc>
          <w:tcPr>
            <w:tcW w:w="559" w:type="pct"/>
            <w:vAlign w:val="center"/>
          </w:tcPr>
          <w:p w14:paraId="47DC1798" w14:textId="639A6CEE"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68.</w:t>
            </w:r>
            <w:r w:rsidRPr="003A550F">
              <w:rPr>
                <w:color w:val="1C1C1C" w:themeColor="text1"/>
                <w:kern w:val="0"/>
                <w:sz w:val="16"/>
                <w:szCs w:val="16"/>
                <w14:ligatures w14:val="none"/>
              </w:rPr>
              <w:t>42</w:t>
            </w:r>
          </w:p>
        </w:tc>
      </w:tr>
      <w:tr w:rsidR="000828E0" w:rsidRPr="00021D37" w14:paraId="4ABE4424" w14:textId="77777777" w:rsidTr="000828E0">
        <w:tc>
          <w:tcPr>
            <w:tcW w:w="535" w:type="pct"/>
            <w:vAlign w:val="center"/>
          </w:tcPr>
          <w:p w14:paraId="508D75B1" w14:textId="7E97DE99" w:rsidR="000828E0" w:rsidRPr="00021D37" w:rsidRDefault="000828E0" w:rsidP="000828E0">
            <w:pPr>
              <w:spacing w:beforeLines="60" w:before="144" w:afterLines="60" w:after="144" w:line="240" w:lineRule="auto"/>
              <w:rPr>
                <w:color w:val="1C1C1C" w:themeColor="text1"/>
                <w:kern w:val="0"/>
                <w:sz w:val="16"/>
                <w:szCs w:val="16"/>
                <w14:ligatures w14:val="none"/>
              </w:rPr>
            </w:pPr>
            <w:r w:rsidRPr="003A550F">
              <w:rPr>
                <w:color w:val="1C1C1C" w:themeColor="text1"/>
                <w:kern w:val="0"/>
                <w:sz w:val="16"/>
                <w:szCs w:val="16"/>
                <w14:ligatures w14:val="none"/>
              </w:rPr>
              <w:t>H5.3</w:t>
            </w:r>
          </w:p>
        </w:tc>
        <w:tc>
          <w:tcPr>
            <w:tcW w:w="908" w:type="pct"/>
            <w:vAlign w:val="center"/>
          </w:tcPr>
          <w:p w14:paraId="5DE8F06C" w14:textId="742D04E2" w:rsidR="000828E0" w:rsidRPr="00021D37" w:rsidRDefault="000828E0" w:rsidP="000828E0">
            <w:pPr>
              <w:spacing w:beforeLines="60" w:before="144" w:afterLines="60" w:after="144" w:line="240" w:lineRule="auto"/>
              <w:rPr>
                <w:color w:val="1C1C1C" w:themeColor="text1"/>
                <w:kern w:val="0"/>
                <w:sz w:val="16"/>
                <w:szCs w:val="16"/>
                <w14:ligatures w14:val="none"/>
              </w:rPr>
            </w:pPr>
            <w:r w:rsidRPr="003A550F">
              <w:rPr>
                <w:color w:val="1C1C1C" w:themeColor="text1"/>
                <w:kern w:val="0"/>
                <w:sz w:val="16"/>
                <w:szCs w:val="16"/>
                <w14:ligatures w14:val="none"/>
              </w:rPr>
              <w:t>Sparsely - or un-vegetated habitats on mineral substrates not resulting from recent ice activity</w:t>
            </w:r>
          </w:p>
        </w:tc>
        <w:tc>
          <w:tcPr>
            <w:tcW w:w="636" w:type="pct"/>
            <w:vAlign w:val="center"/>
          </w:tcPr>
          <w:p w14:paraId="4C5C595E" w14:textId="5C6B4E05"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w:t>
            </w:r>
          </w:p>
        </w:tc>
        <w:tc>
          <w:tcPr>
            <w:tcW w:w="750" w:type="pct"/>
            <w:vAlign w:val="center"/>
          </w:tcPr>
          <w:p w14:paraId="0DDD47D7" w14:textId="700741AA"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3</w:t>
            </w:r>
            <w:r>
              <w:rPr>
                <w:color w:val="1C1C1C" w:themeColor="text1"/>
                <w:kern w:val="0"/>
                <w:sz w:val="16"/>
                <w:szCs w:val="16"/>
                <w14:ligatures w14:val="none"/>
              </w:rPr>
              <w:t>.</w:t>
            </w:r>
            <w:r w:rsidRPr="003A550F">
              <w:rPr>
                <w:color w:val="1C1C1C" w:themeColor="text1"/>
                <w:kern w:val="0"/>
                <w:sz w:val="16"/>
                <w:szCs w:val="16"/>
                <w14:ligatures w14:val="none"/>
              </w:rPr>
              <w:t>4</w:t>
            </w:r>
          </w:p>
        </w:tc>
        <w:tc>
          <w:tcPr>
            <w:tcW w:w="562" w:type="pct"/>
            <w:vAlign w:val="center"/>
          </w:tcPr>
          <w:p w14:paraId="7D19AAAA" w14:textId="7BE80319"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23</w:t>
            </w:r>
          </w:p>
        </w:tc>
        <w:tc>
          <w:tcPr>
            <w:tcW w:w="582" w:type="pct"/>
            <w:vAlign w:val="center"/>
          </w:tcPr>
          <w:p w14:paraId="5CB5385D" w14:textId="39A405D3"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9</w:t>
            </w:r>
            <w:r>
              <w:rPr>
                <w:color w:val="1C1C1C" w:themeColor="text1"/>
                <w:kern w:val="0"/>
                <w:sz w:val="16"/>
                <w:szCs w:val="16"/>
                <w14:ligatures w14:val="none"/>
              </w:rPr>
              <w:t>.</w:t>
            </w:r>
            <w:r w:rsidRPr="003A550F">
              <w:rPr>
                <w:color w:val="1C1C1C" w:themeColor="text1"/>
                <w:kern w:val="0"/>
                <w:sz w:val="16"/>
                <w:szCs w:val="16"/>
                <w14:ligatures w14:val="none"/>
              </w:rPr>
              <w:t>2</w:t>
            </w:r>
          </w:p>
        </w:tc>
        <w:tc>
          <w:tcPr>
            <w:tcW w:w="467" w:type="pct"/>
            <w:vAlign w:val="center"/>
          </w:tcPr>
          <w:p w14:paraId="7BC5B9A3" w14:textId="64805301" w:rsidR="000828E0" w:rsidRPr="00021D37" w:rsidRDefault="000828E0" w:rsidP="000828E0">
            <w:pPr>
              <w:spacing w:beforeLines="60" w:before="144" w:afterLines="60" w:after="144" w:line="240" w:lineRule="auto"/>
              <w:jc w:val="center"/>
              <w:rPr>
                <w:b/>
                <w:bCs/>
                <w:color w:val="1C1C1C" w:themeColor="text1"/>
                <w:kern w:val="0"/>
                <w:sz w:val="16"/>
                <w:szCs w:val="16"/>
                <w14:ligatures w14:val="none"/>
              </w:rPr>
            </w:pPr>
            <w:r>
              <w:rPr>
                <w:color w:val="1C1C1C" w:themeColor="text1"/>
                <w:kern w:val="0"/>
                <w:sz w:val="16"/>
                <w:szCs w:val="16"/>
                <w14:ligatures w14:val="none"/>
              </w:rPr>
              <w:t>-</w:t>
            </w:r>
          </w:p>
        </w:tc>
        <w:tc>
          <w:tcPr>
            <w:tcW w:w="559" w:type="pct"/>
            <w:vAlign w:val="center"/>
          </w:tcPr>
          <w:p w14:paraId="2F402453" w14:textId="74C0CEEA"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sidRPr="003A550F">
              <w:rPr>
                <w:color w:val="1C1C1C" w:themeColor="text1"/>
                <w:kern w:val="0"/>
                <w:sz w:val="16"/>
                <w:szCs w:val="16"/>
                <w14:ligatures w14:val="none"/>
              </w:rPr>
              <w:t>35</w:t>
            </w:r>
            <w:r>
              <w:rPr>
                <w:color w:val="1C1C1C" w:themeColor="text1"/>
                <w:kern w:val="0"/>
                <w:sz w:val="16"/>
                <w:szCs w:val="16"/>
                <w14:ligatures w14:val="none"/>
              </w:rPr>
              <w:t>.</w:t>
            </w:r>
            <w:r w:rsidRPr="003A550F">
              <w:rPr>
                <w:color w:val="1C1C1C" w:themeColor="text1"/>
                <w:kern w:val="0"/>
                <w:sz w:val="16"/>
                <w:szCs w:val="16"/>
                <w14:ligatures w14:val="none"/>
              </w:rPr>
              <w:t>6</w:t>
            </w:r>
          </w:p>
        </w:tc>
      </w:tr>
      <w:tr w:rsidR="000828E0" w:rsidRPr="00021D37" w14:paraId="5657EF2C" w14:textId="77777777" w:rsidTr="000828E0">
        <w:tc>
          <w:tcPr>
            <w:tcW w:w="535" w:type="pct"/>
            <w:vAlign w:val="center"/>
          </w:tcPr>
          <w:p w14:paraId="0048F791" w14:textId="532CD880" w:rsidR="000828E0" w:rsidRPr="00021D37" w:rsidRDefault="000828E0" w:rsidP="000828E0">
            <w:pPr>
              <w:spacing w:beforeLines="60" w:before="144" w:afterLines="60" w:after="144" w:line="240" w:lineRule="auto"/>
              <w:rPr>
                <w:color w:val="1C1C1C" w:themeColor="text1"/>
                <w:kern w:val="0"/>
                <w:sz w:val="16"/>
                <w:szCs w:val="16"/>
                <w14:ligatures w14:val="none"/>
              </w:rPr>
            </w:pPr>
            <w:r w:rsidRPr="00E110C1">
              <w:rPr>
                <w:color w:val="1C1C1C" w:themeColor="text1"/>
                <w:kern w:val="0"/>
                <w:sz w:val="16"/>
                <w:szCs w:val="16"/>
                <w14:ligatures w14:val="none"/>
              </w:rPr>
              <w:t>I1.1</w:t>
            </w:r>
          </w:p>
        </w:tc>
        <w:tc>
          <w:tcPr>
            <w:tcW w:w="908" w:type="pct"/>
            <w:vAlign w:val="center"/>
          </w:tcPr>
          <w:p w14:paraId="0A4E2B07" w14:textId="4C18530E" w:rsidR="000828E0" w:rsidRPr="00021D37" w:rsidRDefault="000828E0" w:rsidP="000828E0">
            <w:pPr>
              <w:spacing w:beforeLines="60" w:before="144" w:afterLines="60" w:after="144" w:line="240" w:lineRule="auto"/>
              <w:rPr>
                <w:color w:val="1C1C1C" w:themeColor="text1"/>
                <w:kern w:val="0"/>
                <w:sz w:val="16"/>
                <w:szCs w:val="16"/>
                <w14:ligatures w14:val="none"/>
              </w:rPr>
            </w:pPr>
            <w:r w:rsidRPr="00E110C1">
              <w:rPr>
                <w:color w:val="1C1C1C" w:themeColor="text1"/>
                <w:kern w:val="0"/>
                <w:sz w:val="16"/>
                <w:szCs w:val="16"/>
                <w14:ligatures w14:val="none"/>
              </w:rPr>
              <w:t>Intensive unmixed crops</w:t>
            </w:r>
          </w:p>
        </w:tc>
        <w:tc>
          <w:tcPr>
            <w:tcW w:w="636" w:type="pct"/>
            <w:vAlign w:val="center"/>
          </w:tcPr>
          <w:p w14:paraId="73D56B9B" w14:textId="4C43043B"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750" w:type="pct"/>
            <w:vAlign w:val="center"/>
          </w:tcPr>
          <w:p w14:paraId="5D8E0D23" w14:textId="00AE41A8"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562" w:type="pct"/>
            <w:vAlign w:val="center"/>
          </w:tcPr>
          <w:p w14:paraId="2D9AE1BD" w14:textId="4688E389"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582" w:type="pct"/>
            <w:vAlign w:val="center"/>
          </w:tcPr>
          <w:p w14:paraId="29D2EA53" w14:textId="38EC8825"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467" w:type="pct"/>
            <w:vAlign w:val="center"/>
          </w:tcPr>
          <w:p w14:paraId="73DD8DC5" w14:textId="652FD37F" w:rsidR="000828E0" w:rsidRPr="00021D37" w:rsidRDefault="000828E0" w:rsidP="000828E0">
            <w:pPr>
              <w:spacing w:beforeLines="60" w:before="144" w:afterLines="60" w:after="144" w:line="240" w:lineRule="auto"/>
              <w:jc w:val="center"/>
              <w:rPr>
                <w:b/>
                <w:bCs/>
                <w:color w:val="1C1C1C" w:themeColor="text1"/>
                <w:kern w:val="0"/>
                <w:sz w:val="16"/>
                <w:szCs w:val="16"/>
                <w14:ligatures w14:val="none"/>
              </w:rPr>
            </w:pPr>
            <w:r>
              <w:rPr>
                <w:color w:val="1C1C1C" w:themeColor="text1"/>
                <w:kern w:val="0"/>
                <w:sz w:val="16"/>
                <w:szCs w:val="16"/>
                <w14:ligatures w14:val="none"/>
              </w:rPr>
              <w:t>3.2</w:t>
            </w:r>
          </w:p>
        </w:tc>
        <w:tc>
          <w:tcPr>
            <w:tcW w:w="559" w:type="pct"/>
            <w:vAlign w:val="center"/>
          </w:tcPr>
          <w:p w14:paraId="1B7443C0" w14:textId="64773754"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3.2</w:t>
            </w:r>
          </w:p>
        </w:tc>
      </w:tr>
      <w:tr w:rsidR="000828E0" w:rsidRPr="00021D37" w14:paraId="3E63A09F" w14:textId="77777777" w:rsidTr="000828E0">
        <w:tc>
          <w:tcPr>
            <w:tcW w:w="535" w:type="pct"/>
            <w:vAlign w:val="center"/>
          </w:tcPr>
          <w:p w14:paraId="061CA42A" w14:textId="4C927ED6" w:rsidR="000828E0" w:rsidRPr="00021D37" w:rsidRDefault="000828E0" w:rsidP="000828E0">
            <w:pPr>
              <w:spacing w:beforeLines="60" w:before="144" w:afterLines="60" w:after="144" w:line="240" w:lineRule="auto"/>
              <w:rPr>
                <w:color w:val="1C1C1C" w:themeColor="text1"/>
                <w:kern w:val="0"/>
                <w:sz w:val="16"/>
                <w:szCs w:val="16"/>
                <w14:ligatures w14:val="none"/>
              </w:rPr>
            </w:pPr>
            <w:r>
              <w:rPr>
                <w:color w:val="1C1C1C" w:themeColor="text1"/>
                <w:kern w:val="0"/>
                <w:sz w:val="16"/>
                <w:szCs w:val="16"/>
                <w14:ligatures w14:val="none"/>
              </w:rPr>
              <w:t>I</w:t>
            </w:r>
            <w:r w:rsidRPr="00024069">
              <w:rPr>
                <w:color w:val="1C1C1C" w:themeColor="text1"/>
                <w:kern w:val="0"/>
                <w:sz w:val="16"/>
                <w:szCs w:val="16"/>
                <w14:ligatures w14:val="none"/>
              </w:rPr>
              <w:t>1.3</w:t>
            </w:r>
          </w:p>
        </w:tc>
        <w:tc>
          <w:tcPr>
            <w:tcW w:w="908" w:type="pct"/>
            <w:vAlign w:val="center"/>
          </w:tcPr>
          <w:p w14:paraId="13D294AF" w14:textId="2B18B21B" w:rsidR="000828E0" w:rsidRPr="00021D37" w:rsidRDefault="000828E0" w:rsidP="000828E0">
            <w:pPr>
              <w:spacing w:beforeLines="60" w:before="144" w:afterLines="60" w:after="144" w:line="240" w:lineRule="auto"/>
              <w:rPr>
                <w:sz w:val="16"/>
                <w:szCs w:val="16"/>
              </w:rPr>
            </w:pPr>
            <w:r w:rsidRPr="00024069">
              <w:rPr>
                <w:color w:val="1C1C1C" w:themeColor="text1"/>
                <w:kern w:val="0"/>
                <w:sz w:val="16"/>
                <w:szCs w:val="16"/>
                <w14:ligatures w14:val="none"/>
              </w:rPr>
              <w:t>Agricultural lands</w:t>
            </w:r>
          </w:p>
        </w:tc>
        <w:tc>
          <w:tcPr>
            <w:tcW w:w="636" w:type="pct"/>
            <w:vAlign w:val="center"/>
          </w:tcPr>
          <w:p w14:paraId="109EC49C" w14:textId="6D7591E5"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750" w:type="pct"/>
            <w:vAlign w:val="center"/>
          </w:tcPr>
          <w:p w14:paraId="35E94FA4" w14:textId="526AE119"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562" w:type="pct"/>
            <w:vAlign w:val="center"/>
          </w:tcPr>
          <w:p w14:paraId="52A11E8B" w14:textId="694A4CED"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582" w:type="pct"/>
            <w:vAlign w:val="center"/>
          </w:tcPr>
          <w:p w14:paraId="0A1D9DC8" w14:textId="62761FEC"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467" w:type="pct"/>
            <w:vAlign w:val="center"/>
          </w:tcPr>
          <w:p w14:paraId="5C83D785" w14:textId="68B39C4A" w:rsidR="000828E0" w:rsidRPr="00021D37" w:rsidRDefault="000828E0" w:rsidP="000828E0">
            <w:pPr>
              <w:spacing w:beforeLines="60" w:before="144" w:afterLines="60" w:after="144" w:line="240" w:lineRule="auto"/>
              <w:jc w:val="center"/>
              <w:rPr>
                <w:b/>
                <w:bCs/>
                <w:color w:val="1C1C1C" w:themeColor="text1"/>
                <w:kern w:val="0"/>
                <w:sz w:val="16"/>
                <w:szCs w:val="16"/>
                <w14:ligatures w14:val="none"/>
              </w:rPr>
            </w:pPr>
            <w:r>
              <w:rPr>
                <w:color w:val="1C1C1C" w:themeColor="text1"/>
                <w:kern w:val="0"/>
                <w:sz w:val="16"/>
                <w:szCs w:val="16"/>
                <w14:ligatures w14:val="none"/>
              </w:rPr>
              <w:t>30</w:t>
            </w:r>
          </w:p>
        </w:tc>
        <w:tc>
          <w:tcPr>
            <w:tcW w:w="559" w:type="pct"/>
            <w:vAlign w:val="center"/>
          </w:tcPr>
          <w:p w14:paraId="2D3AA89F" w14:textId="4D7FB0E1" w:rsidR="000828E0" w:rsidRPr="00021D37" w:rsidRDefault="000828E0" w:rsidP="000828E0">
            <w:pPr>
              <w:spacing w:beforeLines="60" w:before="144" w:afterLines="60" w:after="144" w:line="240" w:lineRule="auto"/>
              <w:jc w:val="center"/>
              <w:rPr>
                <w:b/>
                <w:bCs/>
                <w:color w:val="1C1C1C" w:themeColor="text1"/>
                <w:kern w:val="0"/>
                <w:sz w:val="16"/>
                <w:szCs w:val="16"/>
                <w14:ligatures w14:val="none"/>
              </w:rPr>
            </w:pPr>
            <w:r>
              <w:rPr>
                <w:color w:val="1C1C1C" w:themeColor="text1"/>
                <w:kern w:val="0"/>
                <w:sz w:val="16"/>
                <w:szCs w:val="16"/>
                <w14:ligatures w14:val="none"/>
              </w:rPr>
              <w:t>30</w:t>
            </w:r>
          </w:p>
        </w:tc>
      </w:tr>
      <w:tr w:rsidR="000828E0" w:rsidRPr="00021D37" w14:paraId="1C878145" w14:textId="77777777" w:rsidTr="000828E0">
        <w:tc>
          <w:tcPr>
            <w:tcW w:w="535" w:type="pct"/>
            <w:vAlign w:val="center"/>
          </w:tcPr>
          <w:p w14:paraId="3C1216F2" w14:textId="6D64213B" w:rsidR="000828E0" w:rsidRPr="00021D37" w:rsidRDefault="000828E0" w:rsidP="000828E0">
            <w:pPr>
              <w:spacing w:beforeLines="60" w:before="144" w:afterLines="60" w:after="144" w:line="240" w:lineRule="auto"/>
              <w:rPr>
                <w:color w:val="1C1C1C" w:themeColor="text1"/>
                <w:kern w:val="0"/>
                <w:sz w:val="16"/>
                <w:szCs w:val="16"/>
                <w14:ligatures w14:val="none"/>
              </w:rPr>
            </w:pPr>
            <w:r w:rsidRPr="003B5BF3">
              <w:rPr>
                <w:color w:val="1C1C1C" w:themeColor="text1"/>
                <w:kern w:val="0"/>
                <w:sz w:val="16"/>
                <w:szCs w:val="16"/>
                <w14:ligatures w14:val="none"/>
              </w:rPr>
              <w:t>J5.</w:t>
            </w:r>
            <w:r w:rsidR="0087254E">
              <w:rPr>
                <w:color w:val="1C1C1C" w:themeColor="text1"/>
                <w:kern w:val="0"/>
                <w:sz w:val="16"/>
                <w:szCs w:val="16"/>
                <w14:ligatures w14:val="none"/>
              </w:rPr>
              <w:t>3</w:t>
            </w:r>
          </w:p>
        </w:tc>
        <w:tc>
          <w:tcPr>
            <w:tcW w:w="908" w:type="pct"/>
            <w:vAlign w:val="center"/>
          </w:tcPr>
          <w:p w14:paraId="1D071576" w14:textId="50BF73B7" w:rsidR="000828E0" w:rsidRPr="00021D37" w:rsidRDefault="000828E0" w:rsidP="000828E0">
            <w:pPr>
              <w:spacing w:beforeLines="60" w:before="144" w:afterLines="60" w:after="144" w:line="240" w:lineRule="auto"/>
              <w:rPr>
                <w:sz w:val="16"/>
                <w:szCs w:val="16"/>
              </w:rPr>
            </w:pPr>
            <w:r w:rsidRPr="003B5BF3">
              <w:rPr>
                <w:color w:val="1C1C1C" w:themeColor="text1"/>
                <w:kern w:val="0"/>
                <w:sz w:val="16"/>
                <w:szCs w:val="16"/>
                <w14:ligatures w14:val="none"/>
              </w:rPr>
              <w:t>Highly artificial non-saline standing waters</w:t>
            </w:r>
          </w:p>
        </w:tc>
        <w:tc>
          <w:tcPr>
            <w:tcW w:w="636" w:type="pct"/>
            <w:vAlign w:val="center"/>
          </w:tcPr>
          <w:p w14:paraId="33CF17A6" w14:textId="5BC719C2"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750" w:type="pct"/>
            <w:vAlign w:val="center"/>
          </w:tcPr>
          <w:p w14:paraId="2ACB1598" w14:textId="0033FEFF"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562" w:type="pct"/>
            <w:vAlign w:val="center"/>
          </w:tcPr>
          <w:p w14:paraId="4C083D56" w14:textId="65CA361B"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582" w:type="pct"/>
            <w:vAlign w:val="center"/>
          </w:tcPr>
          <w:p w14:paraId="7325F344" w14:textId="198A8FDD" w:rsidR="000828E0" w:rsidRPr="00021D37" w:rsidRDefault="000828E0" w:rsidP="000828E0">
            <w:pPr>
              <w:spacing w:beforeLines="60" w:before="144" w:afterLines="60" w:after="144" w:line="240" w:lineRule="auto"/>
              <w:jc w:val="center"/>
              <w:rPr>
                <w:color w:val="1C1C1C" w:themeColor="text1"/>
                <w:kern w:val="0"/>
                <w:sz w:val="16"/>
                <w:szCs w:val="16"/>
                <w14:ligatures w14:val="none"/>
              </w:rPr>
            </w:pPr>
            <w:r>
              <w:rPr>
                <w:color w:val="1C1C1C" w:themeColor="text1"/>
                <w:kern w:val="0"/>
                <w:sz w:val="16"/>
                <w:szCs w:val="16"/>
                <w14:ligatures w14:val="none"/>
              </w:rPr>
              <w:t>-</w:t>
            </w:r>
          </w:p>
        </w:tc>
        <w:tc>
          <w:tcPr>
            <w:tcW w:w="467" w:type="pct"/>
            <w:vAlign w:val="center"/>
          </w:tcPr>
          <w:p w14:paraId="11D0AEB9" w14:textId="73BDE248" w:rsidR="000828E0" w:rsidRPr="00021D37" w:rsidRDefault="000828E0" w:rsidP="000828E0">
            <w:pPr>
              <w:spacing w:beforeLines="60" w:before="144" w:afterLines="60" w:after="144" w:line="240" w:lineRule="auto"/>
              <w:jc w:val="center"/>
              <w:rPr>
                <w:b/>
                <w:bCs/>
                <w:color w:val="1C1C1C" w:themeColor="text1"/>
                <w:kern w:val="0"/>
                <w:sz w:val="16"/>
                <w:szCs w:val="16"/>
                <w14:ligatures w14:val="none"/>
              </w:rPr>
            </w:pPr>
            <w:r>
              <w:rPr>
                <w:color w:val="1C1C1C" w:themeColor="text1"/>
                <w:kern w:val="0"/>
                <w:sz w:val="16"/>
                <w:szCs w:val="16"/>
                <w14:ligatures w14:val="none"/>
              </w:rPr>
              <w:t>0.4</w:t>
            </w:r>
          </w:p>
        </w:tc>
        <w:tc>
          <w:tcPr>
            <w:tcW w:w="559" w:type="pct"/>
            <w:vAlign w:val="center"/>
          </w:tcPr>
          <w:p w14:paraId="11F26E8B" w14:textId="569ECB8E" w:rsidR="000828E0" w:rsidRPr="00021D37" w:rsidRDefault="000828E0" w:rsidP="000828E0">
            <w:pPr>
              <w:spacing w:beforeLines="60" w:before="144" w:afterLines="60" w:after="144" w:line="240" w:lineRule="auto"/>
              <w:jc w:val="center"/>
              <w:rPr>
                <w:b/>
                <w:bCs/>
                <w:color w:val="1C1C1C" w:themeColor="text1"/>
                <w:kern w:val="0"/>
                <w:sz w:val="16"/>
                <w:szCs w:val="16"/>
                <w14:ligatures w14:val="none"/>
              </w:rPr>
            </w:pPr>
            <w:r>
              <w:rPr>
                <w:color w:val="1C1C1C" w:themeColor="text1"/>
                <w:kern w:val="0"/>
                <w:sz w:val="16"/>
                <w:szCs w:val="16"/>
                <w14:ligatures w14:val="none"/>
              </w:rPr>
              <w:t>0.4</w:t>
            </w:r>
          </w:p>
        </w:tc>
      </w:tr>
    </w:tbl>
    <w:p w14:paraId="6BA88D8A" w14:textId="77777777" w:rsidR="00EF2D6C" w:rsidRPr="00021D37" w:rsidRDefault="00EF2D6C">
      <w:pPr>
        <w:spacing w:after="0" w:line="240" w:lineRule="auto"/>
      </w:pPr>
    </w:p>
    <w:p w14:paraId="1C14F391" w14:textId="77777777" w:rsidR="00EF2D6C" w:rsidRPr="00021D37" w:rsidRDefault="00EF2D6C">
      <w:pPr>
        <w:spacing w:after="0" w:line="240" w:lineRule="auto"/>
      </w:pPr>
    </w:p>
    <w:p w14:paraId="3C24A42C" w14:textId="77777777" w:rsidR="00AC5888" w:rsidRPr="00021D37" w:rsidRDefault="00AC5888" w:rsidP="00A61EC5">
      <w:pPr>
        <w:pStyle w:val="GvdeMetni"/>
        <w:shd w:val="clear" w:color="auto" w:fill="D9D9D9" w:themeFill="background1" w:themeFillShade="D9"/>
        <w:rPr>
          <w:rFonts w:ascii="Verdana" w:hAnsi="Verdana"/>
        </w:rPr>
      </w:pPr>
      <w:r w:rsidRPr="00021D37">
        <w:rPr>
          <w:rFonts w:ascii="Verdana" w:hAnsi="Verdana"/>
          <w:b/>
          <w:bCs/>
        </w:rPr>
        <w:t>Step 2</w:t>
      </w:r>
      <w:r w:rsidRPr="00021D37">
        <w:rPr>
          <w:rFonts w:ascii="Verdana" w:hAnsi="Verdana"/>
        </w:rPr>
        <w:t xml:space="preserve">: set targets required to achieve NNL for loss of natural habitat/PBF habitat using habitat as a proxy and accounting for habitat extent and condition. </w:t>
      </w:r>
    </w:p>
    <w:p w14:paraId="64BAFB42" w14:textId="77777777" w:rsidR="00AC5888" w:rsidRPr="00021D37" w:rsidRDefault="00AC5888" w:rsidP="00AC5888">
      <w:pPr>
        <w:pStyle w:val="GvdeMetni"/>
        <w:rPr>
          <w:rFonts w:ascii="Verdana" w:hAnsi="Verdana"/>
        </w:rPr>
      </w:pPr>
      <w:r w:rsidRPr="00021D37">
        <w:rPr>
          <w:rFonts w:ascii="Verdana" w:hAnsi="Verdana"/>
          <w:i/>
          <w:iCs/>
          <w:szCs w:val="20"/>
        </w:rPr>
        <w:lastRenderedPageBreak/>
        <w:t>Output: calculation of habitat hectares and NNL targets (see below).</w:t>
      </w:r>
    </w:p>
    <w:p w14:paraId="3A9D93F5" w14:textId="4255338A" w:rsidR="00AC5888" w:rsidRPr="00021D37" w:rsidRDefault="00AC5888" w:rsidP="00AC5888">
      <w:pPr>
        <w:pStyle w:val="GvdeMetni"/>
        <w:rPr>
          <w:rFonts w:ascii="Verdana" w:hAnsi="Verdana"/>
        </w:rPr>
      </w:pPr>
      <w:r w:rsidRPr="00021D37">
        <w:rPr>
          <w:rFonts w:ascii="Verdana" w:hAnsi="Verdana"/>
        </w:rPr>
        <w:t>Whilst biodiversity offsets should address all residual losses for all affected biodiversity, it is rarely either possible or practical to document and quantify the losses for every component of biodiversity or for all dimensions of structure and function. Most approaches therefore demonstrate no net loss using metrics based on surrogates for the entirety of biodiversity which can realistically be measured (see also BBOP</w:t>
      </w:r>
      <w:r w:rsidR="006E2A70" w:rsidRPr="00021D37">
        <w:rPr>
          <w:rFonts w:ascii="Verdana" w:hAnsi="Verdana"/>
        </w:rPr>
        <w:t>,</w:t>
      </w:r>
      <w:r w:rsidRPr="00021D37">
        <w:rPr>
          <w:rFonts w:ascii="Verdana" w:hAnsi="Verdana"/>
        </w:rPr>
        <w:t xml:space="preserve"> 2012).</w:t>
      </w:r>
    </w:p>
    <w:p w14:paraId="324CEAD7" w14:textId="77777777" w:rsidR="00F1678C" w:rsidRPr="00021D37" w:rsidRDefault="00B925B7" w:rsidP="00AC5888">
      <w:pPr>
        <w:pStyle w:val="GvdeMetni"/>
        <w:rPr>
          <w:rFonts w:ascii="Verdana" w:hAnsi="Verdana"/>
        </w:rPr>
      </w:pPr>
      <w:r w:rsidRPr="00021D37">
        <w:rPr>
          <w:rFonts w:ascii="Verdana" w:hAnsi="Verdana"/>
        </w:rPr>
        <w:t>In the absence of a regional or national approach to NG/NNL calculations and target specification in Turkey, t</w:t>
      </w:r>
      <w:r w:rsidR="00AC5888" w:rsidRPr="00021D37">
        <w:rPr>
          <w:rFonts w:ascii="Verdana" w:hAnsi="Verdana"/>
        </w:rPr>
        <w:t xml:space="preserve">he ‘habitat hectares’ </w:t>
      </w:r>
      <w:r w:rsidR="00E429EE" w:rsidRPr="00021D37">
        <w:rPr>
          <w:rFonts w:ascii="Verdana" w:hAnsi="Verdana"/>
        </w:rPr>
        <w:t xml:space="preserve">(HH) </w:t>
      </w:r>
      <w:r w:rsidR="00AC5888" w:rsidRPr="00021D37">
        <w:rPr>
          <w:rFonts w:ascii="Verdana" w:hAnsi="Verdana"/>
        </w:rPr>
        <w:t xml:space="preserve">metric </w:t>
      </w:r>
      <w:r w:rsidRPr="00021D37">
        <w:rPr>
          <w:rFonts w:ascii="Verdana" w:hAnsi="Verdana"/>
        </w:rPr>
        <w:t xml:space="preserve">has been used and is widely accepted internationally, </w:t>
      </w:r>
      <w:r w:rsidR="00AC5888" w:rsidRPr="00021D37">
        <w:rPr>
          <w:rFonts w:ascii="Verdana" w:hAnsi="Verdana"/>
        </w:rPr>
        <w:t xml:space="preserve">adapted from Parkes </w:t>
      </w:r>
      <w:r w:rsidR="00AC5888" w:rsidRPr="00021D37">
        <w:rPr>
          <w:rFonts w:ascii="Verdana" w:hAnsi="Verdana"/>
          <w:i/>
          <w:iCs/>
        </w:rPr>
        <w:t>et al.</w:t>
      </w:r>
      <w:r w:rsidR="00AC5888" w:rsidRPr="00021D37">
        <w:rPr>
          <w:rFonts w:ascii="Verdana" w:hAnsi="Verdana"/>
        </w:rPr>
        <w:t xml:space="preserve"> (2003</w:t>
      </w:r>
      <w:r w:rsidR="00285949" w:rsidRPr="00021D37">
        <w:rPr>
          <w:rStyle w:val="DipnotBavurusu"/>
          <w:rFonts w:ascii="Verdana" w:hAnsi="Verdana"/>
        </w:rPr>
        <w:footnoteReference w:id="3"/>
      </w:r>
      <w:r w:rsidR="00285949" w:rsidRPr="00021D37">
        <w:rPr>
          <w:rFonts w:ascii="Verdana" w:hAnsi="Verdana"/>
        </w:rPr>
        <w:t>)</w:t>
      </w:r>
      <w:r w:rsidR="00AC5888" w:rsidRPr="00021D37">
        <w:rPr>
          <w:rFonts w:ascii="Verdana" w:hAnsi="Verdana"/>
        </w:rPr>
        <w:t xml:space="preserve">) and presents such a proxy approach, as it assumes a direct link between habitat condition and habitat suitability (i.e. ability to support) relevant species. Like many biodiversity NNL/NG calculators and systems, it calculates the area and condition of habitats impacted and then predicts the areas and condition of the same type of habitat that would require to be managed to achieve NNL for the associated direct natural/PBF habitat losses. The baseline and future condition score definitions used in this assessment for the offsetting are outlined below in Table </w:t>
      </w:r>
      <w:r w:rsidR="002E5C1E" w:rsidRPr="00021D37">
        <w:rPr>
          <w:rFonts w:ascii="Verdana" w:hAnsi="Verdana"/>
        </w:rPr>
        <w:t>3-</w:t>
      </w:r>
      <w:r w:rsidR="006E2A70" w:rsidRPr="00021D37">
        <w:rPr>
          <w:rFonts w:ascii="Verdana" w:hAnsi="Verdana"/>
        </w:rPr>
        <w:t>2</w:t>
      </w:r>
      <w:r w:rsidR="00AC5888" w:rsidRPr="00021D37">
        <w:rPr>
          <w:rFonts w:ascii="Verdana" w:hAnsi="Verdana"/>
        </w:rPr>
        <w:t xml:space="preserve"> and represent simplified versions of the criteria in Parkes et al. (2003) widely adopted and used in previous ERM offsetting projects. </w:t>
      </w:r>
    </w:p>
    <w:p w14:paraId="4A420422" w14:textId="7D7E45F7" w:rsidR="00AC5888" w:rsidRPr="00021D37" w:rsidRDefault="00F1678C" w:rsidP="00AC5888">
      <w:pPr>
        <w:pStyle w:val="GvdeMetni"/>
        <w:rPr>
          <w:sz w:val="18"/>
          <w:szCs w:val="18"/>
        </w:rPr>
      </w:pPr>
      <w:r w:rsidRPr="00021D37">
        <w:rPr>
          <w:rFonts w:ascii="Verdana" w:hAnsi="Verdana"/>
          <w:b/>
          <w:bCs/>
        </w:rPr>
        <w:t xml:space="preserve">Note that all </w:t>
      </w:r>
      <w:r w:rsidR="00551297">
        <w:rPr>
          <w:rFonts w:ascii="Verdana" w:hAnsi="Verdana"/>
          <w:b/>
          <w:bCs/>
        </w:rPr>
        <w:t xml:space="preserve">‘natural’ </w:t>
      </w:r>
      <w:r w:rsidRPr="00021D37">
        <w:rPr>
          <w:rFonts w:ascii="Verdana" w:hAnsi="Verdana"/>
          <w:b/>
          <w:bCs/>
        </w:rPr>
        <w:t>habitat types were considered to be in a near natural state, hence a value of 0.8 was assigned as per Table 3-2</w:t>
      </w:r>
      <w:r w:rsidRPr="00021D37">
        <w:rPr>
          <w:rFonts w:ascii="Verdana" w:hAnsi="Verdana"/>
        </w:rPr>
        <w:t>.</w:t>
      </w:r>
    </w:p>
    <w:p w14:paraId="0B2DFFC0" w14:textId="32B7B5B3" w:rsidR="002E5C1E" w:rsidRPr="00021D37" w:rsidRDefault="002E5C1E" w:rsidP="002E5C1E">
      <w:pPr>
        <w:pStyle w:val="ResimYazs"/>
      </w:pPr>
      <w:bookmarkStart w:id="77" w:name="_Toc212210649"/>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3</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2</w:t>
      </w:r>
      <w:r w:rsidR="00780BDA" w:rsidRPr="00021D37">
        <w:fldChar w:fldCharType="end"/>
      </w:r>
      <w:r w:rsidRPr="00021D37">
        <w:t xml:space="preserve"> Habitat Hectare Conditions Scores</w:t>
      </w:r>
      <w:bookmarkEnd w:id="77"/>
    </w:p>
    <w:tbl>
      <w:tblPr>
        <w:tblStyle w:val="ERMTablestyle0"/>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975"/>
        <w:gridCol w:w="6480"/>
        <w:gridCol w:w="1173"/>
      </w:tblGrid>
      <w:tr w:rsidR="002E5C1E" w:rsidRPr="00021D37" w14:paraId="5550E1A1" w14:textId="77777777" w:rsidTr="002E5C1E">
        <w:trPr>
          <w:cnfStyle w:val="100000000000" w:firstRow="1" w:lastRow="0" w:firstColumn="0" w:lastColumn="0" w:oddVBand="0" w:evenVBand="0" w:oddHBand="0" w:evenHBand="0" w:firstRowFirstColumn="0" w:firstRowLastColumn="0" w:lastRowFirstColumn="0" w:lastRowLastColumn="0"/>
          <w:trHeight w:val="170"/>
        </w:trPr>
        <w:tc>
          <w:tcPr>
            <w:tcW w:w="1026" w:type="pct"/>
            <w:shd w:val="clear" w:color="auto" w:fill="D2DED3"/>
            <w:noWrap/>
            <w:vAlign w:val="center"/>
          </w:tcPr>
          <w:p w14:paraId="53BC237F" w14:textId="77777777" w:rsidR="00C31F20" w:rsidRPr="00021D37" w:rsidRDefault="00C31F20">
            <w:pPr>
              <w:pStyle w:val="GvdeMetni"/>
              <w:spacing w:before="40" w:after="40" w:line="240" w:lineRule="auto"/>
              <w:rPr>
                <w:rFonts w:cstheme="minorHAnsi"/>
                <w:b w:val="0"/>
                <w:bCs/>
                <w:color w:val="1C1C1C" w:themeColor="text1"/>
                <w:sz w:val="18"/>
              </w:rPr>
            </w:pPr>
            <w:r w:rsidRPr="00021D37">
              <w:rPr>
                <w:rFonts w:cstheme="minorHAnsi"/>
                <w:bCs/>
                <w:color w:val="1C1C1C" w:themeColor="text1"/>
                <w:sz w:val="18"/>
              </w:rPr>
              <w:t>Habitat Condition</w:t>
            </w:r>
          </w:p>
        </w:tc>
        <w:tc>
          <w:tcPr>
            <w:tcW w:w="3365" w:type="pct"/>
            <w:shd w:val="clear" w:color="auto" w:fill="D2DED3"/>
            <w:vAlign w:val="center"/>
          </w:tcPr>
          <w:p w14:paraId="73AA9B72" w14:textId="77777777" w:rsidR="00C31F20" w:rsidRPr="00021D37" w:rsidRDefault="00C31F20">
            <w:pPr>
              <w:pStyle w:val="GvdeMetni"/>
              <w:spacing w:before="40" w:after="40" w:line="240" w:lineRule="auto"/>
              <w:jc w:val="center"/>
              <w:rPr>
                <w:rFonts w:cstheme="minorHAnsi"/>
                <w:b w:val="0"/>
                <w:bCs/>
                <w:color w:val="1C1C1C" w:themeColor="text1"/>
                <w:sz w:val="18"/>
              </w:rPr>
            </w:pPr>
            <w:r w:rsidRPr="00021D37">
              <w:rPr>
                <w:rFonts w:cstheme="minorHAnsi"/>
                <w:bCs/>
                <w:color w:val="1C1C1C" w:themeColor="text1"/>
                <w:sz w:val="18"/>
              </w:rPr>
              <w:t>Definition</w:t>
            </w:r>
          </w:p>
        </w:tc>
        <w:tc>
          <w:tcPr>
            <w:tcW w:w="609" w:type="pct"/>
            <w:shd w:val="clear" w:color="auto" w:fill="D2DED3"/>
            <w:vAlign w:val="center"/>
          </w:tcPr>
          <w:p w14:paraId="731A5C39" w14:textId="77777777" w:rsidR="00C31F20" w:rsidRPr="00021D37" w:rsidRDefault="00C31F20">
            <w:pPr>
              <w:pStyle w:val="GvdeMetni"/>
              <w:spacing w:before="40" w:after="40" w:line="240" w:lineRule="auto"/>
              <w:jc w:val="center"/>
              <w:rPr>
                <w:rFonts w:cstheme="minorHAnsi"/>
                <w:b w:val="0"/>
                <w:bCs/>
                <w:color w:val="1C1C1C" w:themeColor="text1"/>
                <w:sz w:val="18"/>
              </w:rPr>
            </w:pPr>
            <w:r w:rsidRPr="00021D37">
              <w:rPr>
                <w:rFonts w:cstheme="minorHAnsi"/>
                <w:bCs/>
                <w:color w:val="1C1C1C" w:themeColor="text1"/>
                <w:sz w:val="18"/>
              </w:rPr>
              <w:t>Value / Score</w:t>
            </w:r>
          </w:p>
        </w:tc>
      </w:tr>
      <w:tr w:rsidR="00C31F20" w:rsidRPr="00021D37" w14:paraId="2D430554" w14:textId="77777777" w:rsidTr="002E5C1E">
        <w:trPr>
          <w:trHeight w:val="170"/>
        </w:trPr>
        <w:tc>
          <w:tcPr>
            <w:tcW w:w="1026" w:type="pct"/>
            <w:vAlign w:val="center"/>
          </w:tcPr>
          <w:p w14:paraId="1AECBF1F" w14:textId="77777777" w:rsidR="00C31F20" w:rsidRPr="00021D37" w:rsidRDefault="00C31F20">
            <w:pPr>
              <w:pStyle w:val="Tabletextleft"/>
              <w:spacing w:before="40" w:after="40"/>
              <w:jc w:val="center"/>
              <w:rPr>
                <w:rFonts w:cstheme="minorHAnsi"/>
                <w:b/>
                <w:bCs/>
                <w:lang w:bidi="ne-NP"/>
              </w:rPr>
            </w:pPr>
            <w:r w:rsidRPr="00021D37">
              <w:rPr>
                <w:b/>
                <w:bCs/>
              </w:rPr>
              <w:t>Benchmark / Reference Level</w:t>
            </w:r>
          </w:p>
        </w:tc>
        <w:tc>
          <w:tcPr>
            <w:tcW w:w="3365" w:type="pct"/>
            <w:vAlign w:val="center"/>
          </w:tcPr>
          <w:p w14:paraId="076CD5BE" w14:textId="77777777" w:rsidR="00C31F20" w:rsidRPr="00021D37" w:rsidRDefault="00C31F20">
            <w:pPr>
              <w:pStyle w:val="ListeMaddemi"/>
              <w:spacing w:before="40" w:after="40" w:line="240" w:lineRule="auto"/>
              <w:ind w:left="0" w:firstLine="0"/>
              <w:jc w:val="center"/>
              <w:rPr>
                <w:sz w:val="18"/>
                <w:szCs w:val="18"/>
                <w:lang w:val="en-US"/>
              </w:rPr>
            </w:pPr>
            <w:r w:rsidRPr="00021D37">
              <w:rPr>
                <w:sz w:val="18"/>
                <w:szCs w:val="18"/>
              </w:rPr>
              <w:t>Being habitats in a mature condition with only native origin vegetation, a diversity of species of a mature or senescent state; and no sign of human disturbance (such as the presence of waste, vegetation removal).</w:t>
            </w:r>
          </w:p>
        </w:tc>
        <w:tc>
          <w:tcPr>
            <w:tcW w:w="609" w:type="pct"/>
            <w:vAlign w:val="center"/>
          </w:tcPr>
          <w:p w14:paraId="75508674" w14:textId="77777777" w:rsidR="00C31F20" w:rsidRPr="00021D37" w:rsidRDefault="00C31F20">
            <w:pPr>
              <w:pStyle w:val="ListeMaddemi"/>
              <w:spacing w:before="40" w:after="40" w:line="240" w:lineRule="auto"/>
              <w:ind w:left="0" w:firstLine="0"/>
              <w:jc w:val="center"/>
              <w:rPr>
                <w:sz w:val="18"/>
                <w:szCs w:val="18"/>
                <w:lang w:val="en-US"/>
              </w:rPr>
            </w:pPr>
            <w:r w:rsidRPr="00021D37">
              <w:rPr>
                <w:sz w:val="18"/>
                <w:szCs w:val="18"/>
                <w:lang w:val="en-US"/>
              </w:rPr>
              <w:t>1</w:t>
            </w:r>
          </w:p>
        </w:tc>
      </w:tr>
      <w:tr w:rsidR="00C31F20" w:rsidRPr="00021D37" w14:paraId="3852231E" w14:textId="77777777" w:rsidTr="002E5C1E">
        <w:trPr>
          <w:trHeight w:val="170"/>
        </w:trPr>
        <w:tc>
          <w:tcPr>
            <w:tcW w:w="1026" w:type="pct"/>
            <w:vAlign w:val="center"/>
          </w:tcPr>
          <w:p w14:paraId="7F3044A6" w14:textId="77777777" w:rsidR="00C31F20" w:rsidRPr="00021D37" w:rsidRDefault="00C31F20">
            <w:pPr>
              <w:pStyle w:val="Tabletextleft"/>
              <w:spacing w:before="40" w:after="40"/>
              <w:jc w:val="center"/>
              <w:rPr>
                <w:rFonts w:cstheme="minorHAnsi"/>
                <w:b/>
                <w:bCs/>
                <w:lang w:bidi="ne-NP"/>
              </w:rPr>
            </w:pPr>
            <w:r w:rsidRPr="00021D37">
              <w:rPr>
                <w:b/>
                <w:bCs/>
              </w:rPr>
              <w:t>Natural / High</w:t>
            </w:r>
          </w:p>
        </w:tc>
        <w:tc>
          <w:tcPr>
            <w:tcW w:w="3365" w:type="pct"/>
            <w:vAlign w:val="center"/>
          </w:tcPr>
          <w:p w14:paraId="79C68C09" w14:textId="77777777" w:rsidR="00C31F20" w:rsidRPr="00021D37" w:rsidRDefault="00C31F20">
            <w:pPr>
              <w:pStyle w:val="ListeMaddemi"/>
              <w:spacing w:before="40" w:after="40" w:line="240" w:lineRule="auto"/>
              <w:ind w:left="0" w:firstLine="0"/>
              <w:jc w:val="center"/>
              <w:rPr>
                <w:sz w:val="18"/>
                <w:szCs w:val="18"/>
                <w:lang w:val="en-US"/>
              </w:rPr>
            </w:pPr>
            <w:r w:rsidRPr="00021D37">
              <w:rPr>
                <w:sz w:val="18"/>
                <w:szCs w:val="18"/>
              </w:rPr>
              <w:t>High condition is defined as habitat largely of native origin, and/or where human activity has not essentially modified the primary ecological functions and species composition. Some disturbance is likely present such as selective logging, vegetation removal, waste and minor introduction of invasive species.</w:t>
            </w:r>
          </w:p>
        </w:tc>
        <w:tc>
          <w:tcPr>
            <w:tcW w:w="609" w:type="pct"/>
            <w:vAlign w:val="center"/>
          </w:tcPr>
          <w:p w14:paraId="50F73FA9" w14:textId="77777777" w:rsidR="00C31F20" w:rsidRPr="00021D37" w:rsidRDefault="00C31F20">
            <w:pPr>
              <w:pStyle w:val="ListeMaddemi"/>
              <w:spacing w:before="40" w:after="40" w:line="240" w:lineRule="auto"/>
              <w:ind w:left="0" w:firstLine="0"/>
              <w:jc w:val="center"/>
              <w:rPr>
                <w:sz w:val="18"/>
                <w:szCs w:val="18"/>
                <w:lang w:val="en-US"/>
              </w:rPr>
            </w:pPr>
            <w:r w:rsidRPr="00021D37">
              <w:rPr>
                <w:sz w:val="18"/>
                <w:szCs w:val="18"/>
                <w:lang w:val="en-US"/>
              </w:rPr>
              <w:t>0.8</w:t>
            </w:r>
          </w:p>
        </w:tc>
      </w:tr>
      <w:tr w:rsidR="00C31F20" w:rsidRPr="00021D37" w14:paraId="6BAFB4AB" w14:textId="77777777" w:rsidTr="002E5C1E">
        <w:trPr>
          <w:trHeight w:val="170"/>
        </w:trPr>
        <w:tc>
          <w:tcPr>
            <w:tcW w:w="1026" w:type="pct"/>
            <w:vAlign w:val="center"/>
          </w:tcPr>
          <w:p w14:paraId="4219FEE1" w14:textId="77777777" w:rsidR="00C31F20" w:rsidRPr="00021D37" w:rsidRDefault="00C31F20">
            <w:pPr>
              <w:pStyle w:val="Tabletextleft"/>
              <w:spacing w:before="40" w:after="40"/>
              <w:jc w:val="center"/>
              <w:rPr>
                <w:rFonts w:cstheme="minorHAnsi"/>
                <w:b/>
                <w:bCs/>
                <w:lang w:bidi="ne-NP"/>
              </w:rPr>
            </w:pPr>
            <w:r w:rsidRPr="00021D37">
              <w:rPr>
                <w:b/>
                <w:bCs/>
              </w:rPr>
              <w:t>Modified</w:t>
            </w:r>
          </w:p>
        </w:tc>
        <w:tc>
          <w:tcPr>
            <w:tcW w:w="3365" w:type="pct"/>
            <w:vAlign w:val="center"/>
          </w:tcPr>
          <w:p w14:paraId="7A53D46D" w14:textId="77777777" w:rsidR="00C31F20" w:rsidRPr="00021D37" w:rsidRDefault="00C31F20">
            <w:pPr>
              <w:pStyle w:val="ListeMaddemi"/>
              <w:spacing w:before="40" w:after="40" w:line="240" w:lineRule="auto"/>
              <w:ind w:left="0" w:firstLine="0"/>
              <w:jc w:val="center"/>
              <w:rPr>
                <w:sz w:val="18"/>
                <w:szCs w:val="18"/>
                <w:lang w:val="en-US"/>
              </w:rPr>
            </w:pPr>
            <w:r w:rsidRPr="00021D37">
              <w:rPr>
                <w:sz w:val="18"/>
                <w:szCs w:val="18"/>
              </w:rPr>
              <w:t>Moderate condition habitats are areas that may contain a large proportion of plant and/or animal species of non-native origin, and/or where human activity has substantially modified an area’s primary ecological functions and species composition</w:t>
            </w:r>
          </w:p>
        </w:tc>
        <w:tc>
          <w:tcPr>
            <w:tcW w:w="609" w:type="pct"/>
            <w:vAlign w:val="center"/>
          </w:tcPr>
          <w:p w14:paraId="7D095FDE" w14:textId="77777777" w:rsidR="00C31F20" w:rsidRPr="00021D37" w:rsidRDefault="00C31F20">
            <w:pPr>
              <w:pStyle w:val="ListeMaddemi"/>
              <w:spacing w:before="40" w:after="40" w:line="240" w:lineRule="auto"/>
              <w:ind w:left="0" w:firstLine="0"/>
              <w:jc w:val="center"/>
              <w:rPr>
                <w:sz w:val="18"/>
                <w:szCs w:val="18"/>
                <w:lang w:val="en-US"/>
              </w:rPr>
            </w:pPr>
            <w:r w:rsidRPr="00021D37">
              <w:rPr>
                <w:sz w:val="18"/>
                <w:szCs w:val="18"/>
                <w:lang w:val="en-US"/>
              </w:rPr>
              <w:t>0.6</w:t>
            </w:r>
          </w:p>
        </w:tc>
      </w:tr>
      <w:tr w:rsidR="00C31F20" w:rsidRPr="00021D37" w14:paraId="6D3A894D" w14:textId="77777777" w:rsidTr="002E5C1E">
        <w:trPr>
          <w:trHeight w:val="170"/>
        </w:trPr>
        <w:tc>
          <w:tcPr>
            <w:tcW w:w="1026" w:type="pct"/>
            <w:vAlign w:val="center"/>
          </w:tcPr>
          <w:p w14:paraId="4EB2E90D" w14:textId="77777777" w:rsidR="00C31F20" w:rsidRPr="00021D37" w:rsidRDefault="00C31F20">
            <w:pPr>
              <w:pStyle w:val="Tabletextleft"/>
              <w:spacing w:before="40" w:after="40"/>
              <w:jc w:val="center"/>
              <w:rPr>
                <w:rFonts w:cstheme="minorHAnsi"/>
                <w:b/>
                <w:bCs/>
                <w:lang w:bidi="ne-NP"/>
              </w:rPr>
            </w:pPr>
            <w:r w:rsidRPr="00021D37">
              <w:rPr>
                <w:b/>
                <w:bCs/>
              </w:rPr>
              <w:t>Degraded</w:t>
            </w:r>
          </w:p>
        </w:tc>
        <w:tc>
          <w:tcPr>
            <w:tcW w:w="3365" w:type="pct"/>
            <w:vAlign w:val="center"/>
          </w:tcPr>
          <w:p w14:paraId="40A364F9" w14:textId="77777777" w:rsidR="00C31F20" w:rsidRPr="00021D37" w:rsidRDefault="00C31F20">
            <w:pPr>
              <w:pStyle w:val="ListeMaddemi"/>
              <w:spacing w:before="40" w:after="40" w:line="240" w:lineRule="auto"/>
              <w:ind w:left="0" w:firstLine="0"/>
              <w:jc w:val="center"/>
              <w:rPr>
                <w:sz w:val="18"/>
                <w:szCs w:val="18"/>
                <w:lang w:val="en-US"/>
              </w:rPr>
            </w:pPr>
            <w:r w:rsidRPr="00021D37">
              <w:rPr>
                <w:sz w:val="18"/>
                <w:szCs w:val="18"/>
              </w:rPr>
              <w:t>Degraded condition is defined as significant conversion or degradation of the habitat such as the diminution of the integrity of a habitat caused by a major and/or long-term change in land use; or (ii) a modification that substantially minimizes the habitat’s ability to maintain viable populations of its native species.</w:t>
            </w:r>
          </w:p>
        </w:tc>
        <w:tc>
          <w:tcPr>
            <w:tcW w:w="609" w:type="pct"/>
            <w:vAlign w:val="center"/>
          </w:tcPr>
          <w:p w14:paraId="576588B6" w14:textId="77777777" w:rsidR="00C31F20" w:rsidRPr="00021D37" w:rsidRDefault="00C31F20">
            <w:pPr>
              <w:pStyle w:val="ListeMaddemi"/>
              <w:spacing w:before="40" w:after="40" w:line="240" w:lineRule="auto"/>
              <w:ind w:left="0" w:firstLine="0"/>
              <w:jc w:val="center"/>
              <w:rPr>
                <w:sz w:val="18"/>
                <w:szCs w:val="18"/>
                <w:lang w:val="en-US"/>
              </w:rPr>
            </w:pPr>
            <w:r w:rsidRPr="00021D37">
              <w:rPr>
                <w:sz w:val="18"/>
                <w:szCs w:val="18"/>
                <w:lang w:val="en-US"/>
              </w:rPr>
              <w:t>0.2</w:t>
            </w:r>
          </w:p>
        </w:tc>
      </w:tr>
      <w:tr w:rsidR="00C31F20" w:rsidRPr="00021D37" w14:paraId="4242E53B" w14:textId="77777777" w:rsidTr="002E5C1E">
        <w:trPr>
          <w:trHeight w:val="170"/>
        </w:trPr>
        <w:tc>
          <w:tcPr>
            <w:tcW w:w="1026" w:type="pct"/>
            <w:vAlign w:val="center"/>
          </w:tcPr>
          <w:p w14:paraId="79B25158" w14:textId="77777777" w:rsidR="00C31F20" w:rsidRPr="00021D37" w:rsidRDefault="00C31F20">
            <w:pPr>
              <w:pStyle w:val="Tabletextleft"/>
              <w:spacing w:before="40" w:after="40"/>
              <w:jc w:val="center"/>
              <w:rPr>
                <w:rFonts w:cstheme="minorHAnsi"/>
                <w:b/>
                <w:bCs/>
                <w:lang w:bidi="ne-NP"/>
              </w:rPr>
            </w:pPr>
            <w:r w:rsidRPr="00021D37">
              <w:rPr>
                <w:b/>
                <w:bCs/>
              </w:rPr>
              <w:t>Impacted</w:t>
            </w:r>
          </w:p>
        </w:tc>
        <w:tc>
          <w:tcPr>
            <w:tcW w:w="3365" w:type="pct"/>
            <w:vAlign w:val="center"/>
          </w:tcPr>
          <w:p w14:paraId="48E79F45" w14:textId="77777777" w:rsidR="00C31F20" w:rsidRPr="00021D37" w:rsidRDefault="00C31F20">
            <w:pPr>
              <w:pStyle w:val="ListeMaddemi"/>
              <w:spacing w:before="40" w:after="40" w:line="240" w:lineRule="auto"/>
              <w:ind w:left="0" w:firstLine="0"/>
              <w:jc w:val="center"/>
              <w:rPr>
                <w:sz w:val="18"/>
                <w:szCs w:val="18"/>
                <w:lang w:val="en-US"/>
              </w:rPr>
            </w:pPr>
            <w:r w:rsidRPr="00021D37">
              <w:rPr>
                <w:sz w:val="18"/>
                <w:szCs w:val="18"/>
              </w:rPr>
              <w:t>Impacted condition is defined as major conversion whereby little if any natural vegetation remains on the site caused by significant land use change.</w:t>
            </w:r>
          </w:p>
        </w:tc>
        <w:tc>
          <w:tcPr>
            <w:tcW w:w="609" w:type="pct"/>
            <w:vAlign w:val="center"/>
          </w:tcPr>
          <w:p w14:paraId="78D5EF1B" w14:textId="77777777" w:rsidR="00C31F20" w:rsidRPr="00021D37" w:rsidRDefault="00C31F20">
            <w:pPr>
              <w:pStyle w:val="ListeMaddemi"/>
              <w:spacing w:before="40" w:after="40" w:line="240" w:lineRule="auto"/>
              <w:ind w:left="0" w:firstLine="0"/>
              <w:jc w:val="center"/>
              <w:rPr>
                <w:sz w:val="18"/>
                <w:szCs w:val="18"/>
                <w:lang w:val="en-US"/>
              </w:rPr>
            </w:pPr>
            <w:r w:rsidRPr="00021D37">
              <w:rPr>
                <w:sz w:val="18"/>
                <w:szCs w:val="18"/>
                <w:lang w:val="en-US"/>
              </w:rPr>
              <w:t>0</w:t>
            </w:r>
          </w:p>
        </w:tc>
      </w:tr>
    </w:tbl>
    <w:p w14:paraId="1B60DD2E" w14:textId="77777777" w:rsidR="00C31F20" w:rsidRPr="00021D37" w:rsidRDefault="00C31F20" w:rsidP="00C31F20">
      <w:pPr>
        <w:pStyle w:val="GvdeMetni"/>
        <w:rPr>
          <w:rFonts w:ascii="Verdana" w:hAnsi="Verdana"/>
        </w:rPr>
      </w:pPr>
    </w:p>
    <w:p w14:paraId="1367784F" w14:textId="0CC0F8C0" w:rsidR="00753051" w:rsidRPr="00021D37" w:rsidRDefault="00753051" w:rsidP="00716B07">
      <w:pPr>
        <w:pStyle w:val="GvdeMetni"/>
      </w:pPr>
      <w:r w:rsidRPr="00021D37">
        <w:lastRenderedPageBreak/>
        <w:t xml:space="preserve">Permanent habitat losses have been calculated based on the footprint of key project components—internal access roads, turbine pads, and the switchyard—all of which are located </w:t>
      </w:r>
      <w:r w:rsidR="00E32B97">
        <w:t>in mostly</w:t>
      </w:r>
      <w:r w:rsidRPr="00021D37">
        <w:t xml:space="preserve"> natural habitats. These </w:t>
      </w:r>
      <w:r w:rsidR="00E32B97">
        <w:t>nat</w:t>
      </w:r>
      <w:r w:rsidR="007D1361">
        <w:t xml:space="preserve">ural habitats </w:t>
      </w:r>
      <w:r w:rsidRPr="00021D37">
        <w:t xml:space="preserve">will </w:t>
      </w:r>
      <w:r w:rsidR="007D1361">
        <w:t xml:space="preserve">be included </w:t>
      </w:r>
      <w:r w:rsidRPr="00021D37">
        <w:t>three habitat types (</w:t>
      </w:r>
      <w:r w:rsidR="007D1361" w:rsidRPr="007D1361">
        <w:t>Sparsely - or un-vegetated habitats</w:t>
      </w:r>
      <w:r w:rsidRPr="007D1361">
        <w:t xml:space="preserve">, </w:t>
      </w:r>
      <w:r w:rsidR="007D1361" w:rsidRPr="007D1361">
        <w:t>maquis</w:t>
      </w:r>
      <w:r w:rsidRPr="007D1361">
        <w:t xml:space="preserve">, </w:t>
      </w:r>
      <w:r w:rsidRPr="007D1361">
        <w:rPr>
          <w:i/>
          <w:iCs/>
        </w:rPr>
        <w:t>Pinus brutia</w:t>
      </w:r>
      <w:r w:rsidRPr="007D1361">
        <w:t xml:space="preserve"> woodland),</w:t>
      </w:r>
      <w:r w:rsidRPr="00021D37">
        <w:t xml:space="preserve"> </w:t>
      </w:r>
      <w:r w:rsidR="007D1361">
        <w:t>one of these (</w:t>
      </w:r>
      <w:r w:rsidR="007D1361" w:rsidRPr="007D1361">
        <w:rPr>
          <w:i/>
          <w:iCs/>
        </w:rPr>
        <w:t>Pinus brutia</w:t>
      </w:r>
      <w:r w:rsidR="007D1361" w:rsidRPr="007D1361">
        <w:t xml:space="preserve"> woodland</w:t>
      </w:r>
      <w:r w:rsidR="007D1361">
        <w:t xml:space="preserve">) </w:t>
      </w:r>
      <w:r w:rsidRPr="00021D37">
        <w:t xml:space="preserve">classified as </w:t>
      </w:r>
      <w:r w:rsidR="00204E74">
        <w:t>PBF</w:t>
      </w:r>
      <w:r w:rsidRPr="00021D37">
        <w:t xml:space="preserve"> </w:t>
      </w:r>
    </w:p>
    <w:p w14:paraId="51676037" w14:textId="5A9C5D17" w:rsidR="00260B77" w:rsidRDefault="00260B77">
      <w:pPr>
        <w:pStyle w:val="GvdeMetni"/>
        <w:numPr>
          <w:ilvl w:val="0"/>
          <w:numId w:val="152"/>
        </w:numPr>
      </w:pPr>
      <w:r w:rsidRPr="00E95A3B">
        <w:rPr>
          <w:i/>
          <w:iCs/>
        </w:rPr>
        <w:t>Pinus brutia</w:t>
      </w:r>
      <w:r w:rsidRPr="00E95A3B">
        <w:t xml:space="preserve"> woodland is classified as a </w:t>
      </w:r>
      <w:r w:rsidR="00204E74">
        <w:t>PBF</w:t>
      </w:r>
      <w:r w:rsidRPr="00E95A3B">
        <w:t xml:space="preserve"> due to its ecological role in supporting Mediterranean endemic flora and maintaining structural vegetation diversity across the project area. The project will result in a </w:t>
      </w:r>
      <w:r w:rsidRPr="00E95A3B">
        <w:rPr>
          <w:b/>
          <w:bCs/>
        </w:rPr>
        <w:t>permanent habitat loss of 66.12 hectares</w:t>
      </w:r>
      <w:r w:rsidRPr="00E95A3B">
        <w:t xml:space="preserve">, translating to </w:t>
      </w:r>
      <w:r w:rsidR="00F64785">
        <w:rPr>
          <w:b/>
          <w:bCs/>
        </w:rPr>
        <w:t>52.89</w:t>
      </w:r>
      <w:r w:rsidRPr="00E95A3B">
        <w:rPr>
          <w:b/>
          <w:bCs/>
        </w:rPr>
        <w:t xml:space="preserve"> Habitat Hectares (HH)</w:t>
      </w:r>
      <w:r w:rsidRPr="00E95A3B">
        <w:t xml:space="preserve"> based on a habitat condition rating of 0.80.. A </w:t>
      </w:r>
      <w:r w:rsidRPr="00E95A3B">
        <w:rPr>
          <w:b/>
          <w:bCs/>
        </w:rPr>
        <w:t>risk multiplier of 0.7</w:t>
      </w:r>
      <w:r w:rsidRPr="00E95A3B">
        <w:t xml:space="preserve"> has been applied, reflecting moderate restoration feasibility due to potential pressures such as drought, fire, and grazing, and the landscape-scale considerations needed for successful restoration of this woodland type. </w:t>
      </w:r>
      <w:r w:rsidR="00F64785" w:rsidRPr="00E95A3B">
        <w:t xml:space="preserve">To achieve No Net Loss (NNL), </w:t>
      </w:r>
      <w:r w:rsidR="00F64785" w:rsidRPr="00E95A3B">
        <w:rPr>
          <w:b/>
          <w:bCs/>
        </w:rPr>
        <w:t>75.57 HH</w:t>
      </w:r>
      <w:r w:rsidR="00F64785" w:rsidRPr="00E95A3B">
        <w:t xml:space="preserve"> has been set as the offset target</w:t>
      </w:r>
      <w:r w:rsidR="00F64785">
        <w:t xml:space="preserve"> that takes risk into account.</w:t>
      </w:r>
      <w:r w:rsidR="00F64785" w:rsidRPr="00E95A3B">
        <w:t xml:space="preserve"> </w:t>
      </w:r>
      <w:r w:rsidR="00716B07" w:rsidRPr="00E95A3B">
        <w:t>This figure includes a risk multiplier</w:t>
      </w:r>
      <w:r w:rsidR="00DC4EC9" w:rsidRPr="00E95A3B">
        <w:rPr>
          <w:rStyle w:val="DipnotBavurusu"/>
        </w:rPr>
        <w:footnoteReference w:id="4"/>
      </w:r>
      <w:r w:rsidR="00716B07" w:rsidRPr="00E95A3B">
        <w:t>, reflecting the time and complexity required to restore this habitat type to a condition of comparable ecological integrity.</w:t>
      </w:r>
    </w:p>
    <w:p w14:paraId="6931AE5F" w14:textId="79970AD0" w:rsidR="00CA156C" w:rsidRDefault="00CA156C">
      <w:pPr>
        <w:pStyle w:val="GvdeMetni"/>
        <w:numPr>
          <w:ilvl w:val="0"/>
          <w:numId w:val="152"/>
        </w:numPr>
      </w:pPr>
      <w:r w:rsidRPr="00CA156C">
        <w:t xml:space="preserve">Maquis is classified as a natural habitat with high structural diversity and resilience. The project will result in </w:t>
      </w:r>
      <w:r w:rsidRPr="00003ADC">
        <w:rPr>
          <w:b/>
          <w:bCs/>
        </w:rPr>
        <w:t>102.16 ha of permanent loss</w:t>
      </w:r>
      <w:r w:rsidRPr="00CA156C">
        <w:t xml:space="preserve">, which corresponds to </w:t>
      </w:r>
      <w:r w:rsidRPr="00003ADC">
        <w:rPr>
          <w:b/>
          <w:bCs/>
        </w:rPr>
        <w:t>81.73 HH</w:t>
      </w:r>
      <w:r w:rsidRPr="00CA156C">
        <w:t xml:space="preserve">, based on a habitat condition rating of 0.80. Given the habitat’s relative recoverability and ecological function, </w:t>
      </w:r>
      <w:r w:rsidR="0043641B">
        <w:t>1</w:t>
      </w:r>
      <w:r w:rsidRPr="00CA156C">
        <w:t xml:space="preserve"> risk multiplier was applied, and the NNL target remains 81.73 HH.</w:t>
      </w:r>
    </w:p>
    <w:p w14:paraId="0EF7D664" w14:textId="559B66FF" w:rsidR="0043641B" w:rsidRPr="00E95A3B" w:rsidRDefault="00A41226">
      <w:pPr>
        <w:pStyle w:val="GvdeMetni"/>
        <w:numPr>
          <w:ilvl w:val="0"/>
          <w:numId w:val="152"/>
        </w:numPr>
      </w:pPr>
      <w:r w:rsidRPr="00A41226">
        <w:rPr>
          <w:i/>
          <w:iCs/>
        </w:rPr>
        <w:t>Sparsely or un-vegetated habitats</w:t>
      </w:r>
      <w:r w:rsidRPr="00A41226">
        <w:t xml:space="preserve"> are also considered </w:t>
      </w:r>
      <w:r w:rsidRPr="00A41226">
        <w:rPr>
          <w:b/>
          <w:bCs/>
        </w:rPr>
        <w:t>natural habitats</w:t>
      </w:r>
      <w:r w:rsidRPr="00A41226">
        <w:t xml:space="preserve">, often providing habitat niches for specialized flora and fauna. A </w:t>
      </w:r>
      <w:r w:rsidRPr="00A41226">
        <w:rPr>
          <w:b/>
          <w:bCs/>
        </w:rPr>
        <w:t>permanent habitat loss of 12.6 ha</w:t>
      </w:r>
      <w:r w:rsidRPr="00A41226">
        <w:t xml:space="preserve"> is expected, resulting in </w:t>
      </w:r>
      <w:r w:rsidRPr="00A41226">
        <w:rPr>
          <w:b/>
          <w:bCs/>
        </w:rPr>
        <w:t>10.08 HH</w:t>
      </w:r>
      <w:r w:rsidRPr="00A41226">
        <w:t xml:space="preserve">. With a </w:t>
      </w:r>
      <w:r w:rsidRPr="00A41226">
        <w:rPr>
          <w:b/>
          <w:bCs/>
        </w:rPr>
        <w:t>risk multiplier of 1</w:t>
      </w:r>
      <w:r w:rsidRPr="00A41226">
        <w:t xml:space="preserve">, the </w:t>
      </w:r>
      <w:r w:rsidRPr="00A41226">
        <w:rPr>
          <w:b/>
          <w:bCs/>
        </w:rPr>
        <w:t>NNL target remains 10.08 HH</w:t>
      </w:r>
      <w:r w:rsidRPr="00A41226">
        <w:t>, reflecting the expectation of full restoration potential under standard mitigation.</w:t>
      </w:r>
    </w:p>
    <w:p w14:paraId="528D3FD5" w14:textId="3DFDBE87" w:rsidR="00981366" w:rsidRPr="00D54710" w:rsidRDefault="00981366" w:rsidP="00981366">
      <w:pPr>
        <w:pStyle w:val="GvdeMetni"/>
        <w:rPr>
          <w:highlight w:val="yellow"/>
        </w:rPr>
      </w:pPr>
      <w:r w:rsidRPr="00021D37">
        <w:t xml:space="preserve">The storage area, </w:t>
      </w:r>
      <w:r w:rsidRPr="00E95A3B">
        <w:t xml:space="preserve">used during construction, represents a temporary impact to </w:t>
      </w:r>
      <w:r w:rsidR="00E95A3B" w:rsidRPr="00E95A3B">
        <w:rPr>
          <w:i/>
          <w:iCs/>
        </w:rPr>
        <w:t>Pinus brutia</w:t>
      </w:r>
      <w:r w:rsidR="00E95A3B" w:rsidRPr="00E95A3B">
        <w:t xml:space="preserve"> woodland </w:t>
      </w:r>
      <w:r w:rsidR="00A959D6">
        <w:t xml:space="preserve"> and </w:t>
      </w:r>
      <w:r w:rsidR="00A959D6" w:rsidRPr="00A959D6">
        <w:t>s</w:t>
      </w:r>
      <w:r w:rsidR="00A959D6" w:rsidRPr="00003ADC">
        <w:t>parsely or un-vegetated habitats</w:t>
      </w:r>
      <w:r w:rsidR="00A959D6" w:rsidRPr="00A959D6">
        <w:t xml:space="preserve"> </w:t>
      </w:r>
      <w:r w:rsidR="00A959D6">
        <w:t>with</w:t>
      </w:r>
      <w:r w:rsidR="00A61EC5" w:rsidRPr="00E95A3B">
        <w:t xml:space="preserve"> </w:t>
      </w:r>
      <w:r w:rsidR="00E95A3B" w:rsidRPr="00E95A3B">
        <w:t>2.3</w:t>
      </w:r>
      <w:r w:rsidR="00A61EC5" w:rsidRPr="00E95A3B">
        <w:t xml:space="preserve"> ha</w:t>
      </w:r>
      <w:r w:rsidR="00A959D6">
        <w:t xml:space="preserve"> and 23 ha</w:t>
      </w:r>
      <w:r w:rsidR="00470C3D">
        <w:t xml:space="preserve"> affected </w:t>
      </w:r>
      <w:r w:rsidR="00A959D6">
        <w:t>respectively</w:t>
      </w:r>
      <w:r w:rsidR="00470C3D">
        <w:t>.</w:t>
      </w:r>
      <w:r w:rsidR="00A61EC5" w:rsidRPr="00E95A3B">
        <w:t xml:space="preserve"> </w:t>
      </w:r>
      <w:r w:rsidR="00596BD5">
        <w:t>These correspond to</w:t>
      </w:r>
      <w:r w:rsidR="00A61EC5" w:rsidRPr="00E95A3B">
        <w:t xml:space="preserve"> </w:t>
      </w:r>
      <w:r w:rsidR="00E95A3B" w:rsidRPr="00E95A3B">
        <w:rPr>
          <w:b/>
          <w:bCs/>
        </w:rPr>
        <w:t>2.63</w:t>
      </w:r>
      <w:r w:rsidR="00A61EC5" w:rsidRPr="00E95A3B">
        <w:rPr>
          <w:b/>
          <w:bCs/>
        </w:rPr>
        <w:t xml:space="preserve"> HH</w:t>
      </w:r>
      <w:r w:rsidR="00A61EC5" w:rsidRPr="00E95A3B">
        <w:t xml:space="preserve"> </w:t>
      </w:r>
      <w:r w:rsidR="00567F9E">
        <w:t xml:space="preserve">and 18.40 HH </w:t>
      </w:r>
      <w:r w:rsidR="00596BD5">
        <w:t xml:space="preserve">respectively, </w:t>
      </w:r>
      <w:r w:rsidR="00A61EC5" w:rsidRPr="00E95A3B">
        <w:t xml:space="preserve">taking </w:t>
      </w:r>
      <w:r w:rsidR="00596BD5">
        <w:t>habit</w:t>
      </w:r>
      <w:r w:rsidR="003035E5">
        <w:t>a</w:t>
      </w:r>
      <w:r w:rsidR="00596BD5">
        <w:t xml:space="preserve">t </w:t>
      </w:r>
      <w:r w:rsidR="00A61EC5" w:rsidRPr="00E95A3B">
        <w:t xml:space="preserve">condition into account </w:t>
      </w:r>
      <w:r w:rsidR="000C6071">
        <w:t>a</w:t>
      </w:r>
      <w:r w:rsidR="000C6071" w:rsidRPr="000C6071">
        <w:t xml:space="preserve">nd form the </w:t>
      </w:r>
      <w:r w:rsidR="000C6071" w:rsidRPr="00003ADC">
        <w:t>restoration targets required to achieve No Net Loss (NNL)</w:t>
      </w:r>
      <w:r w:rsidRPr="00E95A3B">
        <w:t xml:space="preserve">. After construction, this area will be decommissioned and fully restored onsite. Although no offset is </w:t>
      </w:r>
      <w:r w:rsidR="007F75ED" w:rsidRPr="00E95A3B">
        <w:t xml:space="preserve">typically </w:t>
      </w:r>
      <w:r w:rsidRPr="00E95A3B">
        <w:t xml:space="preserve">required for temporary impacts, onsite restoration must achieve </w:t>
      </w:r>
      <w:r w:rsidR="007F75ED" w:rsidRPr="00E95A3B">
        <w:t xml:space="preserve">at least </w:t>
      </w:r>
      <w:r w:rsidRPr="00E95A3B">
        <w:t>ecological equivalence</w:t>
      </w:r>
      <w:r w:rsidR="007F75ED" w:rsidRPr="00E95A3B">
        <w:t xml:space="preserve"> or better condition to meet a NNL objective</w:t>
      </w:r>
      <w:r w:rsidRPr="00E95A3B">
        <w:t>. Restoration efforts must focus on preserving original soil layers, replanting with native species, and ensuring erosion control.</w:t>
      </w:r>
    </w:p>
    <w:p w14:paraId="0FD6BDA7" w14:textId="721C8654" w:rsidR="00981366" w:rsidRPr="001D7DF0" w:rsidRDefault="00981366" w:rsidP="00981366">
      <w:pPr>
        <w:pStyle w:val="GvdeMetni"/>
      </w:pPr>
      <w:r w:rsidRPr="001D7DF0">
        <w:t xml:space="preserve">To achieve NNL for the temporary loss, </w:t>
      </w:r>
      <w:r w:rsidR="00644942" w:rsidRPr="001D7DF0">
        <w:t xml:space="preserve">a </w:t>
      </w:r>
      <w:r w:rsidR="00DC5DD4" w:rsidRPr="001D7DF0">
        <w:t>minimum</w:t>
      </w:r>
      <w:r w:rsidR="00644942" w:rsidRPr="001D7DF0">
        <w:t xml:space="preserve"> area </w:t>
      </w:r>
      <w:r w:rsidRPr="001D7DF0">
        <w:t>of successful restoration must be implemented</w:t>
      </w:r>
      <w:r w:rsidR="00DC5DD4" w:rsidRPr="001D7DF0">
        <w:t xml:space="preserve"> in accordance with </w:t>
      </w:r>
      <w:r w:rsidRPr="001D7DF0">
        <w:t>SER standards for structure, composition, and ecosystem function.</w:t>
      </w:r>
    </w:p>
    <w:p w14:paraId="7D111533" w14:textId="6DFC42AC" w:rsidR="0029213E" w:rsidRPr="0029213E" w:rsidRDefault="0029213E" w:rsidP="00387DBC">
      <w:pPr>
        <w:pStyle w:val="GvdeMetni"/>
        <w:numPr>
          <w:ilvl w:val="0"/>
          <w:numId w:val="113"/>
        </w:numPr>
      </w:pPr>
      <w:r w:rsidRPr="0029213E">
        <w:lastRenderedPageBreak/>
        <w:t xml:space="preserve">No other </w:t>
      </w:r>
      <w:r w:rsidRPr="00003ADC">
        <w:t>temporary losses</w:t>
      </w:r>
      <w:r w:rsidRPr="0029213E">
        <w:t xml:space="preserve"> were recorded for </w:t>
      </w:r>
      <w:r w:rsidRPr="0029213E">
        <w:rPr>
          <w:i/>
          <w:iCs/>
        </w:rPr>
        <w:t>Pinus brutia</w:t>
      </w:r>
      <w:r w:rsidRPr="0029213E">
        <w:t xml:space="preserve"> woodland or </w:t>
      </w:r>
      <w:r w:rsidRPr="00003ADC">
        <w:t>sparsely or un-vegetated habitats</w:t>
      </w:r>
      <w:r w:rsidRPr="0029213E">
        <w:t xml:space="preserve"> beyond the areas impacted by the designated </w:t>
      </w:r>
      <w:r w:rsidRPr="00003ADC">
        <w:t>storage area</w:t>
      </w:r>
      <w:r w:rsidRPr="0029213E">
        <w:t>.</w:t>
      </w:r>
    </w:p>
    <w:p w14:paraId="7B99BA8C" w14:textId="77777777" w:rsidR="001A422F" w:rsidRPr="00021D37" w:rsidRDefault="001A422F" w:rsidP="00013B6D">
      <w:pPr>
        <w:pStyle w:val="GvdeMetni"/>
      </w:pPr>
    </w:p>
    <w:p w14:paraId="232D9828" w14:textId="77777777" w:rsidR="005A1429" w:rsidRPr="00021D37" w:rsidRDefault="005A1429" w:rsidP="00716B07">
      <w:pPr>
        <w:pStyle w:val="GvdeMetni"/>
        <w:ind w:left="720"/>
        <w:sectPr w:rsidR="005A1429" w:rsidRPr="00021D37" w:rsidSect="00505014">
          <w:headerReference w:type="first" r:id="rId29"/>
          <w:pgSz w:w="11906" w:h="16838" w:code="9"/>
          <w:pgMar w:top="1134" w:right="1134" w:bottom="1134" w:left="1134" w:header="567" w:footer="374" w:gutter="0"/>
          <w:cols w:sep="1" w:space="380"/>
          <w:titlePg/>
          <w:docGrid w:linePitch="360"/>
        </w:sectPr>
      </w:pPr>
    </w:p>
    <w:p w14:paraId="2A0B3A71" w14:textId="70801F28" w:rsidR="00716B07" w:rsidRPr="00021D37" w:rsidRDefault="00716B07" w:rsidP="00716B07">
      <w:pPr>
        <w:pStyle w:val="ResimYazs"/>
        <w:rPr>
          <w:bCs/>
        </w:rPr>
      </w:pPr>
      <w:bookmarkStart w:id="78" w:name="_Toc212210650"/>
      <w:r w:rsidRPr="00021D37">
        <w:lastRenderedPageBreak/>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3</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3</w:t>
      </w:r>
      <w:r w:rsidR="00780BDA" w:rsidRPr="00021D37">
        <w:fldChar w:fldCharType="end"/>
      </w:r>
      <w:r w:rsidRPr="00021D37">
        <w:rPr>
          <w:rFonts w:cs="Arial"/>
          <w:b/>
        </w:rPr>
        <w:t xml:space="preserve"> </w:t>
      </w:r>
      <w:r w:rsidR="00806A30" w:rsidRPr="00021D37">
        <w:rPr>
          <w:rFonts w:cs="Arial"/>
          <w:bCs/>
        </w:rPr>
        <w:t xml:space="preserve">NNL Target Calculations for </w:t>
      </w:r>
      <w:r w:rsidR="006D2FA3">
        <w:rPr>
          <w:rFonts w:cs="Arial"/>
          <w:bCs/>
        </w:rPr>
        <w:t xml:space="preserve">Natural and </w:t>
      </w:r>
      <w:r w:rsidR="00806A30" w:rsidRPr="00021D37">
        <w:rPr>
          <w:rFonts w:cs="Arial"/>
          <w:bCs/>
        </w:rPr>
        <w:t>PBF Habitats</w:t>
      </w:r>
      <w:bookmarkEnd w:id="78"/>
    </w:p>
    <w:tbl>
      <w:tblPr>
        <w:tblW w:w="5000" w:type="pct"/>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1920"/>
        <w:gridCol w:w="1995"/>
        <w:gridCol w:w="1415"/>
        <w:gridCol w:w="1077"/>
        <w:gridCol w:w="58"/>
        <w:gridCol w:w="1718"/>
        <w:gridCol w:w="1718"/>
        <w:gridCol w:w="1508"/>
        <w:gridCol w:w="1482"/>
        <w:gridCol w:w="1669"/>
      </w:tblGrid>
      <w:tr w:rsidR="005A1429" w:rsidRPr="00021D37" w14:paraId="2084F3E5" w14:textId="77777777" w:rsidTr="00003ADC">
        <w:trPr>
          <w:trHeight w:val="1263"/>
          <w:tblHeader/>
        </w:trPr>
        <w:tc>
          <w:tcPr>
            <w:tcW w:w="659" w:type="pct"/>
            <w:shd w:val="clear" w:color="auto" w:fill="D2DED3"/>
            <w:noWrap/>
            <w:vAlign w:val="center"/>
            <w:hideMark/>
          </w:tcPr>
          <w:p w14:paraId="0BCDD92C" w14:textId="77777777" w:rsidR="005A1429" w:rsidRPr="00021D37" w:rsidRDefault="005A1429">
            <w:pPr>
              <w:spacing w:beforeLines="60" w:before="144" w:afterLines="60" w:after="144" w:line="240" w:lineRule="auto"/>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Habitat Type</w:t>
            </w:r>
          </w:p>
        </w:tc>
        <w:tc>
          <w:tcPr>
            <w:tcW w:w="685" w:type="pct"/>
            <w:shd w:val="clear" w:color="auto" w:fill="D2DED3"/>
            <w:vAlign w:val="center"/>
            <w:hideMark/>
          </w:tcPr>
          <w:p w14:paraId="73111179" w14:textId="77777777" w:rsidR="005A1429" w:rsidRPr="00021D37" w:rsidRDefault="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Classification</w:t>
            </w:r>
          </w:p>
        </w:tc>
        <w:tc>
          <w:tcPr>
            <w:tcW w:w="486" w:type="pct"/>
            <w:shd w:val="clear" w:color="auto" w:fill="D2DED3"/>
            <w:vAlign w:val="center"/>
            <w:hideMark/>
          </w:tcPr>
          <w:p w14:paraId="70D83A67" w14:textId="1F0DD1C6" w:rsidR="005A1429" w:rsidRPr="00021D37" w:rsidRDefault="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Objective: NG or NNL</w:t>
            </w:r>
          </w:p>
        </w:tc>
        <w:tc>
          <w:tcPr>
            <w:tcW w:w="390" w:type="pct"/>
            <w:gridSpan w:val="2"/>
            <w:shd w:val="clear" w:color="auto" w:fill="D2DED3"/>
            <w:vAlign w:val="center"/>
          </w:tcPr>
          <w:p w14:paraId="3F046BEA" w14:textId="5798D36A" w:rsidR="005A1429" w:rsidRPr="00021D37" w:rsidDel="0015009C" w:rsidRDefault="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Physical Area Loss (ha)</w:t>
            </w:r>
          </w:p>
        </w:tc>
        <w:tc>
          <w:tcPr>
            <w:tcW w:w="590" w:type="pct"/>
            <w:shd w:val="clear" w:color="auto" w:fill="D2DED3"/>
            <w:vAlign w:val="center"/>
            <w:hideMark/>
          </w:tcPr>
          <w:p w14:paraId="6DF58E3D" w14:textId="77777777" w:rsidR="005A1429" w:rsidRPr="00021D37" w:rsidRDefault="005A1429" w:rsidP="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 xml:space="preserve">Habitat Condition Rating </w:t>
            </w:r>
          </w:p>
          <w:p w14:paraId="32456D8A" w14:textId="560737D3" w:rsidR="005A1429" w:rsidRPr="00021D37" w:rsidRDefault="005A1429" w:rsidP="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color w:val="1C1C1C"/>
                <w:kern w:val="0"/>
                <w:sz w:val="18"/>
                <w:szCs w:val="18"/>
                <w14:ligatures w14:val="none"/>
              </w:rPr>
              <w:t>(see Table 3-2)</w:t>
            </w:r>
          </w:p>
        </w:tc>
        <w:tc>
          <w:tcPr>
            <w:tcW w:w="590" w:type="pct"/>
            <w:shd w:val="clear" w:color="auto" w:fill="D2DED3"/>
            <w:vAlign w:val="center"/>
          </w:tcPr>
          <w:p w14:paraId="2A953107" w14:textId="33541408" w:rsidR="005A1429" w:rsidRPr="00021D37" w:rsidRDefault="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Habitat Hectares (HH)</w:t>
            </w:r>
          </w:p>
        </w:tc>
        <w:tc>
          <w:tcPr>
            <w:tcW w:w="518" w:type="pct"/>
            <w:shd w:val="clear" w:color="auto" w:fill="D2DED3"/>
            <w:vAlign w:val="center"/>
          </w:tcPr>
          <w:p w14:paraId="4DCD3AEC" w14:textId="597B2D81" w:rsidR="005A1429" w:rsidRPr="00021D37" w:rsidRDefault="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Risk Multiplier*</w:t>
            </w:r>
          </w:p>
        </w:tc>
        <w:tc>
          <w:tcPr>
            <w:tcW w:w="509" w:type="pct"/>
            <w:shd w:val="clear" w:color="auto" w:fill="D2DED3"/>
            <w:vAlign w:val="center"/>
            <w:hideMark/>
          </w:tcPr>
          <w:p w14:paraId="2C88252B" w14:textId="00DEC5DC" w:rsidR="005A1429" w:rsidRPr="00021D37" w:rsidRDefault="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Target Accounting for Multiplier (Habitat Hectares: HH)</w:t>
            </w:r>
          </w:p>
        </w:tc>
        <w:tc>
          <w:tcPr>
            <w:tcW w:w="573" w:type="pct"/>
            <w:shd w:val="clear" w:color="auto" w:fill="D2DED3"/>
            <w:vAlign w:val="center"/>
            <w:hideMark/>
          </w:tcPr>
          <w:p w14:paraId="598BC627" w14:textId="77777777" w:rsidR="005A1429" w:rsidRPr="00021D37" w:rsidRDefault="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NNL Target</w:t>
            </w:r>
          </w:p>
          <w:p w14:paraId="7E06BAE2" w14:textId="28C9F491" w:rsidR="005A1429" w:rsidRPr="00021D37" w:rsidRDefault="005A1429">
            <w:pPr>
              <w:spacing w:beforeLines="60" w:before="144" w:afterLines="60" w:after="144" w:line="240" w:lineRule="auto"/>
              <w:jc w:val="center"/>
              <w:rPr>
                <w:rFonts w:eastAsia="Times New Roman" w:cs="Calibri"/>
                <w:b/>
                <w:bCs/>
                <w:color w:val="1C1C1C"/>
                <w:kern w:val="0"/>
                <w:sz w:val="18"/>
                <w:szCs w:val="18"/>
                <w14:ligatures w14:val="none"/>
              </w:rPr>
            </w:pPr>
            <w:r w:rsidRPr="00021D37">
              <w:rPr>
                <w:rFonts w:eastAsia="Times New Roman" w:cs="Calibri"/>
                <w:b/>
                <w:bCs/>
                <w:color w:val="1C1C1C"/>
                <w:kern w:val="0"/>
                <w:sz w:val="18"/>
                <w:szCs w:val="18"/>
                <w14:ligatures w14:val="none"/>
              </w:rPr>
              <w:t>(HH)</w:t>
            </w:r>
          </w:p>
        </w:tc>
      </w:tr>
      <w:tr w:rsidR="005A1429" w:rsidRPr="00021D37" w14:paraId="798B554A" w14:textId="77777777" w:rsidTr="005A1429">
        <w:trPr>
          <w:trHeight w:val="290"/>
        </w:trPr>
        <w:tc>
          <w:tcPr>
            <w:tcW w:w="5000" w:type="pct"/>
            <w:gridSpan w:val="10"/>
            <w:shd w:val="clear" w:color="auto" w:fill="D9D9D9" w:themeFill="background1" w:themeFillShade="D9"/>
            <w:vAlign w:val="center"/>
          </w:tcPr>
          <w:p w14:paraId="0FAFA050" w14:textId="624C1DE8" w:rsidR="005A1429" w:rsidRPr="00021D37" w:rsidRDefault="005A1429" w:rsidP="005A1429">
            <w:pPr>
              <w:spacing w:beforeLines="60" w:before="144" w:afterLines="60" w:after="144" w:line="240" w:lineRule="auto"/>
              <w:rPr>
                <w:rFonts w:eastAsia="Times New Roman" w:cs="Calibri"/>
                <w:b/>
                <w:bCs/>
                <w:color w:val="000000"/>
                <w:kern w:val="0"/>
                <w:sz w:val="18"/>
                <w:szCs w:val="18"/>
                <w14:ligatures w14:val="none"/>
              </w:rPr>
            </w:pPr>
            <w:r w:rsidRPr="00021D37">
              <w:rPr>
                <w:rFonts w:eastAsia="Times New Roman" w:cs="Calibri"/>
                <w:b/>
                <w:bCs/>
                <w:color w:val="000000"/>
                <w:kern w:val="0"/>
                <w:sz w:val="18"/>
                <w:szCs w:val="18"/>
                <w14:ligatures w14:val="none"/>
              </w:rPr>
              <w:t>Permanent habitat loss</w:t>
            </w:r>
          </w:p>
        </w:tc>
      </w:tr>
      <w:tr w:rsidR="005A1429" w:rsidRPr="00021D37" w14:paraId="135B747C" w14:textId="77777777" w:rsidTr="00003ADC">
        <w:trPr>
          <w:trHeight w:val="290"/>
        </w:trPr>
        <w:tc>
          <w:tcPr>
            <w:tcW w:w="659" w:type="pct"/>
            <w:vAlign w:val="center"/>
            <w:hideMark/>
          </w:tcPr>
          <w:p w14:paraId="26E16FBD" w14:textId="77777777" w:rsidR="005A1429" w:rsidRPr="00021D37" w:rsidRDefault="005A1429">
            <w:pPr>
              <w:spacing w:beforeLines="60" w:before="144" w:afterLines="60" w:after="144" w:line="240" w:lineRule="auto"/>
              <w:rPr>
                <w:rFonts w:eastAsia="Times New Roman" w:cs="Calibri"/>
                <w:color w:val="000000"/>
                <w:kern w:val="0"/>
                <w:sz w:val="18"/>
                <w:szCs w:val="18"/>
                <w14:ligatures w14:val="none"/>
              </w:rPr>
            </w:pPr>
            <w:r w:rsidRPr="00021D37">
              <w:rPr>
                <w:rFonts w:eastAsia="Times New Roman" w:cs="Calibri"/>
                <w:i/>
                <w:iCs/>
                <w:color w:val="000000"/>
                <w:kern w:val="0"/>
                <w:sz w:val="18"/>
                <w:szCs w:val="18"/>
                <w14:ligatures w14:val="none"/>
              </w:rPr>
              <w:t>Pinus brutia</w:t>
            </w:r>
            <w:r w:rsidRPr="00021D37">
              <w:rPr>
                <w:rFonts w:eastAsia="Times New Roman" w:cs="Calibri"/>
                <w:color w:val="000000"/>
                <w:kern w:val="0"/>
                <w:sz w:val="18"/>
                <w:szCs w:val="18"/>
                <w14:ligatures w14:val="none"/>
              </w:rPr>
              <w:t xml:space="preserve"> woodland</w:t>
            </w:r>
          </w:p>
        </w:tc>
        <w:tc>
          <w:tcPr>
            <w:tcW w:w="685" w:type="pct"/>
            <w:vAlign w:val="center"/>
          </w:tcPr>
          <w:p w14:paraId="31887BE7" w14:textId="62B8030C" w:rsidR="005A1429" w:rsidRPr="00021D37" w:rsidRDefault="005604D1">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PBF (Priority Biodiversity Feature</w:t>
            </w:r>
          </w:p>
        </w:tc>
        <w:tc>
          <w:tcPr>
            <w:tcW w:w="486" w:type="pct"/>
            <w:vAlign w:val="center"/>
            <w:hideMark/>
          </w:tcPr>
          <w:p w14:paraId="5C062961" w14:textId="77777777" w:rsidR="005A1429" w:rsidRPr="00021D37" w:rsidRDefault="005A1429">
            <w:pPr>
              <w:spacing w:beforeLines="60" w:before="144" w:afterLines="60" w:after="144" w:line="240" w:lineRule="auto"/>
              <w:jc w:val="center"/>
              <w:rPr>
                <w:rFonts w:eastAsia="Times New Roman" w:cs="Calibri"/>
                <w:kern w:val="0"/>
                <w:sz w:val="18"/>
                <w:szCs w:val="18"/>
                <w14:ligatures w14:val="none"/>
              </w:rPr>
            </w:pPr>
            <w:r w:rsidRPr="00021D37">
              <w:rPr>
                <w:rFonts w:eastAsia="Times New Roman" w:cs="Calibri"/>
                <w:kern w:val="0"/>
                <w:sz w:val="18"/>
                <w:szCs w:val="18"/>
                <w14:ligatures w14:val="none"/>
              </w:rPr>
              <w:t>NNL</w:t>
            </w:r>
          </w:p>
        </w:tc>
        <w:tc>
          <w:tcPr>
            <w:tcW w:w="370" w:type="pct"/>
            <w:vAlign w:val="center"/>
          </w:tcPr>
          <w:p w14:paraId="67FDD149" w14:textId="02F54249" w:rsidR="005A1429" w:rsidRPr="00021D37" w:rsidRDefault="00A9534B">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66.12</w:t>
            </w:r>
          </w:p>
        </w:tc>
        <w:tc>
          <w:tcPr>
            <w:tcW w:w="610" w:type="pct"/>
            <w:gridSpan w:val="2"/>
            <w:vAlign w:val="center"/>
            <w:hideMark/>
          </w:tcPr>
          <w:p w14:paraId="736E4D9F" w14:textId="78838121" w:rsidR="005A1429" w:rsidRPr="00021D37" w:rsidRDefault="005A1429">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0.80</w:t>
            </w:r>
          </w:p>
        </w:tc>
        <w:tc>
          <w:tcPr>
            <w:tcW w:w="590" w:type="pct"/>
            <w:vAlign w:val="center"/>
          </w:tcPr>
          <w:p w14:paraId="1B2BD7E1" w14:textId="4D02CA10" w:rsidR="005A1429" w:rsidRPr="00021D37" w:rsidRDefault="000768C2">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52.</w:t>
            </w:r>
            <w:r w:rsidR="00FC20E5">
              <w:rPr>
                <w:rFonts w:eastAsia="Times New Roman" w:cs="Calibri"/>
                <w:color w:val="000000"/>
                <w:kern w:val="0"/>
                <w:sz w:val="18"/>
                <w:szCs w:val="18"/>
                <w14:ligatures w14:val="none"/>
              </w:rPr>
              <w:t>90</w:t>
            </w:r>
          </w:p>
        </w:tc>
        <w:tc>
          <w:tcPr>
            <w:tcW w:w="518" w:type="pct"/>
            <w:vAlign w:val="center"/>
          </w:tcPr>
          <w:p w14:paraId="736EBE93" w14:textId="6D106CC2" w:rsidR="005A1429" w:rsidRPr="00021D37" w:rsidRDefault="005A1429">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0.7</w:t>
            </w:r>
          </w:p>
        </w:tc>
        <w:tc>
          <w:tcPr>
            <w:tcW w:w="509" w:type="pct"/>
            <w:vAlign w:val="center"/>
            <w:hideMark/>
          </w:tcPr>
          <w:p w14:paraId="69A4AF5D" w14:textId="66BA217B" w:rsidR="005A1429" w:rsidRPr="00021D37" w:rsidRDefault="00E55489">
            <w:pPr>
              <w:spacing w:beforeLines="60" w:before="144" w:afterLines="60" w:after="144" w:line="240" w:lineRule="auto"/>
              <w:jc w:val="center"/>
              <w:rPr>
                <w:rFonts w:eastAsia="Times New Roman" w:cs="Calibri"/>
                <w:color w:val="000000"/>
                <w:kern w:val="0"/>
                <w:sz w:val="18"/>
                <w:szCs w:val="18"/>
                <w14:ligatures w14:val="none"/>
              </w:rPr>
            </w:pPr>
            <w:r w:rsidRPr="00E55489">
              <w:rPr>
                <w:rFonts w:eastAsia="Times New Roman" w:cs="Calibri"/>
                <w:color w:val="000000"/>
                <w:kern w:val="0"/>
                <w:sz w:val="18"/>
                <w:szCs w:val="18"/>
                <w14:ligatures w14:val="none"/>
              </w:rPr>
              <w:t>75.57</w:t>
            </w:r>
          </w:p>
        </w:tc>
        <w:tc>
          <w:tcPr>
            <w:tcW w:w="573" w:type="pct"/>
            <w:vAlign w:val="center"/>
            <w:hideMark/>
          </w:tcPr>
          <w:p w14:paraId="6DE8847C" w14:textId="34B71FD7" w:rsidR="005A1429" w:rsidRPr="00021D37" w:rsidRDefault="005A151E">
            <w:pPr>
              <w:spacing w:beforeLines="60" w:before="144" w:afterLines="60" w:after="144" w:line="240" w:lineRule="auto"/>
              <w:jc w:val="center"/>
              <w:rPr>
                <w:rFonts w:eastAsia="Times New Roman" w:cs="Calibri"/>
                <w:b/>
                <w:bCs/>
                <w:color w:val="000000"/>
                <w:kern w:val="0"/>
                <w:sz w:val="18"/>
                <w:szCs w:val="18"/>
                <w14:ligatures w14:val="none"/>
              </w:rPr>
            </w:pPr>
            <w:r>
              <w:rPr>
                <w:rFonts w:eastAsia="Times New Roman" w:cs="Calibri"/>
                <w:b/>
                <w:bCs/>
                <w:color w:val="000000"/>
                <w:kern w:val="0"/>
                <w:sz w:val="18"/>
                <w:szCs w:val="18"/>
                <w14:ligatures w14:val="none"/>
              </w:rPr>
              <w:t>75.57</w:t>
            </w:r>
          </w:p>
        </w:tc>
      </w:tr>
      <w:tr w:rsidR="00C9027E" w:rsidRPr="00021D37" w14:paraId="30698FA8" w14:textId="77777777" w:rsidTr="00003ADC">
        <w:trPr>
          <w:trHeight w:val="290"/>
        </w:trPr>
        <w:tc>
          <w:tcPr>
            <w:tcW w:w="659" w:type="pct"/>
            <w:vAlign w:val="center"/>
          </w:tcPr>
          <w:p w14:paraId="54D89525" w14:textId="2AC8FE11" w:rsidR="00C9027E" w:rsidRPr="00003ADC" w:rsidRDefault="00C9027E" w:rsidP="00C9027E">
            <w:pPr>
              <w:spacing w:beforeLines="60" w:before="144" w:afterLines="60" w:after="144" w:line="240" w:lineRule="auto"/>
              <w:rPr>
                <w:rFonts w:eastAsia="Times New Roman" w:cs="Calibri"/>
                <w:color w:val="000000"/>
                <w:kern w:val="0"/>
                <w:sz w:val="18"/>
                <w:szCs w:val="18"/>
                <w14:ligatures w14:val="none"/>
              </w:rPr>
            </w:pPr>
            <w:r w:rsidRPr="00003ADC">
              <w:rPr>
                <w:rFonts w:eastAsia="Times New Roman" w:cs="Calibri"/>
                <w:color w:val="000000"/>
                <w:kern w:val="0"/>
                <w:sz w:val="18"/>
                <w:szCs w:val="18"/>
                <w14:ligatures w14:val="none"/>
              </w:rPr>
              <w:t>Maquis</w:t>
            </w:r>
          </w:p>
        </w:tc>
        <w:tc>
          <w:tcPr>
            <w:tcW w:w="685" w:type="pct"/>
            <w:vAlign w:val="center"/>
          </w:tcPr>
          <w:p w14:paraId="13DE7D5E" w14:textId="026F1B86" w:rsidR="00C9027E" w:rsidRPr="00021D37"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Natural habitat</w:t>
            </w:r>
          </w:p>
        </w:tc>
        <w:tc>
          <w:tcPr>
            <w:tcW w:w="486" w:type="pct"/>
            <w:vAlign w:val="center"/>
          </w:tcPr>
          <w:p w14:paraId="597C3937" w14:textId="7C6C5736" w:rsidR="00C9027E" w:rsidRPr="00021D37" w:rsidRDefault="00C9027E" w:rsidP="00C9027E">
            <w:pPr>
              <w:spacing w:beforeLines="60" w:before="144" w:afterLines="60" w:after="144" w:line="240" w:lineRule="auto"/>
              <w:jc w:val="center"/>
              <w:rPr>
                <w:rFonts w:eastAsia="Times New Roman" w:cs="Calibri"/>
                <w:kern w:val="0"/>
                <w:sz w:val="18"/>
                <w:szCs w:val="18"/>
                <w14:ligatures w14:val="none"/>
              </w:rPr>
            </w:pPr>
            <w:r>
              <w:rPr>
                <w:rFonts w:eastAsia="Times New Roman" w:cs="Calibri"/>
                <w:kern w:val="0"/>
                <w:sz w:val="18"/>
                <w:szCs w:val="18"/>
                <w14:ligatures w14:val="none"/>
              </w:rPr>
              <w:t>NNL</w:t>
            </w:r>
          </w:p>
        </w:tc>
        <w:tc>
          <w:tcPr>
            <w:tcW w:w="370" w:type="pct"/>
            <w:vAlign w:val="center"/>
          </w:tcPr>
          <w:p w14:paraId="0DABEA6B" w14:textId="4715F4EF" w:rsidR="00C9027E"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102.16</w:t>
            </w:r>
          </w:p>
        </w:tc>
        <w:tc>
          <w:tcPr>
            <w:tcW w:w="610" w:type="pct"/>
            <w:gridSpan w:val="2"/>
            <w:vAlign w:val="center"/>
          </w:tcPr>
          <w:p w14:paraId="174CD2E1" w14:textId="61B9A4F2" w:rsidR="00C9027E" w:rsidRPr="00021D37"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0.80</w:t>
            </w:r>
          </w:p>
        </w:tc>
        <w:tc>
          <w:tcPr>
            <w:tcW w:w="590" w:type="pct"/>
            <w:vAlign w:val="center"/>
          </w:tcPr>
          <w:p w14:paraId="7942CA91" w14:textId="31872EA0" w:rsidR="00C9027E" w:rsidRPr="00E55489" w:rsidDel="000768C2"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81.73</w:t>
            </w:r>
          </w:p>
        </w:tc>
        <w:tc>
          <w:tcPr>
            <w:tcW w:w="518" w:type="pct"/>
            <w:vAlign w:val="center"/>
          </w:tcPr>
          <w:p w14:paraId="12620BCC" w14:textId="1147C6CB" w:rsidR="00C9027E" w:rsidRPr="00021D37"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1</w:t>
            </w:r>
          </w:p>
        </w:tc>
        <w:tc>
          <w:tcPr>
            <w:tcW w:w="509" w:type="pct"/>
            <w:vAlign w:val="center"/>
          </w:tcPr>
          <w:p w14:paraId="566B52F8" w14:textId="0C8BC09E" w:rsidR="00C9027E" w:rsidRPr="00E55489"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81.73</w:t>
            </w:r>
          </w:p>
        </w:tc>
        <w:tc>
          <w:tcPr>
            <w:tcW w:w="573" w:type="pct"/>
          </w:tcPr>
          <w:p w14:paraId="6E5AE755" w14:textId="625E9ECD" w:rsidR="00C9027E" w:rsidRDefault="00C9027E" w:rsidP="00C9027E">
            <w:pPr>
              <w:spacing w:beforeLines="60" w:before="144" w:afterLines="60" w:after="144" w:line="240" w:lineRule="auto"/>
              <w:jc w:val="center"/>
              <w:rPr>
                <w:rFonts w:eastAsia="Times New Roman" w:cs="Calibri"/>
                <w:b/>
                <w:bCs/>
                <w:color w:val="000000"/>
                <w:kern w:val="0"/>
                <w:sz w:val="18"/>
                <w:szCs w:val="18"/>
                <w14:ligatures w14:val="none"/>
              </w:rPr>
            </w:pPr>
            <w:r w:rsidRPr="00C85B2B">
              <w:t>81.73</w:t>
            </w:r>
          </w:p>
        </w:tc>
      </w:tr>
      <w:tr w:rsidR="00C9027E" w:rsidRPr="00021D37" w14:paraId="75DB372F" w14:textId="77777777" w:rsidTr="00003ADC">
        <w:trPr>
          <w:trHeight w:val="290"/>
        </w:trPr>
        <w:tc>
          <w:tcPr>
            <w:tcW w:w="659" w:type="pct"/>
            <w:vAlign w:val="center"/>
          </w:tcPr>
          <w:p w14:paraId="19731CCE" w14:textId="0B1425EB" w:rsidR="00C9027E" w:rsidRPr="00003ADC" w:rsidRDefault="00C9027E" w:rsidP="00C9027E">
            <w:pPr>
              <w:spacing w:beforeLines="60" w:before="144" w:afterLines="60" w:after="144" w:line="240" w:lineRule="auto"/>
              <w:rPr>
                <w:rFonts w:eastAsia="Times New Roman" w:cs="Calibri"/>
                <w:color w:val="000000"/>
                <w:kern w:val="0"/>
                <w:sz w:val="18"/>
                <w:szCs w:val="18"/>
                <w14:ligatures w14:val="none"/>
              </w:rPr>
            </w:pPr>
            <w:r w:rsidRPr="00003ADC">
              <w:rPr>
                <w:rFonts w:eastAsia="Times New Roman" w:cs="Calibri"/>
                <w:color w:val="000000"/>
                <w:kern w:val="0"/>
                <w:sz w:val="18"/>
                <w:szCs w:val="18"/>
                <w14:ligatures w14:val="none"/>
              </w:rPr>
              <w:t>Sparsely - or un-vegetated habitats</w:t>
            </w:r>
          </w:p>
        </w:tc>
        <w:tc>
          <w:tcPr>
            <w:tcW w:w="685" w:type="pct"/>
            <w:vAlign w:val="center"/>
          </w:tcPr>
          <w:p w14:paraId="7024D96F" w14:textId="389D66DE" w:rsidR="00C9027E" w:rsidRPr="00021D37"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Natural habitat</w:t>
            </w:r>
          </w:p>
        </w:tc>
        <w:tc>
          <w:tcPr>
            <w:tcW w:w="486" w:type="pct"/>
            <w:vAlign w:val="center"/>
          </w:tcPr>
          <w:p w14:paraId="50B665EB" w14:textId="09802C91" w:rsidR="00C9027E" w:rsidRPr="00021D37" w:rsidRDefault="00C9027E" w:rsidP="00C9027E">
            <w:pPr>
              <w:spacing w:beforeLines="60" w:before="144" w:afterLines="60" w:after="144" w:line="240" w:lineRule="auto"/>
              <w:jc w:val="center"/>
              <w:rPr>
                <w:rFonts w:eastAsia="Times New Roman" w:cs="Calibri"/>
                <w:kern w:val="0"/>
                <w:sz w:val="18"/>
                <w:szCs w:val="18"/>
                <w14:ligatures w14:val="none"/>
              </w:rPr>
            </w:pPr>
            <w:r>
              <w:rPr>
                <w:rFonts w:eastAsia="Times New Roman" w:cs="Calibri"/>
                <w:kern w:val="0"/>
                <w:sz w:val="18"/>
                <w:szCs w:val="18"/>
                <w14:ligatures w14:val="none"/>
              </w:rPr>
              <w:t>NNL</w:t>
            </w:r>
          </w:p>
        </w:tc>
        <w:tc>
          <w:tcPr>
            <w:tcW w:w="370" w:type="pct"/>
            <w:vAlign w:val="center"/>
          </w:tcPr>
          <w:p w14:paraId="0070C61C" w14:textId="29D243E5" w:rsidR="00C9027E"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12.6</w:t>
            </w:r>
          </w:p>
        </w:tc>
        <w:tc>
          <w:tcPr>
            <w:tcW w:w="610" w:type="pct"/>
            <w:gridSpan w:val="2"/>
            <w:vAlign w:val="center"/>
          </w:tcPr>
          <w:p w14:paraId="016CDC91" w14:textId="067E47CD" w:rsidR="00C9027E" w:rsidRPr="00021D37"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0.80</w:t>
            </w:r>
          </w:p>
        </w:tc>
        <w:tc>
          <w:tcPr>
            <w:tcW w:w="590" w:type="pct"/>
            <w:vAlign w:val="center"/>
          </w:tcPr>
          <w:p w14:paraId="48566996" w14:textId="01D77053" w:rsidR="00C9027E" w:rsidRPr="00E55489" w:rsidDel="000768C2"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10.08</w:t>
            </w:r>
          </w:p>
        </w:tc>
        <w:tc>
          <w:tcPr>
            <w:tcW w:w="518" w:type="pct"/>
            <w:vAlign w:val="center"/>
          </w:tcPr>
          <w:p w14:paraId="361D8CB3" w14:textId="088571C7" w:rsidR="00C9027E" w:rsidRPr="00021D37"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1</w:t>
            </w:r>
          </w:p>
        </w:tc>
        <w:tc>
          <w:tcPr>
            <w:tcW w:w="509" w:type="pct"/>
            <w:vAlign w:val="center"/>
          </w:tcPr>
          <w:p w14:paraId="26AB7B28" w14:textId="6DDB3235" w:rsidR="00C9027E" w:rsidRPr="00E55489" w:rsidRDefault="00C9027E" w:rsidP="00C9027E">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10.08</w:t>
            </w:r>
          </w:p>
        </w:tc>
        <w:tc>
          <w:tcPr>
            <w:tcW w:w="573" w:type="pct"/>
          </w:tcPr>
          <w:p w14:paraId="1BA075FD" w14:textId="62FF1229" w:rsidR="00C9027E" w:rsidRDefault="00C9027E" w:rsidP="00C9027E">
            <w:pPr>
              <w:spacing w:beforeLines="60" w:before="144" w:afterLines="60" w:after="144" w:line="240" w:lineRule="auto"/>
              <w:jc w:val="center"/>
              <w:rPr>
                <w:rFonts w:eastAsia="Times New Roman" w:cs="Calibri"/>
                <w:b/>
                <w:bCs/>
                <w:color w:val="000000"/>
                <w:kern w:val="0"/>
                <w:sz w:val="18"/>
                <w:szCs w:val="18"/>
                <w14:ligatures w14:val="none"/>
              </w:rPr>
            </w:pPr>
            <w:r w:rsidRPr="00C85B2B">
              <w:t>10.08</w:t>
            </w:r>
          </w:p>
        </w:tc>
      </w:tr>
      <w:tr w:rsidR="005A1429" w:rsidRPr="00021D37" w14:paraId="35B37500" w14:textId="77777777" w:rsidTr="005A1429">
        <w:trPr>
          <w:trHeight w:val="290"/>
        </w:trPr>
        <w:tc>
          <w:tcPr>
            <w:tcW w:w="5000" w:type="pct"/>
            <w:gridSpan w:val="10"/>
            <w:tcBorders>
              <w:top w:val="single" w:sz="4" w:space="0" w:color="B7B2AA"/>
              <w:left w:val="single" w:sz="4" w:space="0" w:color="B7B2AA"/>
              <w:bottom w:val="single" w:sz="4" w:space="0" w:color="B7B2AA"/>
              <w:right w:val="single" w:sz="4" w:space="0" w:color="B7B2AA"/>
            </w:tcBorders>
            <w:shd w:val="clear" w:color="auto" w:fill="D9D9D9" w:themeFill="background1" w:themeFillShade="D9"/>
            <w:vAlign w:val="center"/>
          </w:tcPr>
          <w:p w14:paraId="3CCC8FC5" w14:textId="67B72BD0" w:rsidR="005A1429" w:rsidRPr="00021D37" w:rsidRDefault="005A1429" w:rsidP="005A1429">
            <w:pPr>
              <w:spacing w:beforeLines="60" w:before="144" w:afterLines="60" w:after="144" w:line="240" w:lineRule="auto"/>
              <w:rPr>
                <w:rFonts w:eastAsia="Times New Roman" w:cs="Calibri"/>
                <w:b/>
                <w:bCs/>
                <w:color w:val="000000"/>
                <w:kern w:val="0"/>
                <w:sz w:val="18"/>
                <w:szCs w:val="18"/>
                <w14:ligatures w14:val="none"/>
              </w:rPr>
            </w:pPr>
            <w:r w:rsidRPr="00021D37">
              <w:rPr>
                <w:rFonts w:eastAsia="Times New Roman" w:cs="Calibri"/>
                <w:b/>
                <w:bCs/>
                <w:color w:val="000000"/>
                <w:kern w:val="0"/>
                <w:sz w:val="18"/>
                <w:szCs w:val="18"/>
                <w14:ligatures w14:val="none"/>
              </w:rPr>
              <w:t>Temporary habitat loss</w:t>
            </w:r>
          </w:p>
        </w:tc>
      </w:tr>
      <w:tr w:rsidR="005A1429" w:rsidRPr="00021D37" w14:paraId="739FE08C" w14:textId="77777777" w:rsidTr="00003ADC">
        <w:trPr>
          <w:trHeight w:val="290"/>
        </w:trPr>
        <w:tc>
          <w:tcPr>
            <w:tcW w:w="659" w:type="pct"/>
            <w:tcBorders>
              <w:top w:val="single" w:sz="4" w:space="0" w:color="B7B2AA"/>
              <w:left w:val="single" w:sz="4" w:space="0" w:color="B7B2AA"/>
              <w:bottom w:val="single" w:sz="4" w:space="0" w:color="B7B2AA"/>
              <w:right w:val="single" w:sz="4" w:space="0" w:color="B7B2AA"/>
            </w:tcBorders>
            <w:vAlign w:val="center"/>
          </w:tcPr>
          <w:p w14:paraId="34981EE3" w14:textId="3350C469" w:rsidR="005A1429" w:rsidRPr="00021D37" w:rsidRDefault="005A4A58">
            <w:pPr>
              <w:spacing w:beforeLines="60" w:before="144" w:afterLines="60" w:after="144" w:line="240" w:lineRule="auto"/>
              <w:rPr>
                <w:rFonts w:eastAsia="Times New Roman" w:cs="Calibri"/>
                <w:i/>
                <w:iCs/>
                <w:color w:val="000000"/>
                <w:kern w:val="0"/>
                <w:sz w:val="18"/>
                <w:szCs w:val="18"/>
                <w14:ligatures w14:val="none"/>
              </w:rPr>
            </w:pPr>
            <w:r w:rsidRPr="00021D37">
              <w:rPr>
                <w:rFonts w:eastAsia="Times New Roman" w:cs="Calibri"/>
                <w:i/>
                <w:iCs/>
                <w:color w:val="000000"/>
                <w:kern w:val="0"/>
                <w:sz w:val="18"/>
                <w:szCs w:val="18"/>
                <w14:ligatures w14:val="none"/>
              </w:rPr>
              <w:t>Pinus brutia</w:t>
            </w:r>
            <w:r w:rsidRPr="00021D37">
              <w:rPr>
                <w:rFonts w:eastAsia="Times New Roman" w:cs="Calibri"/>
                <w:color w:val="000000"/>
                <w:kern w:val="0"/>
                <w:sz w:val="18"/>
                <w:szCs w:val="18"/>
                <w14:ligatures w14:val="none"/>
              </w:rPr>
              <w:t xml:space="preserve"> woodland</w:t>
            </w:r>
          </w:p>
        </w:tc>
        <w:tc>
          <w:tcPr>
            <w:tcW w:w="685" w:type="pct"/>
            <w:tcBorders>
              <w:top w:val="single" w:sz="4" w:space="0" w:color="B7B2AA"/>
              <w:left w:val="single" w:sz="4" w:space="0" w:color="B7B2AA"/>
              <w:bottom w:val="single" w:sz="4" w:space="0" w:color="B7B2AA"/>
              <w:right w:val="single" w:sz="4" w:space="0" w:color="B7B2AA"/>
            </w:tcBorders>
            <w:vAlign w:val="center"/>
          </w:tcPr>
          <w:p w14:paraId="4AE5C4CA" w14:textId="5A3F68D4" w:rsidR="005A1429" w:rsidRPr="00021D37" w:rsidRDefault="005A1429">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PBF</w:t>
            </w:r>
          </w:p>
        </w:tc>
        <w:tc>
          <w:tcPr>
            <w:tcW w:w="486" w:type="pct"/>
            <w:tcBorders>
              <w:top w:val="single" w:sz="4" w:space="0" w:color="B7B2AA"/>
              <w:left w:val="single" w:sz="4" w:space="0" w:color="B7B2AA"/>
              <w:bottom w:val="single" w:sz="4" w:space="0" w:color="B7B2AA"/>
              <w:right w:val="single" w:sz="4" w:space="0" w:color="B7B2AA"/>
            </w:tcBorders>
            <w:vAlign w:val="center"/>
          </w:tcPr>
          <w:p w14:paraId="6BBB652A" w14:textId="77777777" w:rsidR="005A1429" w:rsidRPr="00021D37" w:rsidRDefault="005A1429">
            <w:pPr>
              <w:spacing w:beforeLines="60" w:before="144" w:afterLines="60" w:after="144" w:line="240" w:lineRule="auto"/>
              <w:jc w:val="center"/>
              <w:rPr>
                <w:rFonts w:eastAsia="Times New Roman" w:cs="Calibri"/>
                <w:kern w:val="0"/>
                <w:sz w:val="18"/>
                <w:szCs w:val="18"/>
                <w14:ligatures w14:val="none"/>
              </w:rPr>
            </w:pPr>
            <w:r w:rsidRPr="00021D37">
              <w:rPr>
                <w:rFonts w:eastAsia="Times New Roman" w:cs="Calibri"/>
                <w:kern w:val="0"/>
                <w:sz w:val="18"/>
                <w:szCs w:val="18"/>
                <w14:ligatures w14:val="none"/>
              </w:rPr>
              <w:t>NNL</w:t>
            </w:r>
          </w:p>
        </w:tc>
        <w:tc>
          <w:tcPr>
            <w:tcW w:w="370" w:type="pct"/>
            <w:tcBorders>
              <w:top w:val="single" w:sz="4" w:space="0" w:color="B7B2AA"/>
              <w:left w:val="single" w:sz="4" w:space="0" w:color="B7B2AA"/>
              <w:bottom w:val="single" w:sz="4" w:space="0" w:color="B7B2AA"/>
              <w:right w:val="single" w:sz="4" w:space="0" w:color="B7B2AA"/>
            </w:tcBorders>
            <w:vAlign w:val="center"/>
          </w:tcPr>
          <w:p w14:paraId="6E5E10DF" w14:textId="4EEBE44A" w:rsidR="005A1429" w:rsidRPr="00021D37" w:rsidRDefault="005A4A58">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2.3</w:t>
            </w:r>
          </w:p>
        </w:tc>
        <w:tc>
          <w:tcPr>
            <w:tcW w:w="610" w:type="pct"/>
            <w:gridSpan w:val="2"/>
            <w:tcBorders>
              <w:top w:val="single" w:sz="4" w:space="0" w:color="B7B2AA"/>
              <w:left w:val="single" w:sz="4" w:space="0" w:color="B7B2AA"/>
              <w:bottom w:val="single" w:sz="4" w:space="0" w:color="B7B2AA"/>
              <w:right w:val="single" w:sz="4" w:space="0" w:color="B7B2AA"/>
            </w:tcBorders>
            <w:vAlign w:val="center"/>
          </w:tcPr>
          <w:p w14:paraId="0F24F472" w14:textId="5A4A45A1" w:rsidR="005A1429" w:rsidRPr="00021D37" w:rsidRDefault="005A1429">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0.80</w:t>
            </w:r>
          </w:p>
        </w:tc>
        <w:tc>
          <w:tcPr>
            <w:tcW w:w="590" w:type="pct"/>
            <w:tcBorders>
              <w:top w:val="single" w:sz="4" w:space="0" w:color="B7B2AA"/>
              <w:left w:val="single" w:sz="4" w:space="0" w:color="B7B2AA"/>
              <w:bottom w:val="single" w:sz="4" w:space="0" w:color="B7B2AA"/>
              <w:right w:val="single" w:sz="4" w:space="0" w:color="B7B2AA"/>
            </w:tcBorders>
            <w:vAlign w:val="center"/>
          </w:tcPr>
          <w:p w14:paraId="703799F8" w14:textId="7F0EA030" w:rsidR="005A1429" w:rsidRPr="00021D37" w:rsidRDefault="001310D6">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1.84</w:t>
            </w:r>
          </w:p>
        </w:tc>
        <w:tc>
          <w:tcPr>
            <w:tcW w:w="518" w:type="pct"/>
            <w:tcBorders>
              <w:top w:val="single" w:sz="4" w:space="0" w:color="B7B2AA"/>
              <w:left w:val="single" w:sz="4" w:space="0" w:color="B7B2AA"/>
              <w:bottom w:val="single" w:sz="4" w:space="0" w:color="B7B2AA"/>
              <w:right w:val="single" w:sz="4" w:space="0" w:color="B7B2AA"/>
            </w:tcBorders>
            <w:vAlign w:val="center"/>
          </w:tcPr>
          <w:p w14:paraId="3038AF7E" w14:textId="386B6528" w:rsidR="005A1429" w:rsidRPr="00021D37" w:rsidRDefault="005A1429">
            <w:pPr>
              <w:spacing w:beforeLines="60" w:before="144" w:afterLines="60" w:after="144" w:line="240" w:lineRule="auto"/>
              <w:jc w:val="center"/>
              <w:rPr>
                <w:rFonts w:eastAsia="Times New Roman" w:cs="Calibri"/>
                <w:color w:val="000000"/>
                <w:kern w:val="0"/>
                <w:sz w:val="18"/>
                <w:szCs w:val="18"/>
                <w14:ligatures w14:val="none"/>
              </w:rPr>
            </w:pPr>
            <w:r w:rsidRPr="00021D37">
              <w:rPr>
                <w:rFonts w:eastAsia="Times New Roman" w:cs="Calibri"/>
                <w:color w:val="000000"/>
                <w:kern w:val="0"/>
                <w:sz w:val="18"/>
                <w:szCs w:val="18"/>
                <w14:ligatures w14:val="none"/>
              </w:rPr>
              <w:t>0.7</w:t>
            </w:r>
          </w:p>
        </w:tc>
        <w:tc>
          <w:tcPr>
            <w:tcW w:w="509" w:type="pct"/>
            <w:tcBorders>
              <w:top w:val="single" w:sz="4" w:space="0" w:color="B7B2AA"/>
              <w:left w:val="single" w:sz="4" w:space="0" w:color="B7B2AA"/>
              <w:bottom w:val="single" w:sz="4" w:space="0" w:color="B7B2AA"/>
              <w:right w:val="single" w:sz="4" w:space="0" w:color="B7B2AA"/>
            </w:tcBorders>
            <w:vAlign w:val="center"/>
          </w:tcPr>
          <w:p w14:paraId="17C27A61" w14:textId="7D052EDE" w:rsidR="005A1429" w:rsidRPr="00021D37" w:rsidRDefault="00E71814">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2.63</w:t>
            </w:r>
          </w:p>
        </w:tc>
        <w:tc>
          <w:tcPr>
            <w:tcW w:w="573" w:type="pct"/>
            <w:tcBorders>
              <w:top w:val="single" w:sz="4" w:space="0" w:color="B7B2AA"/>
              <w:left w:val="single" w:sz="4" w:space="0" w:color="B7B2AA"/>
              <w:bottom w:val="single" w:sz="4" w:space="0" w:color="B7B2AA"/>
              <w:right w:val="single" w:sz="4" w:space="0" w:color="B7B2AA"/>
            </w:tcBorders>
            <w:vAlign w:val="center"/>
          </w:tcPr>
          <w:p w14:paraId="1ADDA139" w14:textId="57F06465" w:rsidR="005A1429" w:rsidRPr="00021D37" w:rsidRDefault="000B088D">
            <w:pPr>
              <w:spacing w:beforeLines="60" w:before="144" w:afterLines="60" w:after="144" w:line="240" w:lineRule="auto"/>
              <w:jc w:val="center"/>
              <w:rPr>
                <w:rFonts w:eastAsia="Times New Roman" w:cs="Calibri"/>
                <w:b/>
                <w:bCs/>
                <w:color w:val="000000"/>
                <w:kern w:val="0"/>
                <w:sz w:val="18"/>
                <w:szCs w:val="18"/>
                <w14:ligatures w14:val="none"/>
              </w:rPr>
            </w:pPr>
            <w:r>
              <w:rPr>
                <w:rFonts w:eastAsia="Times New Roman" w:cs="Calibri"/>
                <w:b/>
                <w:bCs/>
                <w:color w:val="000000"/>
                <w:kern w:val="0"/>
                <w:sz w:val="18"/>
                <w:szCs w:val="18"/>
                <w14:ligatures w14:val="none"/>
              </w:rPr>
              <w:t>2.63</w:t>
            </w:r>
          </w:p>
        </w:tc>
      </w:tr>
      <w:tr w:rsidR="005F524C" w:rsidRPr="00021D37" w14:paraId="62D1A067" w14:textId="77777777" w:rsidTr="00D5702A">
        <w:trPr>
          <w:trHeight w:val="290"/>
        </w:trPr>
        <w:tc>
          <w:tcPr>
            <w:tcW w:w="659" w:type="pct"/>
            <w:tcBorders>
              <w:top w:val="single" w:sz="4" w:space="0" w:color="B7B2AA"/>
              <w:left w:val="single" w:sz="4" w:space="0" w:color="B7B2AA"/>
              <w:bottom w:val="single" w:sz="4" w:space="0" w:color="B7B2AA"/>
              <w:right w:val="single" w:sz="4" w:space="0" w:color="B7B2AA"/>
            </w:tcBorders>
            <w:vAlign w:val="center"/>
          </w:tcPr>
          <w:p w14:paraId="417DE3DF" w14:textId="2AA67301" w:rsidR="005F524C" w:rsidRPr="00021D37" w:rsidRDefault="005F524C" w:rsidP="005F524C">
            <w:pPr>
              <w:spacing w:beforeLines="60" w:before="144" w:afterLines="60" w:after="144" w:line="240" w:lineRule="auto"/>
              <w:rPr>
                <w:rFonts w:eastAsia="Times New Roman" w:cs="Calibri"/>
                <w:i/>
                <w:iCs/>
                <w:color w:val="000000"/>
                <w:kern w:val="0"/>
                <w:sz w:val="18"/>
                <w:szCs w:val="18"/>
                <w14:ligatures w14:val="none"/>
              </w:rPr>
            </w:pPr>
            <w:r w:rsidRPr="00350EAC">
              <w:rPr>
                <w:rFonts w:eastAsia="Times New Roman" w:cs="Calibri"/>
                <w:color w:val="000000"/>
                <w:kern w:val="0"/>
                <w:sz w:val="18"/>
                <w:szCs w:val="18"/>
                <w14:ligatures w14:val="none"/>
              </w:rPr>
              <w:t>Sparsely - or un-vegetated habitats</w:t>
            </w:r>
          </w:p>
        </w:tc>
        <w:tc>
          <w:tcPr>
            <w:tcW w:w="685" w:type="pct"/>
            <w:tcBorders>
              <w:top w:val="single" w:sz="4" w:space="0" w:color="B7B2AA"/>
              <w:left w:val="single" w:sz="4" w:space="0" w:color="B7B2AA"/>
              <w:bottom w:val="single" w:sz="4" w:space="0" w:color="B7B2AA"/>
              <w:right w:val="single" w:sz="4" w:space="0" w:color="B7B2AA"/>
            </w:tcBorders>
            <w:vAlign w:val="center"/>
          </w:tcPr>
          <w:p w14:paraId="159BBE07" w14:textId="5BB5A9ED" w:rsidR="005F524C" w:rsidRPr="00021D37" w:rsidRDefault="005F524C" w:rsidP="005F524C">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Natural habitat</w:t>
            </w:r>
          </w:p>
        </w:tc>
        <w:tc>
          <w:tcPr>
            <w:tcW w:w="486" w:type="pct"/>
            <w:tcBorders>
              <w:top w:val="single" w:sz="4" w:space="0" w:color="B7B2AA"/>
              <w:left w:val="single" w:sz="4" w:space="0" w:color="B7B2AA"/>
              <w:bottom w:val="single" w:sz="4" w:space="0" w:color="B7B2AA"/>
              <w:right w:val="single" w:sz="4" w:space="0" w:color="B7B2AA"/>
            </w:tcBorders>
            <w:vAlign w:val="center"/>
          </w:tcPr>
          <w:p w14:paraId="12D5C81F" w14:textId="6344E03B" w:rsidR="005F524C" w:rsidRPr="00021D37" w:rsidRDefault="005F524C" w:rsidP="005F524C">
            <w:pPr>
              <w:spacing w:beforeLines="60" w:before="144" w:afterLines="60" w:after="144" w:line="240" w:lineRule="auto"/>
              <w:jc w:val="center"/>
              <w:rPr>
                <w:rFonts w:eastAsia="Times New Roman" w:cs="Calibri"/>
                <w:kern w:val="0"/>
                <w:sz w:val="18"/>
                <w:szCs w:val="18"/>
                <w14:ligatures w14:val="none"/>
              </w:rPr>
            </w:pPr>
            <w:r>
              <w:rPr>
                <w:rFonts w:eastAsia="Times New Roman" w:cs="Calibri"/>
                <w:kern w:val="0"/>
                <w:sz w:val="18"/>
                <w:szCs w:val="18"/>
                <w14:ligatures w14:val="none"/>
              </w:rPr>
              <w:t>NNL</w:t>
            </w:r>
          </w:p>
        </w:tc>
        <w:tc>
          <w:tcPr>
            <w:tcW w:w="370" w:type="pct"/>
            <w:tcBorders>
              <w:top w:val="single" w:sz="4" w:space="0" w:color="B7B2AA"/>
              <w:left w:val="single" w:sz="4" w:space="0" w:color="B7B2AA"/>
              <w:bottom w:val="single" w:sz="4" w:space="0" w:color="B7B2AA"/>
              <w:right w:val="single" w:sz="4" w:space="0" w:color="B7B2AA"/>
            </w:tcBorders>
            <w:vAlign w:val="center"/>
          </w:tcPr>
          <w:p w14:paraId="2E6AFBDE" w14:textId="2AB39338" w:rsidR="005F524C" w:rsidRDefault="005F524C" w:rsidP="005F524C">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23</w:t>
            </w:r>
          </w:p>
        </w:tc>
        <w:tc>
          <w:tcPr>
            <w:tcW w:w="610" w:type="pct"/>
            <w:gridSpan w:val="2"/>
            <w:tcBorders>
              <w:top w:val="single" w:sz="4" w:space="0" w:color="B7B2AA"/>
              <w:left w:val="single" w:sz="4" w:space="0" w:color="B7B2AA"/>
              <w:bottom w:val="single" w:sz="4" w:space="0" w:color="B7B2AA"/>
              <w:right w:val="single" w:sz="4" w:space="0" w:color="B7B2AA"/>
            </w:tcBorders>
            <w:vAlign w:val="center"/>
          </w:tcPr>
          <w:p w14:paraId="594D4CBD" w14:textId="3A070A7B" w:rsidR="005F524C" w:rsidRPr="00021D37" w:rsidRDefault="005F524C" w:rsidP="005F524C">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0.8</w:t>
            </w:r>
          </w:p>
        </w:tc>
        <w:tc>
          <w:tcPr>
            <w:tcW w:w="590" w:type="pct"/>
            <w:tcBorders>
              <w:top w:val="single" w:sz="4" w:space="0" w:color="B7B2AA"/>
              <w:left w:val="single" w:sz="4" w:space="0" w:color="B7B2AA"/>
              <w:bottom w:val="single" w:sz="4" w:space="0" w:color="B7B2AA"/>
              <w:right w:val="single" w:sz="4" w:space="0" w:color="B7B2AA"/>
            </w:tcBorders>
            <w:vAlign w:val="center"/>
          </w:tcPr>
          <w:p w14:paraId="0585C761" w14:textId="20606A16" w:rsidR="005F524C" w:rsidRDefault="005F524C" w:rsidP="005F524C">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18.40</w:t>
            </w:r>
          </w:p>
        </w:tc>
        <w:tc>
          <w:tcPr>
            <w:tcW w:w="518" w:type="pct"/>
            <w:tcBorders>
              <w:top w:val="single" w:sz="4" w:space="0" w:color="B7B2AA"/>
              <w:left w:val="single" w:sz="4" w:space="0" w:color="B7B2AA"/>
              <w:bottom w:val="single" w:sz="4" w:space="0" w:color="B7B2AA"/>
              <w:right w:val="single" w:sz="4" w:space="0" w:color="B7B2AA"/>
            </w:tcBorders>
            <w:vAlign w:val="center"/>
          </w:tcPr>
          <w:p w14:paraId="783E8A1C" w14:textId="74416D74" w:rsidR="005F524C" w:rsidRPr="00021D37" w:rsidRDefault="005F524C" w:rsidP="005F524C">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1</w:t>
            </w:r>
          </w:p>
        </w:tc>
        <w:tc>
          <w:tcPr>
            <w:tcW w:w="509" w:type="pct"/>
            <w:tcBorders>
              <w:top w:val="single" w:sz="4" w:space="0" w:color="B7B2AA"/>
              <w:left w:val="single" w:sz="4" w:space="0" w:color="B7B2AA"/>
              <w:bottom w:val="single" w:sz="4" w:space="0" w:color="B7B2AA"/>
              <w:right w:val="single" w:sz="4" w:space="0" w:color="B7B2AA"/>
            </w:tcBorders>
            <w:vAlign w:val="center"/>
          </w:tcPr>
          <w:p w14:paraId="12454504" w14:textId="070A3C1B" w:rsidR="005F524C" w:rsidRDefault="009268B4" w:rsidP="005F524C">
            <w:pPr>
              <w:spacing w:beforeLines="60" w:before="144" w:afterLines="60" w:after="144" w:line="240" w:lineRule="auto"/>
              <w:jc w:val="center"/>
              <w:rPr>
                <w:rFonts w:eastAsia="Times New Roman" w:cs="Calibri"/>
                <w:color w:val="000000"/>
                <w:kern w:val="0"/>
                <w:sz w:val="18"/>
                <w:szCs w:val="18"/>
                <w14:ligatures w14:val="none"/>
              </w:rPr>
            </w:pPr>
            <w:r>
              <w:rPr>
                <w:rFonts w:eastAsia="Times New Roman" w:cs="Calibri"/>
                <w:color w:val="000000"/>
                <w:kern w:val="0"/>
                <w:sz w:val="18"/>
                <w:szCs w:val="18"/>
                <w14:ligatures w14:val="none"/>
              </w:rPr>
              <w:t>18.40</w:t>
            </w:r>
          </w:p>
        </w:tc>
        <w:tc>
          <w:tcPr>
            <w:tcW w:w="573" w:type="pct"/>
            <w:tcBorders>
              <w:top w:val="single" w:sz="4" w:space="0" w:color="B7B2AA"/>
              <w:left w:val="single" w:sz="4" w:space="0" w:color="B7B2AA"/>
              <w:bottom w:val="single" w:sz="4" w:space="0" w:color="B7B2AA"/>
              <w:right w:val="single" w:sz="4" w:space="0" w:color="B7B2AA"/>
            </w:tcBorders>
            <w:vAlign w:val="center"/>
          </w:tcPr>
          <w:p w14:paraId="06757336" w14:textId="4D4D5C8F" w:rsidR="005F524C" w:rsidRDefault="009268B4" w:rsidP="005F524C">
            <w:pPr>
              <w:spacing w:beforeLines="60" w:before="144" w:afterLines="60" w:after="144" w:line="240" w:lineRule="auto"/>
              <w:jc w:val="center"/>
              <w:rPr>
                <w:rFonts w:eastAsia="Times New Roman" w:cs="Calibri"/>
                <w:b/>
                <w:bCs/>
                <w:color w:val="000000"/>
                <w:kern w:val="0"/>
                <w:sz w:val="18"/>
                <w:szCs w:val="18"/>
                <w14:ligatures w14:val="none"/>
              </w:rPr>
            </w:pPr>
            <w:r>
              <w:rPr>
                <w:rFonts w:eastAsia="Times New Roman" w:cs="Calibri"/>
                <w:color w:val="000000"/>
                <w:kern w:val="0"/>
                <w:sz w:val="18"/>
                <w:szCs w:val="18"/>
                <w14:ligatures w14:val="none"/>
              </w:rPr>
              <w:t>18.40</w:t>
            </w:r>
          </w:p>
        </w:tc>
      </w:tr>
    </w:tbl>
    <w:p w14:paraId="78C555EC" w14:textId="551EB77D" w:rsidR="00B63BFB" w:rsidRPr="00021D37" w:rsidRDefault="00B63BFB" w:rsidP="00B63BFB">
      <w:pPr>
        <w:pStyle w:val="GvdeMetni"/>
        <w:spacing w:before="120"/>
        <w:rPr>
          <w:rFonts w:ascii="Verdana" w:hAnsi="Verdana"/>
          <w:sz w:val="18"/>
          <w:szCs w:val="22"/>
        </w:rPr>
      </w:pPr>
      <w:r w:rsidRPr="00021D37">
        <w:rPr>
          <w:rFonts w:ascii="Verdana" w:hAnsi="Verdana"/>
          <w:sz w:val="18"/>
          <w:szCs w:val="22"/>
        </w:rPr>
        <w:t xml:space="preserve">*A delay/risk multiplier has been factored into the target calculation based on the perceived difficulty of restoration and delays in terms of estimated years until the target condition is met. </w:t>
      </w:r>
      <w:r w:rsidR="00310429" w:rsidRPr="00021D37">
        <w:rPr>
          <w:rFonts w:ascii="Verdana" w:hAnsi="Verdana"/>
          <w:sz w:val="18"/>
          <w:szCs w:val="22"/>
        </w:rPr>
        <w:t>In the absence of specific guidance or metrics for NNL/NG in Turkey or the region, t</w:t>
      </w:r>
      <w:r w:rsidR="002D57F4" w:rsidRPr="00021D37">
        <w:rPr>
          <w:rFonts w:ascii="Verdana" w:hAnsi="Verdana"/>
          <w:sz w:val="18"/>
          <w:szCs w:val="22"/>
        </w:rPr>
        <w:t xml:space="preserve">his was informed by the </w:t>
      </w:r>
      <w:r w:rsidR="00310429" w:rsidRPr="00021D37">
        <w:rPr>
          <w:rFonts w:ascii="Verdana" w:hAnsi="Verdana"/>
          <w:sz w:val="18"/>
          <w:szCs w:val="22"/>
        </w:rPr>
        <w:t xml:space="preserve">delay/risk multipliers used in the published </w:t>
      </w:r>
      <w:r w:rsidR="0081562D" w:rsidRPr="00021D37">
        <w:rPr>
          <w:rFonts w:ascii="Verdana" w:hAnsi="Verdana"/>
          <w:sz w:val="18"/>
          <w:szCs w:val="22"/>
        </w:rPr>
        <w:t>DEFRA (</w:t>
      </w:r>
      <w:r w:rsidR="00547F37" w:rsidRPr="00021D37">
        <w:rPr>
          <w:rFonts w:ascii="Verdana" w:hAnsi="Verdana"/>
          <w:sz w:val="18"/>
          <w:szCs w:val="22"/>
        </w:rPr>
        <w:t xml:space="preserve">Department for Environment Food and Rural Affairs) </w:t>
      </w:r>
      <w:r w:rsidR="00310429" w:rsidRPr="00021D37">
        <w:rPr>
          <w:rFonts w:ascii="Verdana" w:hAnsi="Verdana"/>
          <w:sz w:val="18"/>
          <w:szCs w:val="22"/>
        </w:rPr>
        <w:t>‘</w:t>
      </w:r>
      <w:r w:rsidR="00547F37" w:rsidRPr="00021D37">
        <w:rPr>
          <w:rFonts w:ascii="Verdana" w:hAnsi="Verdana"/>
          <w:sz w:val="18"/>
          <w:szCs w:val="22"/>
        </w:rPr>
        <w:t>Statutory Biodiversity Metric</w:t>
      </w:r>
      <w:r w:rsidR="00310429" w:rsidRPr="00021D37">
        <w:rPr>
          <w:rFonts w:ascii="Verdana" w:hAnsi="Verdana"/>
          <w:sz w:val="18"/>
          <w:szCs w:val="22"/>
        </w:rPr>
        <w:t>’ for the United Kingdom</w:t>
      </w:r>
      <w:r w:rsidR="00547F37" w:rsidRPr="00021D37">
        <w:rPr>
          <w:rFonts w:ascii="Verdana" w:hAnsi="Verdana"/>
          <w:sz w:val="18"/>
          <w:szCs w:val="22"/>
        </w:rPr>
        <w:t xml:space="preserve"> (DEFRA, 2024). </w:t>
      </w:r>
      <w:r w:rsidRPr="00021D37">
        <w:rPr>
          <w:rFonts w:ascii="Verdana" w:hAnsi="Verdana"/>
          <w:sz w:val="18"/>
          <w:szCs w:val="22"/>
        </w:rPr>
        <w:t>This serves to account for delays in terms of meeting objectives as well as uncertainty in terms of outcomes based on restoration difficulty:</w:t>
      </w:r>
    </w:p>
    <w:tbl>
      <w:tblPr>
        <w:tblW w:w="538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686"/>
        <w:gridCol w:w="1696"/>
      </w:tblGrid>
      <w:tr w:rsidR="00B63BFB" w:rsidRPr="00021D37" w14:paraId="0E5A6754" w14:textId="77777777" w:rsidTr="00757B51">
        <w:trPr>
          <w:trHeight w:val="300"/>
        </w:trPr>
        <w:tc>
          <w:tcPr>
            <w:tcW w:w="3686" w:type="dxa"/>
            <w:shd w:val="clear" w:color="auto" w:fill="D9D9D9" w:themeFill="background1" w:themeFillShade="D9"/>
            <w:noWrap/>
            <w:vAlign w:val="center"/>
          </w:tcPr>
          <w:p w14:paraId="457E3AD1" w14:textId="121C725F" w:rsidR="00B63BFB" w:rsidRPr="00021D37" w:rsidRDefault="00B63BFB" w:rsidP="00757B51">
            <w:pPr>
              <w:spacing w:before="20" w:after="20" w:line="240" w:lineRule="auto"/>
              <w:rPr>
                <w:rFonts w:ascii="Verdana" w:eastAsia="Times New Roman" w:hAnsi="Verdana" w:cs="Calibri"/>
                <w:b/>
                <w:bCs/>
                <w:color w:val="000000"/>
                <w:kern w:val="0"/>
                <w:sz w:val="16"/>
                <w:szCs w:val="16"/>
                <w14:ligatures w14:val="none"/>
              </w:rPr>
            </w:pPr>
            <w:r w:rsidRPr="00021D37">
              <w:rPr>
                <w:rFonts w:ascii="Verdana" w:eastAsia="Times New Roman" w:hAnsi="Verdana" w:cs="Calibri"/>
                <w:b/>
                <w:bCs/>
                <w:color w:val="000000"/>
                <w:kern w:val="0"/>
                <w:sz w:val="16"/>
                <w:szCs w:val="16"/>
                <w14:ligatures w14:val="none"/>
              </w:rPr>
              <w:t>Delay/</w:t>
            </w:r>
            <w:r w:rsidR="00F94730" w:rsidRPr="00021D37">
              <w:rPr>
                <w:rFonts w:ascii="Verdana" w:eastAsia="Times New Roman" w:hAnsi="Verdana" w:cs="Calibri"/>
                <w:b/>
                <w:bCs/>
                <w:color w:val="000000"/>
                <w:kern w:val="0"/>
                <w:sz w:val="16"/>
                <w:szCs w:val="16"/>
                <w14:ligatures w14:val="none"/>
              </w:rPr>
              <w:t xml:space="preserve">Difficulty </w:t>
            </w:r>
            <w:r w:rsidR="00757B51" w:rsidRPr="00021D37">
              <w:rPr>
                <w:rFonts w:ascii="Verdana" w:eastAsia="Times New Roman" w:hAnsi="Verdana" w:cs="Calibri"/>
                <w:b/>
                <w:bCs/>
                <w:color w:val="000000"/>
                <w:kern w:val="0"/>
                <w:sz w:val="16"/>
                <w:szCs w:val="16"/>
                <w14:ligatures w14:val="none"/>
              </w:rPr>
              <w:t>of Implementing</w:t>
            </w:r>
          </w:p>
        </w:tc>
        <w:tc>
          <w:tcPr>
            <w:tcW w:w="1696" w:type="dxa"/>
            <w:shd w:val="clear" w:color="auto" w:fill="D9D9D9" w:themeFill="background1" w:themeFillShade="D9"/>
            <w:noWrap/>
            <w:vAlign w:val="center"/>
          </w:tcPr>
          <w:p w14:paraId="16A335FA" w14:textId="4614F08E" w:rsidR="00B63BFB" w:rsidRPr="00021D37" w:rsidRDefault="00F94730" w:rsidP="00757B51">
            <w:pPr>
              <w:spacing w:before="20" w:after="20" w:line="240" w:lineRule="auto"/>
              <w:rPr>
                <w:rFonts w:ascii="Verdana" w:eastAsia="Times New Roman" w:hAnsi="Verdana" w:cs="Calibri"/>
                <w:b/>
                <w:bCs/>
                <w:color w:val="000000"/>
                <w:kern w:val="0"/>
                <w:sz w:val="16"/>
                <w:szCs w:val="16"/>
                <w14:ligatures w14:val="none"/>
              </w:rPr>
            </w:pPr>
            <w:r w:rsidRPr="00021D37">
              <w:rPr>
                <w:rFonts w:ascii="Verdana" w:eastAsia="Times New Roman" w:hAnsi="Verdana" w:cs="Calibri"/>
                <w:b/>
                <w:bCs/>
                <w:color w:val="000000"/>
                <w:kern w:val="0"/>
                <w:sz w:val="16"/>
                <w:szCs w:val="16"/>
                <w14:ligatures w14:val="none"/>
              </w:rPr>
              <w:t xml:space="preserve">Risk </w:t>
            </w:r>
            <w:r w:rsidR="00B63BFB" w:rsidRPr="00021D37">
              <w:rPr>
                <w:rFonts w:ascii="Verdana" w:eastAsia="Times New Roman" w:hAnsi="Verdana" w:cs="Calibri"/>
                <w:b/>
                <w:bCs/>
                <w:color w:val="000000"/>
                <w:kern w:val="0"/>
                <w:sz w:val="16"/>
                <w:szCs w:val="16"/>
                <w14:ligatures w14:val="none"/>
              </w:rPr>
              <w:t>Multiplier</w:t>
            </w:r>
          </w:p>
        </w:tc>
      </w:tr>
      <w:tr w:rsidR="006A0ED8" w:rsidRPr="00021D37" w14:paraId="129C1957" w14:textId="77777777" w:rsidTr="00757B51">
        <w:trPr>
          <w:trHeight w:val="300"/>
        </w:trPr>
        <w:tc>
          <w:tcPr>
            <w:tcW w:w="3686" w:type="dxa"/>
            <w:noWrap/>
            <w:vAlign w:val="center"/>
            <w:hideMark/>
          </w:tcPr>
          <w:p w14:paraId="3D3ABB23" w14:textId="40DAD652"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t xml:space="preserve">&lt;5 years and/or </w:t>
            </w:r>
            <w:r w:rsidR="00F94730" w:rsidRPr="00021D37">
              <w:rPr>
                <w:rFonts w:ascii="Verdana" w:hAnsi="Verdana"/>
                <w:sz w:val="16"/>
                <w:szCs w:val="16"/>
              </w:rPr>
              <w:t>low/</w:t>
            </w:r>
            <w:r w:rsidRPr="00021D37">
              <w:rPr>
                <w:rFonts w:ascii="Verdana" w:hAnsi="Verdana"/>
                <w:sz w:val="16"/>
                <w:szCs w:val="16"/>
              </w:rPr>
              <w:t xml:space="preserve">easy </w:t>
            </w:r>
            <w:r w:rsidR="00757B51" w:rsidRPr="00021D37">
              <w:rPr>
                <w:rFonts w:ascii="Verdana" w:hAnsi="Verdana"/>
                <w:sz w:val="16"/>
                <w:szCs w:val="16"/>
              </w:rPr>
              <w:t>difficulty level</w:t>
            </w:r>
          </w:p>
        </w:tc>
        <w:tc>
          <w:tcPr>
            <w:tcW w:w="1696" w:type="dxa"/>
            <w:noWrap/>
            <w:vAlign w:val="center"/>
            <w:hideMark/>
          </w:tcPr>
          <w:p w14:paraId="1129FB58" w14:textId="550B8FE7"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t>1</w:t>
            </w:r>
          </w:p>
        </w:tc>
      </w:tr>
      <w:tr w:rsidR="006A0ED8" w:rsidRPr="00021D37" w14:paraId="5D057A7B" w14:textId="77777777" w:rsidTr="00757B51">
        <w:trPr>
          <w:trHeight w:val="300"/>
        </w:trPr>
        <w:tc>
          <w:tcPr>
            <w:tcW w:w="3686" w:type="dxa"/>
            <w:noWrap/>
            <w:vAlign w:val="center"/>
            <w:hideMark/>
          </w:tcPr>
          <w:p w14:paraId="0984E531" w14:textId="4184FA19"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t>5-15 years and/or medium difficulty</w:t>
            </w:r>
            <w:r w:rsidR="00757B51" w:rsidRPr="00021D37">
              <w:rPr>
                <w:rFonts w:ascii="Verdana" w:hAnsi="Verdana"/>
                <w:sz w:val="16"/>
                <w:szCs w:val="16"/>
              </w:rPr>
              <w:t xml:space="preserve"> level</w:t>
            </w:r>
          </w:p>
        </w:tc>
        <w:tc>
          <w:tcPr>
            <w:tcW w:w="1696" w:type="dxa"/>
            <w:noWrap/>
            <w:vAlign w:val="center"/>
            <w:hideMark/>
          </w:tcPr>
          <w:p w14:paraId="4A594053" w14:textId="2233FF6B"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t>0.7</w:t>
            </w:r>
          </w:p>
        </w:tc>
      </w:tr>
      <w:tr w:rsidR="006A0ED8" w:rsidRPr="00021D37" w14:paraId="74BC8396" w14:textId="77777777" w:rsidTr="00757B51">
        <w:trPr>
          <w:trHeight w:val="300"/>
        </w:trPr>
        <w:tc>
          <w:tcPr>
            <w:tcW w:w="3686" w:type="dxa"/>
            <w:noWrap/>
            <w:vAlign w:val="center"/>
            <w:hideMark/>
          </w:tcPr>
          <w:p w14:paraId="3638A1B7" w14:textId="74C26353"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lastRenderedPageBreak/>
              <w:t>&gt;15 years</w:t>
            </w:r>
            <w:r w:rsidR="00F94730" w:rsidRPr="00021D37">
              <w:rPr>
                <w:rFonts w:ascii="Verdana" w:hAnsi="Verdana"/>
                <w:sz w:val="16"/>
                <w:szCs w:val="16"/>
              </w:rPr>
              <w:t xml:space="preserve"> and/or</w:t>
            </w:r>
            <w:r w:rsidRPr="00021D37">
              <w:rPr>
                <w:rFonts w:ascii="Verdana" w:hAnsi="Verdana"/>
                <w:sz w:val="16"/>
                <w:szCs w:val="16"/>
              </w:rPr>
              <w:t xml:space="preserve"> </w:t>
            </w:r>
            <w:r w:rsidR="00F94730" w:rsidRPr="00021D37">
              <w:rPr>
                <w:rFonts w:ascii="Verdana" w:hAnsi="Verdana"/>
                <w:sz w:val="16"/>
                <w:szCs w:val="16"/>
              </w:rPr>
              <w:t>high</w:t>
            </w:r>
            <w:r w:rsidR="00757B51" w:rsidRPr="00021D37">
              <w:rPr>
                <w:rFonts w:ascii="Verdana" w:hAnsi="Verdana"/>
                <w:sz w:val="16"/>
                <w:szCs w:val="16"/>
              </w:rPr>
              <w:t xml:space="preserve"> </w:t>
            </w:r>
            <w:r w:rsidRPr="00021D37">
              <w:rPr>
                <w:rFonts w:ascii="Verdana" w:hAnsi="Verdana"/>
                <w:sz w:val="16"/>
                <w:szCs w:val="16"/>
              </w:rPr>
              <w:t>difficult</w:t>
            </w:r>
            <w:r w:rsidR="00757B51" w:rsidRPr="00021D37">
              <w:rPr>
                <w:rFonts w:ascii="Verdana" w:hAnsi="Verdana"/>
                <w:sz w:val="16"/>
                <w:szCs w:val="16"/>
              </w:rPr>
              <w:t>y level</w:t>
            </w:r>
          </w:p>
        </w:tc>
        <w:tc>
          <w:tcPr>
            <w:tcW w:w="1696" w:type="dxa"/>
            <w:noWrap/>
            <w:vAlign w:val="center"/>
            <w:hideMark/>
          </w:tcPr>
          <w:p w14:paraId="35A0CBF0" w14:textId="309D22DE" w:rsidR="006A0ED8" w:rsidRPr="00021D37" w:rsidRDefault="006A0ED8" w:rsidP="009E6C65">
            <w:pPr>
              <w:spacing w:before="20" w:after="20" w:line="240" w:lineRule="auto"/>
              <w:jc w:val="center"/>
              <w:rPr>
                <w:rFonts w:ascii="Verdana" w:eastAsia="Times New Roman" w:hAnsi="Verdana" w:cs="Calibri"/>
                <w:color w:val="000000"/>
                <w:kern w:val="0"/>
                <w:sz w:val="16"/>
                <w:szCs w:val="16"/>
                <w14:ligatures w14:val="none"/>
              </w:rPr>
            </w:pPr>
            <w:r w:rsidRPr="00021D37">
              <w:rPr>
                <w:rFonts w:ascii="Verdana" w:hAnsi="Verdana"/>
                <w:sz w:val="16"/>
                <w:szCs w:val="16"/>
              </w:rPr>
              <w:t>0.3</w:t>
            </w:r>
          </w:p>
        </w:tc>
      </w:tr>
    </w:tbl>
    <w:p w14:paraId="1636555A" w14:textId="77777777" w:rsidR="005A1429" w:rsidRPr="00021D37" w:rsidRDefault="005A1429" w:rsidP="00716B07">
      <w:pPr>
        <w:pStyle w:val="GvdeMetni"/>
        <w:sectPr w:rsidR="005A1429" w:rsidRPr="00021D37" w:rsidSect="005A1429">
          <w:pgSz w:w="16838" w:h="11906" w:orient="landscape" w:code="9"/>
          <w:pgMar w:top="1134" w:right="1134" w:bottom="1134" w:left="1134" w:header="567" w:footer="374" w:gutter="0"/>
          <w:cols w:sep="1" w:space="380"/>
          <w:titlePg/>
          <w:docGrid w:linePitch="360"/>
        </w:sectPr>
      </w:pPr>
    </w:p>
    <w:p w14:paraId="39136B78" w14:textId="77777777" w:rsidR="00981366" w:rsidRPr="00021D37" w:rsidRDefault="00981366" w:rsidP="00716B07">
      <w:pPr>
        <w:pStyle w:val="GvdeMetni"/>
      </w:pPr>
    </w:p>
    <w:p w14:paraId="0E10C6DC" w14:textId="77777777" w:rsidR="00B40D1F" w:rsidRPr="00021D37" w:rsidRDefault="00B40D1F" w:rsidP="00A61EC5">
      <w:pPr>
        <w:pStyle w:val="GvdeMetni"/>
        <w:shd w:val="clear" w:color="auto" w:fill="D9D9D9" w:themeFill="background1" w:themeFillShade="D9"/>
        <w:rPr>
          <w:rFonts w:ascii="Verdana" w:hAnsi="Verdana"/>
        </w:rPr>
      </w:pPr>
      <w:r w:rsidRPr="00021D37">
        <w:rPr>
          <w:rFonts w:ascii="Verdana" w:hAnsi="Verdana"/>
          <w:b/>
          <w:bCs/>
        </w:rPr>
        <w:t>Step 3</w:t>
      </w:r>
      <w:r w:rsidRPr="00021D37">
        <w:rPr>
          <w:rFonts w:ascii="Verdana" w:hAnsi="Verdana"/>
        </w:rPr>
        <w:t>: develop onsite restoration plan to meet NNL target for temporary habitat loss.</w:t>
      </w:r>
    </w:p>
    <w:p w14:paraId="34A98F0F" w14:textId="77777777" w:rsidR="00B40D1F" w:rsidRPr="00021D37" w:rsidRDefault="00B40D1F" w:rsidP="00B40D1F">
      <w:pPr>
        <w:pStyle w:val="GvdeMetni"/>
        <w:rPr>
          <w:rFonts w:ascii="Verdana" w:hAnsi="Verdana"/>
          <w:szCs w:val="20"/>
        </w:rPr>
      </w:pPr>
      <w:r w:rsidRPr="00021D37">
        <w:rPr>
          <w:rFonts w:ascii="Verdana" w:hAnsi="Verdana"/>
          <w:i/>
          <w:iCs/>
          <w:szCs w:val="20"/>
        </w:rPr>
        <w:t>Output: onsite restoration plan for temporary habitats impacted.</w:t>
      </w:r>
    </w:p>
    <w:p w14:paraId="67E20192" w14:textId="6F2447D2" w:rsidR="00B40D1F" w:rsidRPr="00021D37" w:rsidRDefault="00B40D1F" w:rsidP="00B40D1F">
      <w:pPr>
        <w:pStyle w:val="GvdeMetni"/>
        <w:rPr>
          <w:rFonts w:ascii="Verdana" w:hAnsi="Verdana"/>
        </w:rPr>
      </w:pPr>
      <w:r w:rsidRPr="00021D37">
        <w:rPr>
          <w:rFonts w:ascii="Verdana" w:hAnsi="Verdana"/>
        </w:rPr>
        <w:t xml:space="preserve">To meet a NNL requirements for </w:t>
      </w:r>
      <w:r w:rsidR="00C27372">
        <w:rPr>
          <w:rFonts w:ascii="Verdana" w:hAnsi="Verdana"/>
        </w:rPr>
        <w:t xml:space="preserve">natural/PBF </w:t>
      </w:r>
      <w:r w:rsidRPr="00021D37">
        <w:rPr>
          <w:rFonts w:ascii="Verdana" w:hAnsi="Verdana"/>
        </w:rPr>
        <w:t>habitats impacted</w:t>
      </w:r>
      <w:r w:rsidR="00C27372">
        <w:rPr>
          <w:rFonts w:ascii="Verdana" w:hAnsi="Verdana"/>
        </w:rPr>
        <w:t xml:space="preserve"> temporarily</w:t>
      </w:r>
      <w:r w:rsidRPr="00021D37">
        <w:rPr>
          <w:rFonts w:ascii="Verdana" w:hAnsi="Verdana"/>
        </w:rPr>
        <w:t xml:space="preserve">, these will need to </w:t>
      </w:r>
      <w:r w:rsidR="001D7DF0" w:rsidRPr="00021D37">
        <w:rPr>
          <w:rFonts w:ascii="Verdana" w:hAnsi="Verdana"/>
        </w:rPr>
        <w:t>rehabilitate</w:t>
      </w:r>
      <w:r w:rsidR="00F64785">
        <w:rPr>
          <w:rFonts w:ascii="Verdana" w:hAnsi="Verdana"/>
        </w:rPr>
        <w:t>d</w:t>
      </w:r>
      <w:r w:rsidRPr="00021D37">
        <w:rPr>
          <w:rFonts w:ascii="Verdana" w:hAnsi="Verdana"/>
        </w:rPr>
        <w:t xml:space="preserve"> or restored to a state and condition (compositionally and structurally similar to the pre-development state) once temporary activities have been completed and temporary site infrastructure decommissioned and removed from the site.  No offset is recommended for temporary land take, and rather onsite restoration of habitats will be done</w:t>
      </w:r>
      <w:r w:rsidR="00805307" w:rsidRPr="00021D37">
        <w:rPr>
          <w:rFonts w:ascii="Verdana" w:hAnsi="Verdana"/>
        </w:rPr>
        <w:t xml:space="preserve"> (see note below*)</w:t>
      </w:r>
      <w:r w:rsidRPr="00021D37">
        <w:rPr>
          <w:rFonts w:ascii="Verdana" w:hAnsi="Verdana"/>
        </w:rPr>
        <w:t xml:space="preserve">. </w:t>
      </w:r>
    </w:p>
    <w:p w14:paraId="6463370C" w14:textId="3D0CD68D" w:rsidR="00B40D1F" w:rsidRPr="00021D37" w:rsidRDefault="00B40D1F" w:rsidP="00B40D1F">
      <w:pPr>
        <w:pStyle w:val="GvdeMetni"/>
        <w:rPr>
          <w:rFonts w:ascii="Verdana" w:hAnsi="Verdana"/>
        </w:rPr>
      </w:pPr>
      <w:r w:rsidRPr="00021D37">
        <w:rPr>
          <w:rFonts w:ascii="Verdana" w:hAnsi="Verdana"/>
        </w:rPr>
        <w:t xml:space="preserve">This will require a restoration plan </w:t>
      </w:r>
      <w:r w:rsidR="001D29D6" w:rsidRPr="00021D37">
        <w:rPr>
          <w:rFonts w:ascii="Verdana" w:hAnsi="Verdana"/>
        </w:rPr>
        <w:t xml:space="preserve">to be developed </w:t>
      </w:r>
      <w:r w:rsidRPr="00021D37">
        <w:rPr>
          <w:rFonts w:ascii="Verdana" w:hAnsi="Verdana"/>
        </w:rPr>
        <w:t>for post-construction restoration of habitats temporarily impacted by the Project.</w:t>
      </w:r>
    </w:p>
    <w:p w14:paraId="12F7AC76" w14:textId="77777777" w:rsidR="00805307" w:rsidRPr="00021D37" w:rsidRDefault="00805307" w:rsidP="00B40D1F">
      <w:pPr>
        <w:pStyle w:val="GvdeMetni"/>
        <w:rPr>
          <w:rFonts w:ascii="Verdana" w:hAnsi="Verdana"/>
        </w:rPr>
      </w:pPr>
    </w:p>
    <w:tbl>
      <w:tblPr>
        <w:tblStyle w:val="TabloKlavuzu"/>
        <w:tblW w:w="0" w:type="auto"/>
        <w:tblLook w:val="04A0" w:firstRow="1" w:lastRow="0" w:firstColumn="1" w:lastColumn="0" w:noHBand="0" w:noVBand="1"/>
      </w:tblPr>
      <w:tblGrid>
        <w:gridCol w:w="9628"/>
      </w:tblGrid>
      <w:tr w:rsidR="00ED0DAB" w:rsidRPr="00021D37" w14:paraId="6A0BA006" w14:textId="77777777" w:rsidTr="00805307">
        <w:tc>
          <w:tcPr>
            <w:tcW w:w="9628" w:type="dxa"/>
            <w:shd w:val="clear" w:color="auto" w:fill="E5EDE8" w:themeFill="accent4" w:themeFillTint="33"/>
          </w:tcPr>
          <w:p w14:paraId="749166DE" w14:textId="25FB624B" w:rsidR="00805307" w:rsidRPr="00021D37" w:rsidRDefault="00805307" w:rsidP="00805307">
            <w:pPr>
              <w:pStyle w:val="GvdeMetni"/>
              <w:rPr>
                <w:b/>
                <w:bCs/>
              </w:rPr>
            </w:pPr>
            <w:r w:rsidRPr="00021D37">
              <w:rPr>
                <w:b/>
                <w:bCs/>
              </w:rPr>
              <w:t>*Note on habitat equivalency and Habitat Hectares approach</w:t>
            </w:r>
          </w:p>
          <w:p w14:paraId="09244837" w14:textId="77777777" w:rsidR="00805307" w:rsidRPr="00021D37" w:rsidRDefault="00805307" w:rsidP="00805307">
            <w:pPr>
              <w:pStyle w:val="GvdeMetni"/>
            </w:pPr>
            <w:r w:rsidRPr="00021D37">
              <w:t xml:space="preserve">Note that the NNL targets defined for habitats are represented as Habitat Hectares (HH) or hectare equivalents that taken into consideration both habitat extent and condition. </w:t>
            </w:r>
          </w:p>
          <w:p w14:paraId="68C1B362" w14:textId="759728A8" w:rsidR="00ED0DAB" w:rsidRPr="00021D37" w:rsidRDefault="00805307" w:rsidP="00B40D1F">
            <w:pPr>
              <w:pStyle w:val="GvdeMetni"/>
            </w:pPr>
            <w:r w:rsidRPr="00021D37">
              <w:t xml:space="preserve">In terms of meeting these targets, onsite restoration will need to attain at least equivalency in terms of condition of habitat and where this is not possible, an offset may be necessary to demonstrate NNL.  </w:t>
            </w:r>
          </w:p>
        </w:tc>
      </w:tr>
    </w:tbl>
    <w:p w14:paraId="4D43AE9C" w14:textId="77777777" w:rsidR="00B40D1F" w:rsidRPr="00021D37" w:rsidRDefault="00B40D1F" w:rsidP="00B40D1F">
      <w:pPr>
        <w:pStyle w:val="GvdeMetni"/>
        <w:rPr>
          <w:rFonts w:ascii="Verdana" w:hAnsi="Verdana"/>
        </w:rPr>
      </w:pPr>
    </w:p>
    <w:p w14:paraId="388E7C0D" w14:textId="77777777" w:rsidR="00B40D1F" w:rsidRPr="00021D37" w:rsidRDefault="00B40D1F" w:rsidP="00A61EC5">
      <w:pPr>
        <w:pStyle w:val="GvdeMetni"/>
        <w:shd w:val="clear" w:color="auto" w:fill="D9D9D9" w:themeFill="background1" w:themeFillShade="D9"/>
        <w:rPr>
          <w:rFonts w:ascii="Verdana" w:hAnsi="Verdana"/>
        </w:rPr>
      </w:pPr>
      <w:r w:rsidRPr="00021D37">
        <w:rPr>
          <w:rFonts w:ascii="Verdana" w:hAnsi="Verdana"/>
          <w:b/>
          <w:bCs/>
        </w:rPr>
        <w:t>Step 4</w:t>
      </w:r>
      <w:r w:rsidRPr="00021D37">
        <w:rPr>
          <w:rFonts w:ascii="Verdana" w:hAnsi="Verdana"/>
        </w:rPr>
        <w:t>: develop compensation measures/offset strategy to meet NNL for permanent habitat loss.</w:t>
      </w:r>
    </w:p>
    <w:p w14:paraId="4D39CF58" w14:textId="77777777" w:rsidR="00B40D1F" w:rsidRPr="00021D37" w:rsidRDefault="00B40D1F" w:rsidP="00B40D1F">
      <w:pPr>
        <w:pStyle w:val="GvdeMetni"/>
        <w:rPr>
          <w:rFonts w:ascii="Verdana" w:hAnsi="Verdana"/>
          <w:szCs w:val="20"/>
        </w:rPr>
      </w:pPr>
      <w:r w:rsidRPr="00021D37">
        <w:rPr>
          <w:rFonts w:ascii="Verdana" w:hAnsi="Verdana"/>
          <w:i/>
          <w:iCs/>
          <w:szCs w:val="20"/>
        </w:rPr>
        <w:t>Output: compensation/offset strategy and relevant implementation plan(s).</w:t>
      </w:r>
    </w:p>
    <w:p w14:paraId="55D0DA59" w14:textId="796442B4" w:rsidR="00236095" w:rsidRPr="00021D37" w:rsidRDefault="00B40D1F" w:rsidP="00B40D1F">
      <w:pPr>
        <w:pStyle w:val="GvdeMetni"/>
        <w:rPr>
          <w:rFonts w:ascii="Verdana" w:hAnsi="Verdana"/>
        </w:rPr>
      </w:pPr>
      <w:r w:rsidRPr="00021D37">
        <w:rPr>
          <w:rFonts w:ascii="Verdana" w:hAnsi="Verdana"/>
        </w:rPr>
        <w:t xml:space="preserve">To meet a NNL requirement for </w:t>
      </w:r>
      <w:r w:rsidR="00CC56AB" w:rsidRPr="00021D37">
        <w:rPr>
          <w:rFonts w:ascii="Verdana" w:hAnsi="Verdana"/>
        </w:rPr>
        <w:t xml:space="preserve">permanently transformed </w:t>
      </w:r>
      <w:r w:rsidR="00C27372">
        <w:rPr>
          <w:rFonts w:ascii="Verdana" w:hAnsi="Verdana"/>
        </w:rPr>
        <w:t xml:space="preserve">natural/PBF </w:t>
      </w:r>
      <w:r w:rsidR="00CC56AB" w:rsidRPr="00021D37">
        <w:rPr>
          <w:rFonts w:ascii="Verdana" w:hAnsi="Verdana"/>
        </w:rPr>
        <w:t>habitat</w:t>
      </w:r>
      <w:r w:rsidRPr="00021D37">
        <w:rPr>
          <w:rFonts w:ascii="Verdana" w:hAnsi="Verdana"/>
        </w:rPr>
        <w:t xml:space="preserve">, a biodiversity offset will need to be implemented (appropriate strategy and plan to be compiled to inform this process). </w:t>
      </w:r>
      <w:r w:rsidR="00276976" w:rsidRPr="00021D37">
        <w:rPr>
          <w:rFonts w:ascii="Verdana" w:hAnsi="Verdana"/>
        </w:rPr>
        <w:t xml:space="preserve">Restoration efforts should focus on improving the condition of ecologically similar natural </w:t>
      </w:r>
      <w:r w:rsidR="00276976" w:rsidRPr="00E850AD">
        <w:rPr>
          <w:rFonts w:ascii="Verdana" w:hAnsi="Verdana"/>
        </w:rPr>
        <w:t>forest habitats</w:t>
      </w:r>
      <w:r w:rsidR="00276976" w:rsidRPr="00021D37">
        <w:rPr>
          <w:rFonts w:ascii="Verdana" w:hAnsi="Verdana"/>
        </w:rPr>
        <w:t xml:space="preserve"> within the project area or its immediate surroundings. These activities will be designed and implemented in line with the habitat hectares approach, ensuring that habitat quality and functionality are enhanced to meet the Project’s NNL objectives</w:t>
      </w:r>
      <w:r w:rsidR="00236095" w:rsidRPr="00021D37">
        <w:rPr>
          <w:rFonts w:ascii="Verdana" w:hAnsi="Verdana"/>
        </w:rPr>
        <w:t xml:space="preserve"> (see note below*). </w:t>
      </w:r>
    </w:p>
    <w:tbl>
      <w:tblPr>
        <w:tblStyle w:val="TabloKlavuzu"/>
        <w:tblW w:w="0" w:type="auto"/>
        <w:tblLook w:val="04A0" w:firstRow="1" w:lastRow="0" w:firstColumn="1" w:lastColumn="0" w:noHBand="0" w:noVBand="1"/>
      </w:tblPr>
      <w:tblGrid>
        <w:gridCol w:w="9628"/>
      </w:tblGrid>
      <w:tr w:rsidR="00805307" w:rsidRPr="00021D37" w14:paraId="2A6A270A" w14:textId="77777777" w:rsidTr="00805307">
        <w:tc>
          <w:tcPr>
            <w:tcW w:w="9628" w:type="dxa"/>
            <w:shd w:val="clear" w:color="auto" w:fill="E5EDE8" w:themeFill="accent4" w:themeFillTint="33"/>
          </w:tcPr>
          <w:p w14:paraId="7B02A7D7" w14:textId="36D35F76" w:rsidR="00805307" w:rsidRPr="00021D37" w:rsidRDefault="00805307" w:rsidP="00805307">
            <w:pPr>
              <w:pStyle w:val="GvdeMetni"/>
              <w:rPr>
                <w:b/>
                <w:bCs/>
              </w:rPr>
            </w:pPr>
            <w:r w:rsidRPr="00021D37">
              <w:rPr>
                <w:b/>
                <w:bCs/>
              </w:rPr>
              <w:t>*Note on habitat equivalency and Habitat Hectares approach</w:t>
            </w:r>
          </w:p>
          <w:p w14:paraId="2FEDCC88" w14:textId="77777777" w:rsidR="00805307" w:rsidRPr="00021D37" w:rsidRDefault="00805307" w:rsidP="00805307">
            <w:pPr>
              <w:pStyle w:val="GvdeMetni"/>
            </w:pPr>
            <w:r w:rsidRPr="00021D37">
              <w:t xml:space="preserve">Note that the NNL targets defined for habitats are represented as Habitat Hectares (HH) or hectare equivalents that taken into consideration both habitat extent and condition. </w:t>
            </w:r>
          </w:p>
          <w:p w14:paraId="47C37A03" w14:textId="77777777" w:rsidR="00805307" w:rsidRPr="00021D37" w:rsidRDefault="00805307" w:rsidP="00805307">
            <w:pPr>
              <w:pStyle w:val="GvdeMetni"/>
            </w:pPr>
            <w:r w:rsidRPr="00021D37">
              <w:t xml:space="preserve">For permanent habitat losses that will require compensation through an offset, this will require an assessment of the habitat condition for target offset receiving areas and further estimations of gains in habitat condition likely through restoration actions, so as to determine HH gains and show how the NNL target in terms of HH can be met. This is not a case of simply restoring a certain physical extent of habitat but also requires that condition be taken into account. </w:t>
            </w:r>
          </w:p>
          <w:p w14:paraId="024EF719" w14:textId="776B1397" w:rsidR="00805307" w:rsidRPr="00021D37" w:rsidRDefault="00805307" w:rsidP="00B40D1F">
            <w:pPr>
              <w:pStyle w:val="GvdeMetni"/>
              <w:rPr>
                <w:rFonts w:ascii="Verdana" w:hAnsi="Verdana"/>
                <w:i/>
                <w:iCs/>
              </w:rPr>
            </w:pPr>
            <w:r w:rsidRPr="00021D37">
              <w:t xml:space="preserve">In reality, depending on the initial conditions of habitat in areas targeted for compensation/restoration, the physical extent may be significantly larger than the extent </w:t>
            </w:r>
            <w:r w:rsidRPr="00021D37">
              <w:lastRenderedPageBreak/>
              <w:t xml:space="preserve">impacted by the Project. This will need to be addressed further as part of an </w:t>
            </w:r>
            <w:r w:rsidRPr="00021D37">
              <w:rPr>
                <w:b/>
                <w:bCs/>
              </w:rPr>
              <w:t xml:space="preserve">offset strategy </w:t>
            </w:r>
            <w:r w:rsidRPr="00021D37">
              <w:t xml:space="preserve">for the Project. </w:t>
            </w:r>
          </w:p>
        </w:tc>
      </w:tr>
    </w:tbl>
    <w:p w14:paraId="543896F0" w14:textId="77777777" w:rsidR="00BA271E" w:rsidRDefault="00BA271E" w:rsidP="003F5196">
      <w:pPr>
        <w:pStyle w:val="GvdeMetni"/>
        <w:rPr>
          <w:rFonts w:ascii="Verdana" w:hAnsi="Verdana"/>
        </w:rPr>
      </w:pPr>
    </w:p>
    <w:p w14:paraId="7DC4912F" w14:textId="4F37635C" w:rsidR="003F5196" w:rsidRPr="00021D37" w:rsidRDefault="003F5196" w:rsidP="003F5196">
      <w:pPr>
        <w:pStyle w:val="GvdeMetni"/>
        <w:rPr>
          <w:rFonts w:ascii="Verdana" w:hAnsi="Verdana"/>
        </w:rPr>
      </w:pPr>
      <w:r w:rsidRPr="00021D37">
        <w:rPr>
          <w:rFonts w:ascii="Verdana" w:hAnsi="Verdana"/>
        </w:rPr>
        <w:t xml:space="preserve">Alternative compensation measures (such as an </w:t>
      </w:r>
      <w:r w:rsidR="00BA271E">
        <w:rPr>
          <w:rFonts w:ascii="Verdana" w:hAnsi="Verdana"/>
        </w:rPr>
        <w:t>averted/</w:t>
      </w:r>
      <w:r w:rsidRPr="00021D37">
        <w:rPr>
          <w:rFonts w:ascii="Verdana" w:hAnsi="Verdana"/>
        </w:rPr>
        <w:t xml:space="preserve">avoided loss approach to offsetting impacts on habitat) may also be considered, and to this end a formal </w:t>
      </w:r>
      <w:r w:rsidRPr="00021D37">
        <w:rPr>
          <w:rFonts w:ascii="Verdana" w:hAnsi="Verdana"/>
          <w:b/>
          <w:bCs/>
        </w:rPr>
        <w:t>offset strategy</w:t>
      </w:r>
      <w:r w:rsidRPr="00021D37">
        <w:rPr>
          <w:rFonts w:ascii="Verdana" w:hAnsi="Verdana"/>
        </w:rPr>
        <w:t xml:space="preserve"> will need to be developed for the Project</w:t>
      </w:r>
      <w:r w:rsidR="00BA271E">
        <w:rPr>
          <w:rFonts w:ascii="Verdana" w:hAnsi="Verdana"/>
        </w:rPr>
        <w:t xml:space="preserve"> that considers all possible opportunities and options</w:t>
      </w:r>
      <w:r w:rsidRPr="00021D37">
        <w:rPr>
          <w:rFonts w:ascii="Verdana" w:hAnsi="Verdana"/>
        </w:rPr>
        <w:t>.</w:t>
      </w:r>
    </w:p>
    <w:p w14:paraId="7902B3A1" w14:textId="77777777" w:rsidR="003F5196" w:rsidRPr="00021D37" w:rsidRDefault="003F5196" w:rsidP="003F5196">
      <w:pPr>
        <w:pStyle w:val="GvdeMetni"/>
        <w:rPr>
          <w:rFonts w:ascii="Verdana" w:hAnsi="Verdana"/>
          <w:i/>
          <w:iCs/>
        </w:rPr>
      </w:pPr>
      <w:r w:rsidRPr="00021D37">
        <w:rPr>
          <w:i/>
          <w:iCs/>
        </w:rPr>
        <w:t>Given that biodiversity offsets are still relatively new in terms of their conceptualization and implementation internationally, with consultants and implementers still dealing with many unknowns and complexities around offsets in general, it is recommended that an external biodiversity specialist be consulted on all matters concerning the need and desirability for offsets, and the preparation of any necessary offset strategies and plans.</w:t>
      </w:r>
    </w:p>
    <w:p w14:paraId="22FE84A1" w14:textId="77B2158E" w:rsidR="003F5196" w:rsidRPr="00021D37" w:rsidRDefault="003F5196" w:rsidP="003F5196">
      <w:pPr>
        <w:pStyle w:val="GvdeMetni"/>
        <w:rPr>
          <w:rFonts w:ascii="Verdana" w:hAnsi="Verdana"/>
          <w:i/>
          <w:iCs/>
        </w:rPr>
      </w:pPr>
      <w:r w:rsidRPr="00021D37">
        <w:rPr>
          <w:rFonts w:ascii="Verdana" w:hAnsi="Verdana"/>
          <w:i/>
          <w:iCs/>
        </w:rPr>
        <w:t>Note that to address potential habitat fragmentation effects (which are particularly relevant to the linear infrastructure – i.e. access roads), this will be addressed through the offset plan by focusing on linking habitats to improve connectivity during restoration planning.</w:t>
      </w:r>
    </w:p>
    <w:p w14:paraId="50FB4BAD" w14:textId="78A2493B" w:rsidR="00B40D1F" w:rsidRPr="00021D37" w:rsidRDefault="00B40D1F" w:rsidP="00B40D1F">
      <w:pPr>
        <w:pStyle w:val="GvdeMetni"/>
        <w:rPr>
          <w:rFonts w:ascii="Verdana" w:hAnsi="Verdana"/>
        </w:rPr>
      </w:pPr>
      <w:r w:rsidRPr="00021D37">
        <w:rPr>
          <w:rFonts w:ascii="Verdana" w:hAnsi="Verdana"/>
        </w:rPr>
        <w:t>A</w:t>
      </w:r>
      <w:r w:rsidR="003F5196" w:rsidRPr="00021D37">
        <w:rPr>
          <w:rFonts w:ascii="Verdana" w:hAnsi="Verdana"/>
        </w:rPr>
        <w:t>s part pf the offset strategy, a</w:t>
      </w:r>
      <w:r w:rsidR="00595F30" w:rsidRPr="00021D37">
        <w:rPr>
          <w:rFonts w:ascii="Verdana" w:hAnsi="Verdana"/>
        </w:rPr>
        <w:t>n</w:t>
      </w:r>
      <w:r w:rsidRPr="00021D37">
        <w:rPr>
          <w:rFonts w:ascii="Verdana" w:hAnsi="Verdana"/>
        </w:rPr>
        <w:t xml:space="preserve"> </w:t>
      </w:r>
      <w:r w:rsidRPr="00021D37">
        <w:rPr>
          <w:rFonts w:ascii="Verdana" w:hAnsi="Verdana"/>
          <w:b/>
          <w:bCs/>
        </w:rPr>
        <w:t>offset feasibility study</w:t>
      </w:r>
      <w:r w:rsidRPr="00021D37">
        <w:rPr>
          <w:rFonts w:ascii="Verdana" w:hAnsi="Verdana"/>
        </w:rPr>
        <w:t xml:space="preserve"> is recommended to first be undertaken </w:t>
      </w:r>
      <w:r w:rsidR="003F5196" w:rsidRPr="00021D37">
        <w:rPr>
          <w:rFonts w:ascii="Verdana" w:hAnsi="Verdana"/>
        </w:rPr>
        <w:t xml:space="preserve">as a precursor to the offset plan </w:t>
      </w:r>
      <w:r w:rsidRPr="00021D37">
        <w:rPr>
          <w:rFonts w:ascii="Verdana" w:hAnsi="Verdana"/>
        </w:rPr>
        <w:t>to provide the following information:</w:t>
      </w:r>
    </w:p>
    <w:p w14:paraId="21C20A25" w14:textId="2CACE54A" w:rsidR="00B40D1F" w:rsidRPr="00021D37" w:rsidRDefault="00B40D1F" w:rsidP="00387DBC">
      <w:pPr>
        <w:pStyle w:val="GvdeMetni"/>
        <w:numPr>
          <w:ilvl w:val="0"/>
          <w:numId w:val="120"/>
        </w:numPr>
        <w:contextualSpacing/>
        <w:rPr>
          <w:rFonts w:ascii="Verdana" w:hAnsi="Verdana"/>
        </w:rPr>
      </w:pPr>
      <w:r w:rsidRPr="00021D37">
        <w:rPr>
          <w:rFonts w:ascii="Verdana" w:hAnsi="Verdana"/>
        </w:rPr>
        <w:t xml:space="preserve">a summary of the residual impacts from the Project on critical and natural habitats and quantification of those impacts using a habitat hectares method ( for example: </w:t>
      </w:r>
      <w:r w:rsidRPr="00021D37">
        <w:rPr>
          <w:rFonts w:ascii="Verdana" w:hAnsi="Verdana"/>
        </w:rPr>
        <w:fldChar w:fldCharType="begin"/>
      </w:r>
      <w:r w:rsidRPr="00021D37">
        <w:rPr>
          <w:rFonts w:ascii="Verdana" w:hAnsi="Verdana"/>
        </w:rPr>
        <w:instrText xml:space="preserve"> ADDIN ZOTERO_ITEM CSL_CITATION {"citationID":"a2m8c4t3gcn","properties":{"formattedCitation":"\\uldash{(Parkes, Newell, and Cheal 2003)}","plainCitation":"(Parkes, Newell, and Cheal 2003)","dontUpdate":true,"noteIndex":0},"citationItems":[{"id":1091,"uris":["http://zotero.org/users/7545803/items/5W7WR24S"],"itemData":{"id":1091,"type":"article-journal","abstract":"Summary Assessments of the ?quality?, condition or status of stands of native vegetation or habitat are now commonplace and are often an essential component of ecological studies and planning processes. Even when soundly based upon ecological principles, these assessments are usually highly subjective and involve implicit value judgements. The present paper describes a novel approach to vegetation or habitat quality assessment (habitat hectares approach) that can be used in almost all types of terrestrial vegetation. It is based on explicit comparisons between existing vegetation features and those of ?benchmarks? representing the average characteristics of mature stands of native vegetation of the same community type in a ?natural? or ?undisturbed? condition. Components of the index incorporate vegetation physiognomy and critical aspects of viability (e.g. degree of regeneration, impact of weeds) and spatial considerations (e.g. area, distribution and connectivity of remnant vegetation in the broader landscape). The approach has been developed to assist in making more objective and explicit decisions about where scarce conservation resources are allocated. Although the approach does not require an intimate botanical knowledge, it is believed to be ecologically valid and useful in many contexts. Importantly, the index does not provide a definitive statement on conservation status nor habitat suitability for individual species. It purposefully takes a ?broad-brush? approach and is primarily intended for use by people involved with making environmentally sensitive planning and management decisions, but may be useful within environmental research programmes. The ?habitat hectares? approach is subject to further research and ongoing refinement and constructive feedback is sought from practitioners.","container-title":"Ecological Management &amp; Restoration","DOI":"10.1046/j.1442-8903.4.s.4.x","ISSN":"1442-7001","issue":"s1","journalAbbreviation":"Ecological Management &amp; Restoration","note":"publisher: John Wiley &amp; Sons, Ltd","page":"S29-S38","title":"Assessing the quality of native vegetation: The ‘habitat hectares’ approach","volume":"4","author":[{"family":"Parkes","given":"David"},{"family":"Newell","given":"Graeme"},{"family":"Cheal","given":"David"}],"issued":{"date-parts":[["2003",2,1]]}}}],"schema":"https://github.com/citation-style-language/schema/raw/master/csl-citation.json"} </w:instrText>
      </w:r>
      <w:r w:rsidRPr="00021D37">
        <w:rPr>
          <w:rFonts w:ascii="Verdana" w:hAnsi="Verdana"/>
        </w:rPr>
        <w:fldChar w:fldCharType="separate"/>
      </w:r>
      <w:r w:rsidRPr="00021D37">
        <w:rPr>
          <w:rFonts w:ascii="Verdana" w:hAnsi="Verdana"/>
        </w:rPr>
        <w:t>Parkes et al., 2003</w:t>
      </w:r>
      <w:r w:rsidRPr="00021D37">
        <w:rPr>
          <w:rFonts w:ascii="Verdana" w:hAnsi="Verdana"/>
        </w:rPr>
        <w:fldChar w:fldCharType="end"/>
      </w:r>
      <w:r w:rsidRPr="00021D37">
        <w:rPr>
          <w:rFonts w:ascii="Verdana" w:hAnsi="Verdana"/>
        </w:rPr>
        <w:t>)</w:t>
      </w:r>
      <w:r w:rsidR="00121D11" w:rsidRPr="00021D37">
        <w:rPr>
          <w:rFonts w:ascii="Verdana" w:hAnsi="Verdana"/>
        </w:rPr>
        <w:t xml:space="preserve"> [COMPLETED in BMP]</w:t>
      </w:r>
    </w:p>
    <w:p w14:paraId="2C0BFE24" w14:textId="1CBB2964" w:rsidR="00B40D1F" w:rsidRPr="00021D37" w:rsidRDefault="00B40D1F" w:rsidP="00387DBC">
      <w:pPr>
        <w:pStyle w:val="GvdeMetni"/>
        <w:numPr>
          <w:ilvl w:val="0"/>
          <w:numId w:val="120"/>
        </w:numPr>
        <w:contextualSpacing/>
        <w:rPr>
          <w:rFonts w:ascii="Verdana" w:hAnsi="Verdana"/>
        </w:rPr>
      </w:pPr>
      <w:r w:rsidRPr="00021D37">
        <w:rPr>
          <w:rFonts w:ascii="Verdana" w:hAnsi="Verdana"/>
        </w:rPr>
        <w:t xml:space="preserve">the targets required to deliver biodiversity </w:t>
      </w:r>
      <w:r w:rsidR="00285949" w:rsidRPr="00021D37">
        <w:rPr>
          <w:rFonts w:ascii="Verdana" w:hAnsi="Verdana"/>
        </w:rPr>
        <w:t>NNL</w:t>
      </w:r>
      <w:r w:rsidRPr="00021D37">
        <w:rPr>
          <w:rFonts w:ascii="Verdana" w:hAnsi="Verdana"/>
        </w:rPr>
        <w:t xml:space="preserve"> objectives</w:t>
      </w:r>
      <w:r w:rsidR="00121D11" w:rsidRPr="00021D37">
        <w:rPr>
          <w:rFonts w:ascii="Verdana" w:hAnsi="Verdana"/>
        </w:rPr>
        <w:t xml:space="preserve"> [COMPLETED in BMP]</w:t>
      </w:r>
    </w:p>
    <w:p w14:paraId="6321769B" w14:textId="5582FD74" w:rsidR="00B40D1F" w:rsidRPr="00021D37" w:rsidRDefault="00B40D1F" w:rsidP="00387DBC">
      <w:pPr>
        <w:pStyle w:val="GvdeMetni"/>
        <w:numPr>
          <w:ilvl w:val="0"/>
          <w:numId w:val="120"/>
        </w:numPr>
        <w:contextualSpacing/>
        <w:rPr>
          <w:rFonts w:ascii="Verdana" w:hAnsi="Verdana"/>
        </w:rPr>
      </w:pPr>
      <w:r w:rsidRPr="00021D37">
        <w:rPr>
          <w:rFonts w:ascii="Verdana" w:hAnsi="Verdana"/>
        </w:rPr>
        <w:t xml:space="preserve">an explanation of the preliminary offset design and strategy to achieve NNL including possible options for doing so and the feasibility of these options; </w:t>
      </w:r>
    </w:p>
    <w:p w14:paraId="15CFF5BF" w14:textId="77777777" w:rsidR="00B40D1F" w:rsidRPr="00021D37" w:rsidRDefault="00B40D1F" w:rsidP="00387DBC">
      <w:pPr>
        <w:pStyle w:val="GvdeMetni"/>
        <w:numPr>
          <w:ilvl w:val="0"/>
          <w:numId w:val="120"/>
        </w:numPr>
        <w:contextualSpacing/>
        <w:rPr>
          <w:rFonts w:ascii="Verdana" w:hAnsi="Verdana"/>
        </w:rPr>
      </w:pPr>
      <w:r w:rsidRPr="00021D37">
        <w:rPr>
          <w:rFonts w:ascii="Verdana" w:hAnsi="Verdana"/>
        </w:rPr>
        <w:t>identification of potential delivery partners, and likely key stakeholders;</w:t>
      </w:r>
    </w:p>
    <w:p w14:paraId="66136744" w14:textId="77777777" w:rsidR="00B40D1F" w:rsidRPr="00021D37" w:rsidRDefault="00B40D1F" w:rsidP="00387DBC">
      <w:pPr>
        <w:pStyle w:val="GvdeMetni"/>
        <w:numPr>
          <w:ilvl w:val="0"/>
          <w:numId w:val="120"/>
        </w:numPr>
        <w:contextualSpacing/>
        <w:rPr>
          <w:rFonts w:ascii="Verdana" w:hAnsi="Verdana"/>
        </w:rPr>
      </w:pPr>
      <w:r w:rsidRPr="00021D37">
        <w:rPr>
          <w:rFonts w:ascii="Verdana" w:hAnsi="Verdana"/>
        </w:rPr>
        <w:t>identification of key roles and responsibilities and preliminary timeframes for delivering the actions set out in the offset strategy;</w:t>
      </w:r>
    </w:p>
    <w:p w14:paraId="116D9577" w14:textId="77777777" w:rsidR="00B40D1F" w:rsidRPr="00021D37" w:rsidRDefault="00B40D1F" w:rsidP="00387DBC">
      <w:pPr>
        <w:pStyle w:val="GvdeMetni"/>
        <w:numPr>
          <w:ilvl w:val="0"/>
          <w:numId w:val="120"/>
        </w:numPr>
        <w:contextualSpacing/>
        <w:rPr>
          <w:rFonts w:ascii="Verdana" w:hAnsi="Verdana"/>
        </w:rPr>
      </w:pPr>
      <w:r w:rsidRPr="00021D37">
        <w:rPr>
          <w:rFonts w:ascii="Verdana" w:hAnsi="Verdana"/>
        </w:rPr>
        <w:t>outlines the next steps towards developing an offset implementation and management plan.</w:t>
      </w:r>
    </w:p>
    <w:p w14:paraId="340BB013" w14:textId="77777777" w:rsidR="00B40D1F" w:rsidRPr="00021D37" w:rsidRDefault="00B40D1F" w:rsidP="00B40D1F">
      <w:pPr>
        <w:pStyle w:val="GvdeMetni"/>
        <w:rPr>
          <w:rFonts w:ascii="Verdana" w:hAnsi="Verdana"/>
        </w:rPr>
      </w:pPr>
    </w:p>
    <w:p w14:paraId="3F6EAB6F" w14:textId="447B071C" w:rsidR="00B40D1F" w:rsidRPr="00021D37" w:rsidRDefault="00B40D1F" w:rsidP="00B40D1F">
      <w:pPr>
        <w:pStyle w:val="GvdeMetni"/>
        <w:rPr>
          <w:rFonts w:ascii="Verdana" w:hAnsi="Verdana"/>
        </w:rPr>
      </w:pPr>
      <w:r w:rsidRPr="00021D37">
        <w:rPr>
          <w:rFonts w:ascii="Verdana" w:hAnsi="Verdana"/>
        </w:rPr>
        <w:t>In the absence of a national biodiversity offset policy in T</w:t>
      </w:r>
      <w:r w:rsidR="00387DBC" w:rsidRPr="00021D37">
        <w:rPr>
          <w:rFonts w:ascii="Verdana" w:hAnsi="Verdana"/>
        </w:rPr>
        <w:t>ü</w:t>
      </w:r>
      <w:r w:rsidRPr="00021D37">
        <w:rPr>
          <w:rFonts w:ascii="Verdana" w:hAnsi="Verdana"/>
        </w:rPr>
        <w:t xml:space="preserve">rkiye, it is recommended that the offset approach and strategy with good international practice as far as possible, particularly the principles, guidelines and methodology contained in the ’Biodiversity Offset Design Handbook’ </w:t>
      </w:r>
      <w:r w:rsidRPr="00021D37">
        <w:rPr>
          <w:rFonts w:ascii="Verdana" w:hAnsi="Verdana"/>
        </w:rPr>
        <w:fldChar w:fldCharType="begin"/>
      </w:r>
      <w:r w:rsidRPr="00021D37">
        <w:rPr>
          <w:rFonts w:ascii="Verdana" w:hAnsi="Verdana"/>
        </w:rPr>
        <w:instrText xml:space="preserve"> ADDIN ZOTERO_ITEM CSL_CITATION {"citationID":"w6PLzZPu","properties":{"formattedCitation":"(BBOP 2012)","plainCitation":"(BBOP 2012)","noteIndex":0},"citationItems":[{"id":1090,"uris":["http://zotero.org/users/7545803/items/QUIPYWLE"],"itemData":{"id":1090,"type":"report","event-place":"Washington, D.C.","publisher":"Business and Biodiversity Offsets Programme (BBOP)","publisher-place":"Washington, D.C.","title":"Guidance Notes to the Standard on Biodiversity Offsets","author":[{"family":"BBOP","given":""}],"issued":{"date-parts":[["2012"]]}}}],"schema":"https://github.com/citation-style-language/schema/raw/master/csl-citation.json"} </w:instrText>
      </w:r>
      <w:r w:rsidRPr="00021D37">
        <w:rPr>
          <w:rFonts w:ascii="Verdana" w:hAnsi="Verdana"/>
        </w:rPr>
        <w:fldChar w:fldCharType="separate"/>
      </w:r>
      <w:r w:rsidRPr="00021D37">
        <w:rPr>
          <w:rFonts w:ascii="Verdana" w:hAnsi="Verdana" w:cs="Arial"/>
        </w:rPr>
        <w:t>(BBOP, 2012</w:t>
      </w:r>
      <w:r w:rsidRPr="00021D37">
        <w:rPr>
          <w:rStyle w:val="DipnotBavurusu"/>
          <w:rFonts w:ascii="Verdana" w:hAnsi="Verdana" w:cs="Arial"/>
        </w:rPr>
        <w:footnoteReference w:id="5"/>
      </w:r>
      <w:r w:rsidRPr="00021D37">
        <w:rPr>
          <w:rFonts w:ascii="Verdana" w:hAnsi="Verdana" w:cs="Arial"/>
        </w:rPr>
        <w:t>)</w:t>
      </w:r>
      <w:r w:rsidRPr="00021D37">
        <w:rPr>
          <w:rFonts w:ascii="Verdana" w:hAnsi="Verdana"/>
        </w:rPr>
        <w:fldChar w:fldCharType="end"/>
      </w:r>
      <w:r w:rsidRPr="00021D37">
        <w:rPr>
          <w:rFonts w:ascii="Verdana" w:hAnsi="Verdana"/>
        </w:rPr>
        <w:t>, which is described below</w:t>
      </w:r>
      <w:r w:rsidR="00285949" w:rsidRPr="00021D37">
        <w:rPr>
          <w:rFonts w:ascii="Verdana" w:hAnsi="Verdana"/>
        </w:rPr>
        <w:t xml:space="preserve"> in Table 3-4</w:t>
      </w:r>
      <w:r w:rsidRPr="00021D37">
        <w:rPr>
          <w:rFonts w:ascii="Verdana" w:hAnsi="Verdana"/>
        </w:rPr>
        <w:t>.</w:t>
      </w:r>
    </w:p>
    <w:p w14:paraId="179FB0E9" w14:textId="25080B26" w:rsidR="00CC5434" w:rsidRPr="00021D37" w:rsidRDefault="00CC5434" w:rsidP="00CC5434">
      <w:pPr>
        <w:pStyle w:val="ResimYazs"/>
      </w:pPr>
      <w:bookmarkStart w:id="79" w:name="_Toc212210651"/>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3</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4</w:t>
      </w:r>
      <w:r w:rsidR="00780BDA" w:rsidRPr="00021D37">
        <w:fldChar w:fldCharType="end"/>
      </w:r>
      <w:r w:rsidRPr="00021D37">
        <w:t xml:space="preserve"> Summary of BBOP Guiding Principles for Biodiversity Offsets</w:t>
      </w:r>
      <w:bookmarkEnd w:id="79"/>
    </w:p>
    <w:tbl>
      <w:tblPr>
        <w:tblStyle w:val="TabloKlavuzu"/>
        <w:tblW w:w="0" w:type="auto"/>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4765"/>
        <w:gridCol w:w="4863"/>
      </w:tblGrid>
      <w:tr w:rsidR="00B40D1F" w:rsidRPr="00021D37" w14:paraId="74C3349E" w14:textId="77777777" w:rsidTr="5395E1CF">
        <w:trPr>
          <w:tblHeader/>
        </w:trPr>
        <w:tc>
          <w:tcPr>
            <w:tcW w:w="4765" w:type="dxa"/>
            <w:shd w:val="clear" w:color="auto" w:fill="D2DED3"/>
            <w:vAlign w:val="center"/>
          </w:tcPr>
          <w:p w14:paraId="6B82955E" w14:textId="77777777" w:rsidR="00B40D1F" w:rsidRPr="00021D37" w:rsidRDefault="00B40D1F">
            <w:pPr>
              <w:pStyle w:val="GvdeMetni"/>
              <w:spacing w:before="120" w:line="240" w:lineRule="auto"/>
              <w:rPr>
                <w:rFonts w:ascii="Verdana" w:hAnsi="Verdana"/>
                <w:b/>
                <w:bCs/>
                <w:sz w:val="18"/>
                <w:szCs w:val="18"/>
              </w:rPr>
            </w:pPr>
            <w:r w:rsidRPr="00021D37">
              <w:rPr>
                <w:rFonts w:ascii="Verdana" w:hAnsi="Verdana"/>
                <w:b/>
                <w:bCs/>
                <w:sz w:val="18"/>
                <w:szCs w:val="18"/>
              </w:rPr>
              <w:t>BBOP Offset Principles and Guidelines</w:t>
            </w:r>
          </w:p>
        </w:tc>
        <w:tc>
          <w:tcPr>
            <w:tcW w:w="4863" w:type="dxa"/>
            <w:shd w:val="clear" w:color="auto" w:fill="D2DED3"/>
            <w:vAlign w:val="center"/>
          </w:tcPr>
          <w:p w14:paraId="0BA930D6" w14:textId="77777777" w:rsidR="00B40D1F" w:rsidRPr="00021D37" w:rsidRDefault="00B40D1F">
            <w:pPr>
              <w:pStyle w:val="GvdeMetni"/>
              <w:spacing w:before="120" w:line="240" w:lineRule="auto"/>
              <w:rPr>
                <w:rFonts w:ascii="Verdana" w:hAnsi="Verdana"/>
                <w:b/>
                <w:bCs/>
                <w:sz w:val="18"/>
                <w:szCs w:val="18"/>
              </w:rPr>
            </w:pPr>
            <w:r w:rsidRPr="00021D37">
              <w:rPr>
                <w:rFonts w:ascii="Verdana" w:hAnsi="Verdana"/>
                <w:b/>
                <w:bCs/>
                <w:sz w:val="18"/>
                <w:szCs w:val="18"/>
              </w:rPr>
              <w:t>Recommendations by ERM</w:t>
            </w:r>
          </w:p>
        </w:tc>
      </w:tr>
      <w:tr w:rsidR="00B40D1F" w:rsidRPr="00021D37" w14:paraId="025C43E4" w14:textId="77777777" w:rsidTr="5395E1CF">
        <w:tc>
          <w:tcPr>
            <w:tcW w:w="4765" w:type="dxa"/>
            <w:shd w:val="clear" w:color="auto" w:fill="D9D9D9" w:themeFill="background1" w:themeFillShade="D9"/>
            <w:vAlign w:val="center"/>
          </w:tcPr>
          <w:p w14:paraId="7FC6780C" w14:textId="77777777" w:rsidR="00B40D1F" w:rsidRPr="00021D37" w:rsidRDefault="00B40D1F">
            <w:pPr>
              <w:pStyle w:val="GvdeMetni"/>
              <w:spacing w:before="120" w:line="240" w:lineRule="auto"/>
              <w:rPr>
                <w:rFonts w:ascii="Verdana" w:hAnsi="Verdana"/>
                <w:sz w:val="18"/>
                <w:szCs w:val="18"/>
              </w:rPr>
            </w:pPr>
            <w:r w:rsidRPr="00021D37">
              <w:rPr>
                <w:rFonts w:ascii="Verdana" w:hAnsi="Verdana"/>
                <w:sz w:val="18"/>
                <w:szCs w:val="18"/>
              </w:rPr>
              <w:t>1 Offsets should be ‘like-for-like' with trading only permitted within the same land class type</w:t>
            </w:r>
          </w:p>
        </w:tc>
        <w:tc>
          <w:tcPr>
            <w:tcW w:w="4863" w:type="dxa"/>
            <w:vAlign w:val="center"/>
          </w:tcPr>
          <w:p w14:paraId="7BF85EDD"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Offsets to target similar degraded habitats for restoration/creation.</w:t>
            </w:r>
          </w:p>
        </w:tc>
      </w:tr>
      <w:tr w:rsidR="00B40D1F" w:rsidRPr="00021D37" w14:paraId="1A673951" w14:textId="77777777" w:rsidTr="5395E1CF">
        <w:tc>
          <w:tcPr>
            <w:tcW w:w="4765" w:type="dxa"/>
            <w:shd w:val="clear" w:color="auto" w:fill="D9D9D9" w:themeFill="background1" w:themeFillShade="D9"/>
            <w:vAlign w:val="center"/>
          </w:tcPr>
          <w:p w14:paraId="28A54231" w14:textId="77777777" w:rsidR="00B40D1F" w:rsidRPr="00021D37" w:rsidRDefault="00B40D1F">
            <w:pPr>
              <w:pStyle w:val="GvdeMetni"/>
              <w:spacing w:before="120" w:line="240" w:lineRule="auto"/>
              <w:rPr>
                <w:rFonts w:ascii="Verdana" w:hAnsi="Verdana"/>
                <w:sz w:val="18"/>
                <w:szCs w:val="18"/>
              </w:rPr>
            </w:pPr>
            <w:r w:rsidRPr="00021D37">
              <w:rPr>
                <w:rFonts w:ascii="Verdana" w:hAnsi="Verdana"/>
                <w:sz w:val="18"/>
                <w:szCs w:val="18"/>
              </w:rPr>
              <w:lastRenderedPageBreak/>
              <w:t>2 If ‘like-for-like' is not possible, offsets should address the same features and habitats within the broader landscape area</w:t>
            </w:r>
          </w:p>
        </w:tc>
        <w:tc>
          <w:tcPr>
            <w:tcW w:w="4863" w:type="dxa"/>
            <w:vAlign w:val="center"/>
          </w:tcPr>
          <w:p w14:paraId="66E92CC4"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As above.</w:t>
            </w:r>
          </w:p>
        </w:tc>
      </w:tr>
      <w:tr w:rsidR="00B40D1F" w:rsidRPr="00021D37" w14:paraId="73B0B85F" w14:textId="77777777" w:rsidTr="5395E1CF">
        <w:tc>
          <w:tcPr>
            <w:tcW w:w="4765" w:type="dxa"/>
            <w:shd w:val="clear" w:color="auto" w:fill="D9D9D9" w:themeFill="background1" w:themeFillShade="D9"/>
            <w:vAlign w:val="center"/>
          </w:tcPr>
          <w:p w14:paraId="050E914D" w14:textId="77777777" w:rsidR="00B40D1F" w:rsidRPr="00021D37" w:rsidRDefault="00B40D1F">
            <w:pPr>
              <w:pStyle w:val="GvdeMetni"/>
              <w:spacing w:before="120" w:line="240" w:lineRule="auto"/>
              <w:rPr>
                <w:rFonts w:ascii="Verdana" w:hAnsi="Verdana"/>
                <w:sz w:val="18"/>
                <w:szCs w:val="18"/>
              </w:rPr>
            </w:pPr>
            <w:r w:rsidRPr="00021D37">
              <w:rPr>
                <w:rFonts w:ascii="Verdana" w:hAnsi="Verdana"/>
                <w:sz w:val="18"/>
                <w:szCs w:val="18"/>
              </w:rPr>
              <w:t>3 Environmental contributions for specific programs can be used to substitute for the direct management of biodiversity</w:t>
            </w:r>
          </w:p>
        </w:tc>
        <w:tc>
          <w:tcPr>
            <w:tcW w:w="4863" w:type="dxa"/>
            <w:vAlign w:val="center"/>
          </w:tcPr>
          <w:p w14:paraId="1AE8E548"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Consultation with relevant authorities required to advise on funding of identified projects/programs.</w:t>
            </w:r>
          </w:p>
        </w:tc>
      </w:tr>
      <w:tr w:rsidR="00B40D1F" w:rsidRPr="00021D37" w14:paraId="5555EF1F" w14:textId="77777777" w:rsidTr="5395E1CF">
        <w:tc>
          <w:tcPr>
            <w:tcW w:w="4765" w:type="dxa"/>
            <w:shd w:val="clear" w:color="auto" w:fill="D9D9D9" w:themeFill="background1" w:themeFillShade="D9"/>
            <w:vAlign w:val="center"/>
          </w:tcPr>
          <w:p w14:paraId="5D9DFDB6" w14:textId="77777777" w:rsidR="00B40D1F" w:rsidRPr="00021D37" w:rsidRDefault="00B40D1F">
            <w:pPr>
              <w:pStyle w:val="GvdeMetni"/>
              <w:spacing w:before="120" w:line="240" w:lineRule="auto"/>
              <w:rPr>
                <w:rFonts w:ascii="Verdana" w:hAnsi="Verdana"/>
                <w:sz w:val="18"/>
                <w:szCs w:val="18"/>
              </w:rPr>
            </w:pPr>
            <w:r w:rsidRPr="00021D37">
              <w:rPr>
                <w:rFonts w:ascii="Verdana" w:hAnsi="Verdana"/>
                <w:sz w:val="18"/>
                <w:szCs w:val="18"/>
              </w:rPr>
              <w:t>4 Incremental loss and fragmentation of biodiversity values is to be avoided</w:t>
            </w:r>
          </w:p>
        </w:tc>
        <w:tc>
          <w:tcPr>
            <w:tcW w:w="4863" w:type="dxa"/>
            <w:vAlign w:val="center"/>
          </w:tcPr>
          <w:p w14:paraId="111B09DC"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Addressed through habitat restoration to enhance habitat connectivity.</w:t>
            </w:r>
          </w:p>
        </w:tc>
      </w:tr>
      <w:tr w:rsidR="00B40D1F" w:rsidRPr="00021D37" w14:paraId="58AB4A25" w14:textId="77777777" w:rsidTr="5395E1CF">
        <w:tc>
          <w:tcPr>
            <w:tcW w:w="4765" w:type="dxa"/>
            <w:shd w:val="clear" w:color="auto" w:fill="D9D9D9" w:themeFill="background1" w:themeFillShade="D9"/>
            <w:vAlign w:val="center"/>
          </w:tcPr>
          <w:p w14:paraId="5CC36CEC" w14:textId="77777777" w:rsidR="00B40D1F" w:rsidRPr="00021D37" w:rsidRDefault="00B40D1F">
            <w:pPr>
              <w:pStyle w:val="GvdeMetni"/>
              <w:spacing w:before="120" w:line="240" w:lineRule="auto"/>
              <w:rPr>
                <w:rFonts w:ascii="Verdana" w:hAnsi="Verdana"/>
                <w:sz w:val="18"/>
                <w:szCs w:val="18"/>
              </w:rPr>
            </w:pPr>
            <w:r w:rsidRPr="00021D37">
              <w:rPr>
                <w:rFonts w:ascii="Verdana" w:hAnsi="Verdana"/>
                <w:sz w:val="18"/>
                <w:szCs w:val="18"/>
              </w:rPr>
              <w:t>5 Management of offset sites can be used to improve biodiversity values however this may not replace actions that are already funded</w:t>
            </w:r>
          </w:p>
        </w:tc>
        <w:tc>
          <w:tcPr>
            <w:tcW w:w="4863" w:type="dxa"/>
            <w:vAlign w:val="center"/>
          </w:tcPr>
          <w:p w14:paraId="503692D1"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Consultation required to advise on existing programs already funded by others.</w:t>
            </w:r>
          </w:p>
        </w:tc>
      </w:tr>
      <w:tr w:rsidR="00B40D1F" w:rsidRPr="00021D37" w14:paraId="6C21E414" w14:textId="77777777" w:rsidTr="5395E1CF">
        <w:tc>
          <w:tcPr>
            <w:tcW w:w="4765" w:type="dxa"/>
            <w:shd w:val="clear" w:color="auto" w:fill="D9D9D9" w:themeFill="background1" w:themeFillShade="D9"/>
            <w:vAlign w:val="center"/>
          </w:tcPr>
          <w:p w14:paraId="3E484EB3" w14:textId="77777777" w:rsidR="00B40D1F" w:rsidRPr="00021D37" w:rsidRDefault="00B40D1F">
            <w:pPr>
              <w:pStyle w:val="GvdeMetni"/>
              <w:spacing w:before="120" w:line="240" w:lineRule="auto"/>
              <w:rPr>
                <w:rFonts w:ascii="Verdana" w:hAnsi="Verdana"/>
                <w:sz w:val="18"/>
                <w:szCs w:val="18"/>
              </w:rPr>
            </w:pPr>
            <w:r w:rsidRPr="5395E1CF">
              <w:rPr>
                <w:rFonts w:ascii="Verdana" w:hAnsi="Verdana"/>
                <w:sz w:val="18"/>
                <w:szCs w:val="18"/>
              </w:rPr>
              <w:t>6 Areas with existing or potential land uses that are likely to be in conflict with the objectives of biodiversity offsets will need to be avoided (mining, forestry leases).</w:t>
            </w:r>
          </w:p>
        </w:tc>
        <w:tc>
          <w:tcPr>
            <w:tcW w:w="4863" w:type="dxa"/>
            <w:vAlign w:val="center"/>
          </w:tcPr>
          <w:p w14:paraId="76FFFA06"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Avoid habitat restoration in areas expected to be heavily degraded.</w:t>
            </w:r>
          </w:p>
          <w:p w14:paraId="55279F94"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This will likely require further stakeholder mapping and consultation.</w:t>
            </w:r>
          </w:p>
        </w:tc>
      </w:tr>
      <w:tr w:rsidR="00B40D1F" w:rsidRPr="00021D37" w14:paraId="537CD15A" w14:textId="77777777" w:rsidTr="5395E1CF">
        <w:tc>
          <w:tcPr>
            <w:tcW w:w="4765" w:type="dxa"/>
            <w:shd w:val="clear" w:color="auto" w:fill="D9D9D9" w:themeFill="background1" w:themeFillShade="D9"/>
            <w:vAlign w:val="center"/>
          </w:tcPr>
          <w:p w14:paraId="6B37C202" w14:textId="77777777" w:rsidR="00B40D1F" w:rsidRPr="00021D37" w:rsidRDefault="00B40D1F">
            <w:pPr>
              <w:pStyle w:val="GvdeMetni"/>
              <w:spacing w:before="120" w:line="240" w:lineRule="auto"/>
              <w:rPr>
                <w:rFonts w:ascii="Verdana" w:hAnsi="Verdana"/>
                <w:sz w:val="18"/>
                <w:szCs w:val="18"/>
              </w:rPr>
            </w:pPr>
            <w:r w:rsidRPr="00021D37">
              <w:rPr>
                <w:rFonts w:ascii="Verdana" w:hAnsi="Verdana"/>
                <w:sz w:val="18"/>
                <w:szCs w:val="18"/>
              </w:rPr>
              <w:t>7 Offsets to be located in close proximity to the impacted area as possible, such that the gains of offset mitigation are retained in the local area impacted and not transferred elsewhere.</w:t>
            </w:r>
          </w:p>
        </w:tc>
        <w:tc>
          <w:tcPr>
            <w:tcW w:w="4863" w:type="dxa"/>
            <w:vAlign w:val="center"/>
          </w:tcPr>
          <w:p w14:paraId="551AB28C" w14:textId="3ABD0F96"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 xml:space="preserve">Habitat restoration and other conservation interventions to target Protected Areas, KBAs, IBAs, etc. where the project is located </w:t>
            </w:r>
            <w:r w:rsidR="00BB168A" w:rsidRPr="00021D37">
              <w:rPr>
                <w:rFonts w:ascii="Verdana" w:hAnsi="Verdana"/>
                <w:i/>
                <w:iCs/>
                <w:sz w:val="18"/>
                <w:szCs w:val="18"/>
              </w:rPr>
              <w:t xml:space="preserve">within </w:t>
            </w:r>
            <w:r w:rsidRPr="00021D37">
              <w:rPr>
                <w:rFonts w:ascii="Verdana" w:hAnsi="Verdana"/>
                <w:i/>
                <w:iCs/>
                <w:sz w:val="18"/>
                <w:szCs w:val="18"/>
              </w:rPr>
              <w:t xml:space="preserve">or immediately adjacent </w:t>
            </w:r>
            <w:r w:rsidR="00BB168A" w:rsidRPr="00021D37">
              <w:rPr>
                <w:rFonts w:ascii="Verdana" w:hAnsi="Verdana"/>
                <w:i/>
                <w:iCs/>
                <w:sz w:val="18"/>
                <w:szCs w:val="18"/>
              </w:rPr>
              <w:t xml:space="preserve">to these </w:t>
            </w:r>
            <w:r w:rsidRPr="00021D37">
              <w:rPr>
                <w:rFonts w:ascii="Verdana" w:hAnsi="Verdana"/>
                <w:i/>
                <w:iCs/>
                <w:sz w:val="18"/>
                <w:szCs w:val="18"/>
              </w:rPr>
              <w:t xml:space="preserve">areas. </w:t>
            </w:r>
          </w:p>
          <w:p w14:paraId="7C408D62"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Consultation required to advise on opportunities and confirm approach.</w:t>
            </w:r>
          </w:p>
        </w:tc>
      </w:tr>
      <w:tr w:rsidR="00B40D1F" w:rsidRPr="00021D37" w14:paraId="6B877C16" w14:textId="77777777" w:rsidTr="5395E1CF">
        <w:tc>
          <w:tcPr>
            <w:tcW w:w="4765" w:type="dxa"/>
            <w:shd w:val="clear" w:color="auto" w:fill="D9D9D9" w:themeFill="background1" w:themeFillShade="D9"/>
            <w:vAlign w:val="center"/>
          </w:tcPr>
          <w:p w14:paraId="76784122" w14:textId="77777777" w:rsidR="00B40D1F" w:rsidRPr="00021D37" w:rsidRDefault="00B40D1F">
            <w:pPr>
              <w:pStyle w:val="GvdeMetni"/>
              <w:spacing w:before="120" w:line="240" w:lineRule="auto"/>
              <w:rPr>
                <w:rFonts w:ascii="Verdana" w:hAnsi="Verdana"/>
                <w:sz w:val="18"/>
                <w:szCs w:val="18"/>
              </w:rPr>
            </w:pPr>
            <w:r w:rsidRPr="00021D37">
              <w:rPr>
                <w:rFonts w:ascii="Verdana" w:hAnsi="Verdana"/>
                <w:sz w:val="18"/>
                <w:szCs w:val="18"/>
              </w:rPr>
              <w:t>8 Location of offsets in the landscape that facilitate connectivity with adjacent habitats are considered preferable.</w:t>
            </w:r>
          </w:p>
        </w:tc>
        <w:tc>
          <w:tcPr>
            <w:tcW w:w="4863" w:type="dxa"/>
            <w:vAlign w:val="center"/>
          </w:tcPr>
          <w:p w14:paraId="7E67B494"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Consider habitat connectivity and ecological corridors enhancement opportunities when designing offsets and habitat restoration.</w:t>
            </w:r>
          </w:p>
        </w:tc>
      </w:tr>
      <w:tr w:rsidR="00B40D1F" w:rsidRPr="00021D37" w14:paraId="52DA5483" w14:textId="77777777" w:rsidTr="5395E1CF">
        <w:tc>
          <w:tcPr>
            <w:tcW w:w="4765" w:type="dxa"/>
            <w:shd w:val="clear" w:color="auto" w:fill="D9D9D9" w:themeFill="background1" w:themeFillShade="D9"/>
            <w:vAlign w:val="center"/>
          </w:tcPr>
          <w:p w14:paraId="47B04E9B" w14:textId="77777777" w:rsidR="00B40D1F" w:rsidRPr="00021D37" w:rsidRDefault="00B40D1F">
            <w:pPr>
              <w:pStyle w:val="GvdeMetni"/>
              <w:spacing w:before="120" w:line="240" w:lineRule="auto"/>
              <w:rPr>
                <w:rFonts w:ascii="Verdana" w:hAnsi="Verdana"/>
                <w:sz w:val="18"/>
                <w:szCs w:val="18"/>
              </w:rPr>
            </w:pPr>
            <w:r w:rsidRPr="00021D37">
              <w:rPr>
                <w:rFonts w:ascii="Verdana" w:hAnsi="Verdana"/>
                <w:sz w:val="18"/>
                <w:szCs w:val="18"/>
              </w:rPr>
              <w:t>9 Large offset sites that are connected to existing protected areas are also seen as preferable.</w:t>
            </w:r>
          </w:p>
        </w:tc>
        <w:tc>
          <w:tcPr>
            <w:tcW w:w="4863" w:type="dxa"/>
            <w:vAlign w:val="center"/>
          </w:tcPr>
          <w:p w14:paraId="51C45877"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 xml:space="preserve">Habitat restoration and other conservation interventions to target Protected Areas, KBAs, IBAs, etc. where the project is located or immediately adjacent areas. </w:t>
            </w:r>
          </w:p>
          <w:p w14:paraId="7482A3FF"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Consultation required to advise on opportunities and confirm approach.</w:t>
            </w:r>
          </w:p>
        </w:tc>
      </w:tr>
      <w:tr w:rsidR="00B40D1F" w:rsidRPr="00021D37" w14:paraId="49FADE28" w14:textId="77777777" w:rsidTr="5395E1CF">
        <w:tc>
          <w:tcPr>
            <w:tcW w:w="4765" w:type="dxa"/>
            <w:shd w:val="clear" w:color="auto" w:fill="D9D9D9" w:themeFill="background1" w:themeFillShade="D9"/>
            <w:vAlign w:val="center"/>
          </w:tcPr>
          <w:p w14:paraId="1CE90E91" w14:textId="77777777" w:rsidR="00B40D1F" w:rsidRPr="00021D37" w:rsidRDefault="00B40D1F">
            <w:pPr>
              <w:pStyle w:val="GvdeMetni"/>
              <w:spacing w:before="120" w:line="240" w:lineRule="auto"/>
              <w:rPr>
                <w:rFonts w:ascii="Verdana" w:hAnsi="Verdana"/>
                <w:sz w:val="18"/>
                <w:szCs w:val="18"/>
              </w:rPr>
            </w:pPr>
            <w:r w:rsidRPr="00021D37">
              <w:rPr>
                <w:rFonts w:ascii="Verdana" w:hAnsi="Verdana"/>
                <w:sz w:val="18"/>
                <w:szCs w:val="18"/>
              </w:rPr>
              <w:t>10 Sites similarly used by comparable ethnic groups sharing similar cultural values will be of preference.</w:t>
            </w:r>
          </w:p>
        </w:tc>
        <w:tc>
          <w:tcPr>
            <w:tcW w:w="4863" w:type="dxa"/>
            <w:vAlign w:val="center"/>
          </w:tcPr>
          <w:p w14:paraId="33E09683"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This will likely require further stakeholder mapping and consultation.</w:t>
            </w:r>
          </w:p>
        </w:tc>
      </w:tr>
      <w:tr w:rsidR="00B40D1F" w:rsidRPr="00021D37" w14:paraId="681A00F1" w14:textId="77777777" w:rsidTr="5395E1CF">
        <w:tc>
          <w:tcPr>
            <w:tcW w:w="4765" w:type="dxa"/>
            <w:shd w:val="clear" w:color="auto" w:fill="D9D9D9" w:themeFill="background1" w:themeFillShade="D9"/>
            <w:vAlign w:val="center"/>
          </w:tcPr>
          <w:p w14:paraId="382971B5" w14:textId="77777777" w:rsidR="00B40D1F" w:rsidRPr="00021D37" w:rsidRDefault="00B40D1F">
            <w:pPr>
              <w:pStyle w:val="GvdeMetni"/>
              <w:spacing w:before="120" w:line="240" w:lineRule="auto"/>
              <w:rPr>
                <w:rFonts w:ascii="Verdana" w:hAnsi="Verdana"/>
                <w:sz w:val="18"/>
                <w:szCs w:val="18"/>
              </w:rPr>
            </w:pPr>
            <w:r w:rsidRPr="00021D37">
              <w:rPr>
                <w:rFonts w:ascii="Verdana" w:hAnsi="Verdana"/>
                <w:sz w:val="18"/>
                <w:szCs w:val="18"/>
              </w:rPr>
              <w:t>11 Fairness and equity should be ensured for affected stakeholders.</w:t>
            </w:r>
          </w:p>
        </w:tc>
        <w:tc>
          <w:tcPr>
            <w:tcW w:w="4863" w:type="dxa"/>
            <w:vAlign w:val="center"/>
          </w:tcPr>
          <w:p w14:paraId="28FC0A0B" w14:textId="77777777" w:rsidR="00B40D1F" w:rsidRPr="00021D37" w:rsidRDefault="00B40D1F" w:rsidP="00387DBC">
            <w:pPr>
              <w:pStyle w:val="GvdeMetni"/>
              <w:numPr>
                <w:ilvl w:val="0"/>
                <w:numId w:val="117"/>
              </w:numPr>
              <w:spacing w:before="120" w:line="240" w:lineRule="auto"/>
              <w:rPr>
                <w:rFonts w:ascii="Verdana" w:hAnsi="Verdana"/>
                <w:sz w:val="18"/>
                <w:szCs w:val="18"/>
              </w:rPr>
            </w:pPr>
            <w:r w:rsidRPr="00021D37">
              <w:rPr>
                <w:rFonts w:ascii="Verdana" w:hAnsi="Verdana"/>
                <w:i/>
                <w:iCs/>
                <w:sz w:val="18"/>
                <w:szCs w:val="18"/>
              </w:rPr>
              <w:t>This will likely require further stakeholder mapping and consultation.</w:t>
            </w:r>
          </w:p>
        </w:tc>
      </w:tr>
      <w:tr w:rsidR="00B40D1F" w:rsidRPr="00021D37" w14:paraId="7935B56B" w14:textId="77777777" w:rsidTr="5395E1CF">
        <w:tc>
          <w:tcPr>
            <w:tcW w:w="4765" w:type="dxa"/>
            <w:shd w:val="clear" w:color="auto" w:fill="D9D9D9" w:themeFill="background1" w:themeFillShade="D9"/>
            <w:vAlign w:val="center"/>
          </w:tcPr>
          <w:p w14:paraId="48A2F930" w14:textId="77777777" w:rsidR="00B40D1F" w:rsidRPr="00021D37" w:rsidRDefault="00B40D1F">
            <w:pPr>
              <w:pStyle w:val="GvdeMetni"/>
              <w:spacing w:before="120" w:line="240" w:lineRule="auto"/>
              <w:rPr>
                <w:rFonts w:ascii="Verdana" w:hAnsi="Verdana"/>
                <w:sz w:val="18"/>
                <w:szCs w:val="18"/>
              </w:rPr>
            </w:pPr>
            <w:r w:rsidRPr="00021D37">
              <w:rPr>
                <w:rFonts w:ascii="Verdana" w:hAnsi="Verdana"/>
                <w:sz w:val="18"/>
                <w:szCs w:val="18"/>
              </w:rPr>
              <w:t>12 Offsets chosen should be permanent and ongoing in perpetuity.</w:t>
            </w:r>
          </w:p>
        </w:tc>
        <w:tc>
          <w:tcPr>
            <w:tcW w:w="4863" w:type="dxa"/>
            <w:vAlign w:val="center"/>
          </w:tcPr>
          <w:p w14:paraId="2F3E85E6"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 xml:space="preserve">Offset design to consider permanency and ensure maintenance and contingency measures are in place. </w:t>
            </w:r>
          </w:p>
          <w:p w14:paraId="0CA38BC5" w14:textId="77777777" w:rsidR="00B40D1F" w:rsidRPr="00021D37" w:rsidRDefault="00B40D1F" w:rsidP="00387DBC">
            <w:pPr>
              <w:pStyle w:val="GvdeMetni"/>
              <w:numPr>
                <w:ilvl w:val="0"/>
                <w:numId w:val="117"/>
              </w:numPr>
              <w:spacing w:before="120" w:line="240" w:lineRule="auto"/>
              <w:rPr>
                <w:rFonts w:ascii="Verdana" w:hAnsi="Verdana"/>
                <w:i/>
                <w:iCs/>
                <w:sz w:val="18"/>
                <w:szCs w:val="18"/>
              </w:rPr>
            </w:pPr>
            <w:r w:rsidRPr="00021D37">
              <w:rPr>
                <w:rFonts w:ascii="Verdana" w:hAnsi="Verdana"/>
                <w:i/>
                <w:iCs/>
                <w:sz w:val="18"/>
                <w:szCs w:val="18"/>
              </w:rPr>
              <w:t>Consultation required to advise on future management of any protected sites under management control.</w:t>
            </w:r>
          </w:p>
        </w:tc>
      </w:tr>
    </w:tbl>
    <w:p w14:paraId="1C7DB432" w14:textId="77777777" w:rsidR="00B40D1F" w:rsidRPr="00021D37" w:rsidRDefault="00B40D1F" w:rsidP="00B40D1F">
      <w:pPr>
        <w:pStyle w:val="GvdeMetni"/>
        <w:ind w:left="1440"/>
        <w:rPr>
          <w:rFonts w:ascii="Verdana" w:hAnsi="Verdana"/>
        </w:rPr>
      </w:pPr>
    </w:p>
    <w:p w14:paraId="1D76B26A" w14:textId="77777777" w:rsidR="00B40D1F" w:rsidRPr="00021D37" w:rsidRDefault="00B40D1F" w:rsidP="00B40D1F">
      <w:pPr>
        <w:pStyle w:val="GvdeMetni"/>
        <w:rPr>
          <w:rFonts w:ascii="Verdana" w:hAnsi="Verdana"/>
          <w:szCs w:val="20"/>
        </w:rPr>
      </w:pPr>
      <w:r w:rsidRPr="00021D37">
        <w:rPr>
          <w:rFonts w:ascii="Verdana" w:hAnsi="Verdana"/>
          <w:szCs w:val="20"/>
        </w:rPr>
        <w:lastRenderedPageBreak/>
        <w:t>Importantly, upon conclusion and acceptance of the initial offset feasibility study and general approach by lenders and other key stakeholders (e.g. protected areas managers / conservation authorities), a detailed</w:t>
      </w:r>
      <w:r w:rsidRPr="00021D37">
        <w:rPr>
          <w:rFonts w:ascii="Verdana" w:hAnsi="Verdana"/>
          <w:b/>
          <w:bCs/>
          <w:szCs w:val="20"/>
        </w:rPr>
        <w:t xml:space="preserve"> Biodiversity Offset Management and Monitoring Plan (BOMMP</w:t>
      </w:r>
      <w:r w:rsidRPr="00021D37">
        <w:rPr>
          <w:rFonts w:ascii="Verdana" w:hAnsi="Verdana"/>
          <w:szCs w:val="20"/>
        </w:rPr>
        <w:t>) would need to be developed that contains information regarding:</w:t>
      </w:r>
    </w:p>
    <w:p w14:paraId="6DA75496"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Agreement on a final offset option;</w:t>
      </w:r>
    </w:p>
    <w:p w14:paraId="4764F4A7"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Select and agree on priority offset site(s);</w:t>
      </w:r>
    </w:p>
    <w:p w14:paraId="070A95BF"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Agree on offset conditions;</w:t>
      </w:r>
    </w:p>
    <w:p w14:paraId="3C1F6327"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Baseline assessment of offset site(s) for opportunities (if required);</w:t>
      </w:r>
    </w:p>
    <w:p w14:paraId="1B2BB3CD"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Investigate offset implementation partner(s);</w:t>
      </w:r>
    </w:p>
    <w:p w14:paraId="769D70C6"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Compile detailed financial costing;</w:t>
      </w:r>
    </w:p>
    <w:p w14:paraId="10FC49B4"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Investigate and clarify the legal instruments and arrangements for determination and agreement on securing the final offset areas, including delineation of the offset site, how the offset will be declared and designated in terms of Turkish Law;</w:t>
      </w:r>
    </w:p>
    <w:p w14:paraId="39A435EA"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Understand the processes and roles of relevant government bodies and engage with them;</w:t>
      </w:r>
    </w:p>
    <w:p w14:paraId="6BB51C56"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Compile a detailed implementation plan with activities, roles, responsibilities and timeframes for delivering on the offset including short- and long-term management measures;</w:t>
      </w:r>
    </w:p>
    <w:p w14:paraId="1E0CF047"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Describe contractual arrangements with implementation partner(s);</w:t>
      </w:r>
    </w:p>
    <w:p w14:paraId="716A8FF5"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Agree on and finalize offset funding arrangements, as well as formulating a clear and transparent accounting and reporting approach and methodology;</w:t>
      </w:r>
    </w:p>
    <w:p w14:paraId="2021A4BD"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Compile Biodiversity Offset Monitoring &amp; Evaluation Programme;</w:t>
      </w:r>
    </w:p>
    <w:p w14:paraId="45B9AE84"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Implement offset as per BOMMP; and</w:t>
      </w:r>
    </w:p>
    <w:p w14:paraId="7F68DF35" w14:textId="77777777" w:rsidR="00B40D1F" w:rsidRPr="00021D37" w:rsidRDefault="00B40D1F" w:rsidP="00387DBC">
      <w:pPr>
        <w:pStyle w:val="GvdeMetni"/>
        <w:numPr>
          <w:ilvl w:val="0"/>
          <w:numId w:val="121"/>
        </w:numPr>
        <w:contextualSpacing/>
        <w:rPr>
          <w:rFonts w:ascii="Verdana" w:hAnsi="Verdana"/>
          <w:szCs w:val="20"/>
        </w:rPr>
      </w:pPr>
      <w:r w:rsidRPr="00021D37">
        <w:rPr>
          <w:rFonts w:ascii="Verdana" w:hAnsi="Verdana"/>
          <w:szCs w:val="20"/>
        </w:rPr>
        <w:t>Monitor and evaluate offset.</w:t>
      </w:r>
    </w:p>
    <w:p w14:paraId="7547EB9D" w14:textId="77777777" w:rsidR="00B40D1F" w:rsidRPr="00021D37" w:rsidRDefault="00B40D1F" w:rsidP="00B40D1F">
      <w:pPr>
        <w:pStyle w:val="GvdeMetni"/>
        <w:contextualSpacing/>
        <w:rPr>
          <w:rFonts w:ascii="Verdana" w:hAnsi="Verdana"/>
          <w:szCs w:val="20"/>
        </w:rPr>
      </w:pPr>
    </w:p>
    <w:p w14:paraId="6326CD82" w14:textId="52483E16" w:rsidR="00B40D1F" w:rsidRPr="00021D37" w:rsidRDefault="00B40D1F" w:rsidP="00B40D1F">
      <w:pPr>
        <w:pStyle w:val="GvdeMetni"/>
        <w:rPr>
          <w:rFonts w:ascii="Verdana" w:hAnsi="Verdana"/>
          <w:szCs w:val="20"/>
        </w:rPr>
      </w:pPr>
      <w:r w:rsidRPr="00021D37">
        <w:rPr>
          <w:rFonts w:ascii="Verdana" w:hAnsi="Verdana"/>
          <w:szCs w:val="20"/>
        </w:rPr>
        <w:t xml:space="preserve">Since habitat restoration and/or enhancement will be a foundational aspect of the biodiversity offset, a detailed </w:t>
      </w:r>
      <w:r w:rsidRPr="00021D37">
        <w:rPr>
          <w:rFonts w:ascii="Verdana" w:hAnsi="Verdana"/>
          <w:b/>
          <w:bCs/>
          <w:szCs w:val="20"/>
        </w:rPr>
        <w:t xml:space="preserve">habitat restoration plan </w:t>
      </w:r>
      <w:r w:rsidRPr="00021D37">
        <w:rPr>
          <w:rFonts w:ascii="Verdana" w:hAnsi="Verdana"/>
          <w:szCs w:val="20"/>
        </w:rPr>
        <w:t xml:space="preserve">and programme will need to be </w:t>
      </w:r>
      <w:r w:rsidR="002C04C9" w:rsidRPr="00021D37">
        <w:rPr>
          <w:rFonts w:ascii="Verdana" w:hAnsi="Verdana"/>
          <w:szCs w:val="20"/>
        </w:rPr>
        <w:t>compiled,</w:t>
      </w:r>
      <w:r w:rsidRPr="00021D37">
        <w:rPr>
          <w:rFonts w:ascii="Verdana" w:hAnsi="Verdana"/>
          <w:szCs w:val="20"/>
        </w:rPr>
        <w:t xml:space="preserve"> and it is recommended that a regional biodiversity expert or qualified ecologist with regional experience in planning and implementing restoration of natural habitats be appointed to assist with the planning and implementation of restoration concerning natural habitats.</w:t>
      </w:r>
    </w:p>
    <w:p w14:paraId="62A6EE95" w14:textId="77777777" w:rsidR="00B40D1F" w:rsidRPr="00021D37" w:rsidRDefault="00B40D1F" w:rsidP="00B40D1F">
      <w:pPr>
        <w:spacing w:before="120" w:after="60"/>
        <w:jc w:val="both"/>
        <w:rPr>
          <w:rFonts w:ascii="Verdana" w:hAnsi="Verdana"/>
          <w:szCs w:val="20"/>
        </w:rPr>
      </w:pPr>
      <w:r w:rsidRPr="00021D37">
        <w:rPr>
          <w:rFonts w:ascii="Verdana" w:hAnsi="Verdana"/>
          <w:szCs w:val="20"/>
        </w:rPr>
        <w:t xml:space="preserve">It is recommended that any habitat rehabilitation/restoration be aligned with the SER (Society for Ecological Restoration) ‘International principles and standards for the practice of ecological restoration’), which provides the most comprehensive and robust international framework available to date for ecological restoration projects. These are contained within the publication of the SER (Gann </w:t>
      </w:r>
      <w:r w:rsidRPr="00021D37">
        <w:rPr>
          <w:rFonts w:ascii="Verdana" w:hAnsi="Verdana"/>
          <w:i/>
          <w:iCs/>
          <w:szCs w:val="20"/>
        </w:rPr>
        <w:t>et al</w:t>
      </w:r>
      <w:r w:rsidRPr="00021D37">
        <w:rPr>
          <w:rFonts w:ascii="Verdana" w:hAnsi="Verdana"/>
          <w:szCs w:val="20"/>
        </w:rPr>
        <w:t xml:space="preserve">., 2019) which can be accessed online from the SER website:  </w:t>
      </w:r>
    </w:p>
    <w:p w14:paraId="391BBBB9" w14:textId="77777777" w:rsidR="00B40D1F" w:rsidRPr="00021D37" w:rsidRDefault="00B40D1F" w:rsidP="00387DBC">
      <w:pPr>
        <w:pStyle w:val="ListeParagraf"/>
        <w:numPr>
          <w:ilvl w:val="0"/>
          <w:numId w:val="119"/>
        </w:numPr>
        <w:spacing w:before="120" w:after="60"/>
        <w:jc w:val="both"/>
        <w:rPr>
          <w:rFonts w:ascii="Verdana" w:hAnsi="Verdana"/>
          <w:szCs w:val="20"/>
        </w:rPr>
      </w:pPr>
      <w:hyperlink r:id="rId30" w:history="1">
        <w:r w:rsidRPr="00021D37">
          <w:rPr>
            <w:rStyle w:val="Kpr"/>
            <w:szCs w:val="20"/>
          </w:rPr>
          <w:t>https://www.ser.org/page/SERStandards/International-Standards-for-the-Practice-of-Ecological-Restoration.htm</w:t>
        </w:r>
      </w:hyperlink>
    </w:p>
    <w:p w14:paraId="77FD69C4" w14:textId="77777777" w:rsidR="00B40D1F" w:rsidRPr="00021D37" w:rsidRDefault="00B40D1F" w:rsidP="00B40D1F">
      <w:pPr>
        <w:autoSpaceDE w:val="0"/>
        <w:autoSpaceDN w:val="0"/>
        <w:adjustRightInd w:val="0"/>
        <w:spacing w:line="288" w:lineRule="auto"/>
        <w:jc w:val="both"/>
        <w:rPr>
          <w:rFonts w:ascii="Verdana" w:hAnsi="Verdana"/>
          <w:szCs w:val="20"/>
        </w:rPr>
      </w:pPr>
    </w:p>
    <w:p w14:paraId="4FCF81EF" w14:textId="77777777" w:rsidR="00B40D1F" w:rsidRPr="00021D37" w:rsidRDefault="00B40D1F" w:rsidP="00B40D1F">
      <w:pPr>
        <w:autoSpaceDE w:val="0"/>
        <w:autoSpaceDN w:val="0"/>
        <w:adjustRightInd w:val="0"/>
        <w:spacing w:line="288" w:lineRule="auto"/>
        <w:jc w:val="both"/>
        <w:rPr>
          <w:rFonts w:ascii="Verdana" w:hAnsi="Verdana"/>
          <w:szCs w:val="20"/>
        </w:rPr>
      </w:pPr>
      <w:r w:rsidRPr="00021D37">
        <w:rPr>
          <w:rFonts w:ascii="Verdana" w:hAnsi="Verdana"/>
          <w:szCs w:val="20"/>
        </w:rPr>
        <w:t>The SER guidelines are intended to support the development of ecological restoration plans, assist implementers with achieving intended goals, while addressing key challenges and navigating trade-offs associated with land management priorities and decisions. The SER establishes eight (8) principles that underpin ecological restoration, which serve as a useful guide when designing restoration plans or strategies that consider biodiversity:</w:t>
      </w:r>
    </w:p>
    <w:p w14:paraId="66B87FDE"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Engage stakeholders</w:t>
      </w:r>
    </w:p>
    <w:p w14:paraId="4F0E63E1"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lastRenderedPageBreak/>
        <w:t>Draw on many types of knowledge</w:t>
      </w:r>
    </w:p>
    <w:p w14:paraId="761A8EB8"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Informed by native reference ecosystems, while consulting environmental change</w:t>
      </w:r>
    </w:p>
    <w:p w14:paraId="73E21CD4"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Support ecosystem recovery processes</w:t>
      </w:r>
    </w:p>
    <w:p w14:paraId="4478F81D"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Assessed against clear goals and objectives using measurable indicators</w:t>
      </w:r>
    </w:p>
    <w:p w14:paraId="6FD33731"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Seek the highest level of recovery possible</w:t>
      </w:r>
    </w:p>
    <w:p w14:paraId="14F937A8"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Part of a continuum of restorative activities</w:t>
      </w:r>
    </w:p>
    <w:p w14:paraId="37D8EE64" w14:textId="77777777" w:rsidR="00B40D1F" w:rsidRPr="00021D37" w:rsidRDefault="00B40D1F" w:rsidP="00387DBC">
      <w:pPr>
        <w:pStyle w:val="ListeParagraf"/>
        <w:numPr>
          <w:ilvl w:val="0"/>
          <w:numId w:val="118"/>
        </w:numPr>
        <w:autoSpaceDE w:val="0"/>
        <w:autoSpaceDN w:val="0"/>
        <w:adjustRightInd w:val="0"/>
        <w:spacing w:after="0" w:line="288" w:lineRule="auto"/>
        <w:jc w:val="both"/>
        <w:rPr>
          <w:rFonts w:ascii="Verdana" w:hAnsi="Verdana"/>
          <w:szCs w:val="20"/>
        </w:rPr>
      </w:pPr>
      <w:r w:rsidRPr="00021D37">
        <w:rPr>
          <w:rFonts w:ascii="Verdana" w:hAnsi="Verdana"/>
          <w:szCs w:val="20"/>
        </w:rPr>
        <w:t>Gains cumulative value when applied at large scales</w:t>
      </w:r>
    </w:p>
    <w:p w14:paraId="26761C65" w14:textId="77777777" w:rsidR="00B40D1F" w:rsidRPr="00021D37" w:rsidRDefault="00B40D1F" w:rsidP="00B40D1F">
      <w:pPr>
        <w:pStyle w:val="GvdeMetni"/>
        <w:rPr>
          <w:rFonts w:ascii="Verdana" w:hAnsi="Verdana"/>
          <w:b/>
          <w:bCs/>
        </w:rPr>
      </w:pPr>
    </w:p>
    <w:p w14:paraId="1C2C083D" w14:textId="77777777" w:rsidR="00B40D1F" w:rsidRPr="00021D37" w:rsidRDefault="00B40D1F" w:rsidP="00B40D1F">
      <w:pPr>
        <w:pStyle w:val="GvdeMetni"/>
        <w:rPr>
          <w:rFonts w:ascii="Verdana" w:hAnsi="Verdana"/>
        </w:rPr>
      </w:pPr>
      <w:r w:rsidRPr="00021D37">
        <w:rPr>
          <w:rFonts w:ascii="Verdana" w:hAnsi="Verdana"/>
          <w:b/>
          <w:bCs/>
        </w:rPr>
        <w:t>Step 4</w:t>
      </w:r>
      <w:r w:rsidRPr="00021D37">
        <w:rPr>
          <w:rFonts w:ascii="Verdana" w:hAnsi="Verdana"/>
        </w:rPr>
        <w:t xml:space="preserve">: implement restoration and/or offset plan(s). </w:t>
      </w:r>
    </w:p>
    <w:p w14:paraId="6044D2D1" w14:textId="77777777" w:rsidR="00B40D1F" w:rsidRPr="00021D37" w:rsidRDefault="00B40D1F" w:rsidP="00B40D1F">
      <w:pPr>
        <w:pStyle w:val="GvdeMetni"/>
        <w:rPr>
          <w:rFonts w:ascii="Verdana" w:hAnsi="Verdana"/>
        </w:rPr>
      </w:pPr>
      <w:r w:rsidRPr="00021D37">
        <w:rPr>
          <w:rFonts w:ascii="Verdana" w:hAnsi="Verdana"/>
          <w:i/>
          <w:iCs/>
        </w:rPr>
        <w:t>Output: implementation of restoration/offset activities and interventions.</w:t>
      </w:r>
    </w:p>
    <w:p w14:paraId="1D513EDE" w14:textId="77777777" w:rsidR="00B40D1F" w:rsidRPr="00021D37" w:rsidRDefault="00B40D1F" w:rsidP="00B40D1F">
      <w:pPr>
        <w:pStyle w:val="GvdeMetni"/>
        <w:rPr>
          <w:rFonts w:ascii="Verdana" w:hAnsi="Verdana"/>
        </w:rPr>
      </w:pPr>
      <w:r w:rsidRPr="00021D37">
        <w:rPr>
          <w:rFonts w:ascii="Verdana" w:hAnsi="Verdana"/>
          <w:b/>
          <w:bCs/>
        </w:rPr>
        <w:t>Step 5</w:t>
      </w:r>
      <w:r w:rsidRPr="00021D37">
        <w:rPr>
          <w:rFonts w:ascii="Verdana" w:hAnsi="Verdana"/>
        </w:rPr>
        <w:t>: monitor and evaluate the success of restoration/offset interventions and activities and propose corrective actions where necessary based on an adaptive management approach.</w:t>
      </w:r>
      <w:r w:rsidRPr="00021D37">
        <w:rPr>
          <w:rFonts w:ascii="Verdana" w:hAnsi="Verdana"/>
          <w:i/>
          <w:iCs/>
        </w:rPr>
        <w:t xml:space="preserve"> </w:t>
      </w:r>
      <w:r w:rsidRPr="00021D37">
        <w:rPr>
          <w:rFonts w:ascii="Verdana" w:hAnsi="Verdana"/>
        </w:rPr>
        <w:t>During this process, it will also be important to confirm the actual footprint of temporary/permanent loss through field surveys, which can then be used to update the quantum of losses and requirements as necessary</w:t>
      </w:r>
      <w:r w:rsidRPr="00021D37">
        <w:rPr>
          <w:rFonts w:ascii="Verdana" w:hAnsi="Verdana"/>
          <w:i/>
          <w:iCs/>
        </w:rPr>
        <w:t xml:space="preserve">. </w:t>
      </w:r>
    </w:p>
    <w:p w14:paraId="50E585B1" w14:textId="77777777" w:rsidR="00B40D1F" w:rsidRPr="00021D37" w:rsidRDefault="00B40D1F" w:rsidP="00B40D1F">
      <w:pPr>
        <w:pStyle w:val="GvdeMetni"/>
        <w:rPr>
          <w:rFonts w:ascii="Verdana" w:hAnsi="Verdana"/>
        </w:rPr>
      </w:pPr>
      <w:r w:rsidRPr="00021D37">
        <w:rPr>
          <w:rFonts w:ascii="Verdana" w:hAnsi="Verdana"/>
          <w:i/>
          <w:iCs/>
        </w:rPr>
        <w:t>Output: monitoring, evaluation and adaptive response.</w:t>
      </w:r>
    </w:p>
    <w:p w14:paraId="510389C2" w14:textId="04D320E7" w:rsidR="009A27A0" w:rsidRPr="00021D37" w:rsidRDefault="009A27A0" w:rsidP="00A61EC5">
      <w:pPr>
        <w:pStyle w:val="Balk2"/>
      </w:pPr>
      <w:bookmarkStart w:id="80" w:name="_Toc212210572"/>
      <w:r w:rsidRPr="00021D37">
        <w:t>Strategy for NG/NNL for CH and PBF Species</w:t>
      </w:r>
      <w:bookmarkEnd w:id="80"/>
    </w:p>
    <w:p w14:paraId="667308E7" w14:textId="77777777" w:rsidR="006755FF" w:rsidRPr="00021D37" w:rsidRDefault="00615038" w:rsidP="0090509E">
      <w:pPr>
        <w:pStyle w:val="GvdeMetni"/>
      </w:pPr>
      <w:r w:rsidRPr="00661923">
        <w:t xml:space="preserve">Residual impacts </w:t>
      </w:r>
      <w:r w:rsidR="00F76DC7" w:rsidRPr="00661923">
        <w:t xml:space="preserve">on </w:t>
      </w:r>
      <w:r w:rsidRPr="00661923">
        <w:t xml:space="preserve">CH/PBF </w:t>
      </w:r>
      <w:r w:rsidR="00F76DC7" w:rsidRPr="00661923">
        <w:t xml:space="preserve">species are expected </w:t>
      </w:r>
      <w:r w:rsidRPr="00661923">
        <w:t xml:space="preserve">to be </w:t>
      </w:r>
      <w:r w:rsidRPr="00661923">
        <w:rPr>
          <w:b/>
          <w:bCs/>
        </w:rPr>
        <w:t>Minor to Moderate</w:t>
      </w:r>
      <w:r w:rsidRPr="00661923">
        <w:t xml:space="preserve"> in terms of significance, taking into account mitigation as per the ESIA recommendations</w:t>
      </w:r>
      <w:r w:rsidR="006755FF" w:rsidRPr="00661923">
        <w:t>:</w:t>
      </w:r>
      <w:r w:rsidR="006755FF" w:rsidRPr="00021D37">
        <w:t xml:space="preserve"> </w:t>
      </w:r>
    </w:p>
    <w:p w14:paraId="6E670E84" w14:textId="5DE44331" w:rsidR="001931EC" w:rsidRPr="00021D37" w:rsidRDefault="006755FF" w:rsidP="0090509E">
      <w:pPr>
        <w:pStyle w:val="GvdeMetni"/>
        <w:numPr>
          <w:ilvl w:val="0"/>
          <w:numId w:val="155"/>
        </w:numPr>
      </w:pPr>
      <w:r w:rsidRPr="00021D37">
        <w:t xml:space="preserve">In terms of endemic/restricted-range flora that qualify as CH/PBF, their association with the </w:t>
      </w:r>
      <w:r w:rsidR="0077040E">
        <w:t>maquis</w:t>
      </w:r>
      <w:r w:rsidRPr="00021D37">
        <w:t xml:space="preserve"> and woodland habitats that will be directly impacted during construction may results in an expected to be </w:t>
      </w:r>
      <w:r w:rsidR="00830D55" w:rsidRPr="00021D37">
        <w:t>‘</w:t>
      </w:r>
      <w:r w:rsidRPr="00021D37">
        <w:t>Moderate</w:t>
      </w:r>
      <w:r w:rsidR="00830D55" w:rsidRPr="00021D37">
        <w:t>’</w:t>
      </w:r>
      <w:r w:rsidRPr="00021D37">
        <w:t xml:space="preserve"> significance residual impact based on the habitat losses anticipated.</w:t>
      </w:r>
    </w:p>
    <w:p w14:paraId="5A53F565" w14:textId="6CA8632E" w:rsidR="006755FF" w:rsidRPr="00021D37" w:rsidRDefault="006755FF" w:rsidP="0090509E">
      <w:pPr>
        <w:pStyle w:val="GvdeMetni"/>
        <w:numPr>
          <w:ilvl w:val="0"/>
          <w:numId w:val="155"/>
        </w:numPr>
      </w:pPr>
      <w:r w:rsidRPr="00021D37">
        <w:t>In terms of bird species that qualify as PBF, population-level impacts are unlikely based on the collision risk modelling undertaken</w:t>
      </w:r>
      <w:r w:rsidR="0090509E" w:rsidRPr="00021D37">
        <w:t xml:space="preserve"> which suggests a low risk of collision</w:t>
      </w:r>
      <w:r w:rsidRPr="00021D37">
        <w:t xml:space="preserve">, </w:t>
      </w:r>
      <w:r w:rsidR="0090509E" w:rsidRPr="00021D37">
        <w:t>whilst some temporary disturbance of nesting activity during construction activities. Overall, a</w:t>
      </w:r>
      <w:r w:rsidR="00830D55" w:rsidRPr="00021D37">
        <w:t>n ‘Insignificant to</w:t>
      </w:r>
      <w:r w:rsidR="0090509E" w:rsidRPr="00021D37">
        <w:t xml:space="preserve"> Minor</w:t>
      </w:r>
      <w:r w:rsidR="00830D55" w:rsidRPr="00021D37">
        <w:t>’</w:t>
      </w:r>
      <w:r w:rsidR="0090509E" w:rsidRPr="00021D37">
        <w:t xml:space="preserve"> impact is expected.</w:t>
      </w:r>
    </w:p>
    <w:p w14:paraId="4BD4BAFA" w14:textId="251B83A4" w:rsidR="00535DB5" w:rsidRPr="00021D37" w:rsidRDefault="00535DB5" w:rsidP="0090509E">
      <w:pPr>
        <w:pStyle w:val="GvdeMetni"/>
        <w:numPr>
          <w:ilvl w:val="0"/>
          <w:numId w:val="155"/>
        </w:numPr>
      </w:pPr>
      <w:r w:rsidRPr="00021D37">
        <w:t>Several bat species qualify as PBF</w:t>
      </w:r>
      <w:r w:rsidR="002E506B" w:rsidRPr="00021D37">
        <w:t>, several of which are typically prone to collision with turbines. A ‘Minor’ residual impact is possible.</w:t>
      </w:r>
    </w:p>
    <w:p w14:paraId="58BB6759" w14:textId="18F28B0A" w:rsidR="0090509E" w:rsidRPr="00647998" w:rsidRDefault="00791C5B" w:rsidP="0090509E">
      <w:pPr>
        <w:pStyle w:val="GvdeMetni"/>
        <w:numPr>
          <w:ilvl w:val="0"/>
          <w:numId w:val="155"/>
        </w:numPr>
      </w:pPr>
      <w:r w:rsidRPr="00647998">
        <w:t>For herpetofauna, Mediterranean Spur-thighed Tortoise</w:t>
      </w:r>
      <w:r w:rsidR="00E04154" w:rsidRPr="00647998">
        <w:t>, Ocellated Skink</w:t>
      </w:r>
      <w:r w:rsidRPr="00647998">
        <w:t xml:space="preserve"> and Grass Snake qualify as PBF. Direct habitat loss, fragmentation and general disturbance could result in a </w:t>
      </w:r>
      <w:r w:rsidR="00830D55" w:rsidRPr="00647998">
        <w:t>‘</w:t>
      </w:r>
      <w:r w:rsidR="00647998" w:rsidRPr="00647998">
        <w:t>Insignificant</w:t>
      </w:r>
      <w:r w:rsidR="009640B8">
        <w:t xml:space="preserve"> to Minor</w:t>
      </w:r>
      <w:r w:rsidR="00830D55" w:rsidRPr="00647998">
        <w:t>’</w:t>
      </w:r>
      <w:r w:rsidRPr="00647998">
        <w:t xml:space="preserve"> significance residual impact</w:t>
      </w:r>
      <w:r w:rsidR="00535DB5" w:rsidRPr="00647998">
        <w:t xml:space="preserve"> to herpetofauna species</w:t>
      </w:r>
      <w:r w:rsidRPr="00647998">
        <w:t>.</w:t>
      </w:r>
    </w:p>
    <w:p w14:paraId="09D17119" w14:textId="22F4A3F5" w:rsidR="00791C5B" w:rsidRPr="00021D37" w:rsidRDefault="00791C5B" w:rsidP="0090509E">
      <w:pPr>
        <w:pStyle w:val="GvdeMetni"/>
        <w:numPr>
          <w:ilvl w:val="0"/>
          <w:numId w:val="155"/>
        </w:numPr>
      </w:pPr>
      <w:r w:rsidRPr="00021D37">
        <w:t xml:space="preserve">For mammals, Caracal </w:t>
      </w:r>
      <w:r w:rsidR="00535DB5" w:rsidRPr="00021D37">
        <w:t>qualifies</w:t>
      </w:r>
      <w:r w:rsidRPr="00021D37">
        <w:t xml:space="preserve"> as PBF</w:t>
      </w:r>
      <w:r w:rsidR="00535DB5" w:rsidRPr="00021D37">
        <w:t xml:space="preserve">. This species </w:t>
      </w:r>
      <w:r w:rsidR="00830D55" w:rsidRPr="00021D37">
        <w:t xml:space="preserve">is </w:t>
      </w:r>
      <w:r w:rsidR="00B528BC" w:rsidRPr="00021D37">
        <w:t>highly mobile and unlikely to be significantly impacted by the Project as it will likely vacate the construction area and avoid direct impacts.</w:t>
      </w:r>
    </w:p>
    <w:p w14:paraId="2C03CD28" w14:textId="77777777" w:rsidR="001931EC" w:rsidRPr="00021D37" w:rsidRDefault="001931EC" w:rsidP="009A27A0">
      <w:pPr>
        <w:pStyle w:val="GvdeMetni"/>
        <w:contextualSpacing/>
      </w:pPr>
    </w:p>
    <w:p w14:paraId="6B9C95B5" w14:textId="24E45376" w:rsidR="00283D9D" w:rsidRPr="00021D37" w:rsidRDefault="00F76DC7" w:rsidP="009A27A0">
      <w:pPr>
        <w:pStyle w:val="GvdeMetni"/>
        <w:contextualSpacing/>
      </w:pPr>
      <w:r w:rsidRPr="00021D37">
        <w:t xml:space="preserve">In this case, setting targets for NG/NNL is not practically possible as no </w:t>
      </w:r>
      <w:r w:rsidR="00BA3894" w:rsidRPr="00021D37">
        <w:t xml:space="preserve">actual </w:t>
      </w:r>
      <w:r w:rsidRPr="00021D37">
        <w:t>quantification of species residual losses</w:t>
      </w:r>
      <w:r w:rsidR="00BA3894" w:rsidRPr="00021D37">
        <w:t xml:space="preserve"> </w:t>
      </w:r>
      <w:r w:rsidR="00D74E56" w:rsidRPr="00021D37">
        <w:t xml:space="preserve">or impacts on populations </w:t>
      </w:r>
      <w:r w:rsidR="00615038" w:rsidRPr="00021D37">
        <w:t>can be performed</w:t>
      </w:r>
      <w:r w:rsidR="00283D9D" w:rsidRPr="00021D37">
        <w:t xml:space="preserve">. </w:t>
      </w:r>
      <w:r w:rsidRPr="00021D37">
        <w:t xml:space="preserve"> </w:t>
      </w:r>
    </w:p>
    <w:p w14:paraId="3F060F02" w14:textId="77777777" w:rsidR="00283D9D" w:rsidRPr="00021D37" w:rsidRDefault="00283D9D" w:rsidP="009A27A0">
      <w:pPr>
        <w:pStyle w:val="GvdeMetni"/>
        <w:contextualSpacing/>
      </w:pPr>
    </w:p>
    <w:p w14:paraId="692A8D02" w14:textId="15FA634D" w:rsidR="009A27A0" w:rsidRPr="00021D37" w:rsidRDefault="009A27A0" w:rsidP="009A27A0">
      <w:pPr>
        <w:pStyle w:val="GvdeMetni"/>
        <w:contextualSpacing/>
      </w:pPr>
      <w:r w:rsidRPr="00021D37">
        <w:lastRenderedPageBreak/>
        <w:t xml:space="preserve">There are numerous </w:t>
      </w:r>
      <w:r w:rsidR="00283D9D" w:rsidRPr="00021D37">
        <w:t xml:space="preserve">practical </w:t>
      </w:r>
      <w:r w:rsidRPr="00021D37">
        <w:t>challenges to identifying species-specific targets, particularly where information on species populations is scarce (ICF Consulting, 2014</w:t>
      </w:r>
      <w:r w:rsidRPr="00021D37">
        <w:rPr>
          <w:rStyle w:val="DipnotBavurusu"/>
        </w:rPr>
        <w:footnoteReference w:id="6"/>
      </w:r>
      <w:r w:rsidRPr="00021D37">
        <w:t>). In such situations, the use of habitat and habitat quality as a surrogate or proxy for species targets is generally considered acceptable in terms of GIIP. Habitat is an essential component of biodiversity, and the maintenance or restoration of habitats can have significant positive impacts on species diversity and abundance. Therefore, the identification of habitats and the assessment of their quality can serve as a useful approach to target setting and monitoring, particularly in areas with limited data on species. However, it is essential to acknowledge that the use of habitat as a proxy for species targets has its limitations</w:t>
      </w:r>
      <w:r w:rsidRPr="00021D37">
        <w:rPr>
          <w:rStyle w:val="DipnotBavurusu"/>
        </w:rPr>
        <w:footnoteReference w:id="7"/>
      </w:r>
      <w:r w:rsidRPr="00021D37">
        <w:t xml:space="preserve">. </w:t>
      </w:r>
    </w:p>
    <w:p w14:paraId="2070675C" w14:textId="77777777" w:rsidR="009A27A0" w:rsidRPr="00021D37" w:rsidRDefault="009A27A0" w:rsidP="009A27A0">
      <w:pPr>
        <w:pStyle w:val="GvdeMetni"/>
        <w:contextualSpacing/>
      </w:pPr>
    </w:p>
    <w:p w14:paraId="133A01E7" w14:textId="5F4B86AC" w:rsidR="009A27A0" w:rsidRPr="00021D37" w:rsidRDefault="001D55A0" w:rsidP="009A27A0">
      <w:pPr>
        <w:pStyle w:val="GvdeMetni"/>
        <w:contextualSpacing/>
      </w:pPr>
      <w:r w:rsidRPr="00021D37">
        <w:t>In light of the above, f</w:t>
      </w:r>
      <w:r w:rsidR="009A27A0" w:rsidRPr="00021D37">
        <w:t xml:space="preserve">or this Project a rather simplistic but practical approach towards addressing </w:t>
      </w:r>
      <w:r w:rsidR="00AE1E35" w:rsidRPr="00021D37">
        <w:t xml:space="preserve">NG/NNL requirements </w:t>
      </w:r>
      <w:r w:rsidR="009A27A0" w:rsidRPr="00021D37">
        <w:t xml:space="preserve">for identified </w:t>
      </w:r>
      <w:r w:rsidR="00AE1E35" w:rsidRPr="00021D37">
        <w:t>CH and PBF</w:t>
      </w:r>
      <w:r w:rsidR="009A27A0" w:rsidRPr="00021D37">
        <w:t xml:space="preserve"> qualifying species </w:t>
      </w:r>
      <w:r w:rsidR="00D6792D" w:rsidRPr="00021D37">
        <w:t>of flora / fauna</w:t>
      </w:r>
      <w:r w:rsidR="00AE1E35" w:rsidRPr="00021D37">
        <w:t xml:space="preserve"> was considered</w:t>
      </w:r>
      <w:r w:rsidR="009A27A0" w:rsidRPr="00021D37">
        <w:t xml:space="preserve">. The focus was on exploring opportunities for how habitat may be improved with improved habitat condition/connectivity and through risk abatement of known key threats/pressures, and ultimately how averting species loss may contribute to NNL/NG in biodiversity. </w:t>
      </w:r>
      <w:r w:rsidR="009A27A0" w:rsidRPr="00021D37">
        <w:rPr>
          <w:b/>
          <w:bCs/>
        </w:rPr>
        <w:t xml:space="preserve">The </w:t>
      </w:r>
      <w:r w:rsidR="009A27A0" w:rsidRPr="00021D37">
        <w:rPr>
          <w:b/>
        </w:rPr>
        <w:t>concept</w:t>
      </w:r>
      <w:r w:rsidR="009A27A0" w:rsidRPr="00021D37">
        <w:rPr>
          <w:b/>
          <w:bCs/>
        </w:rPr>
        <w:t xml:space="preserve"> is that whilst no specific species targets are set, the anticipated trajectory is estimated and through monitoring</w:t>
      </w:r>
      <w:r w:rsidR="00D6792D" w:rsidRPr="00021D37">
        <w:rPr>
          <w:b/>
          <w:bCs/>
        </w:rPr>
        <w:t xml:space="preserve"> of conservation actions</w:t>
      </w:r>
      <w:r w:rsidR="009A27A0" w:rsidRPr="00021D37">
        <w:rPr>
          <w:b/>
          <w:bCs/>
        </w:rPr>
        <w:t xml:space="preserve">, contributions of species protection </w:t>
      </w:r>
      <w:r w:rsidR="00C71845" w:rsidRPr="00021D37">
        <w:rPr>
          <w:b/>
          <w:bCs/>
        </w:rPr>
        <w:t xml:space="preserve">and risk abatement measures </w:t>
      </w:r>
      <w:r w:rsidR="009A27A0" w:rsidRPr="00021D37">
        <w:rPr>
          <w:b/>
          <w:bCs/>
        </w:rPr>
        <w:t xml:space="preserve">towards meeting NNL/NG objectives can be qualified and where possible, </w:t>
      </w:r>
      <w:r w:rsidR="00C71845" w:rsidRPr="00021D37">
        <w:rPr>
          <w:b/>
          <w:bCs/>
        </w:rPr>
        <w:t xml:space="preserve">roughly </w:t>
      </w:r>
      <w:r w:rsidR="009A27A0" w:rsidRPr="00021D37">
        <w:rPr>
          <w:b/>
          <w:bCs/>
        </w:rPr>
        <w:t>quantified</w:t>
      </w:r>
      <w:r w:rsidR="00C71845" w:rsidRPr="00021D37">
        <w:rPr>
          <w:b/>
          <w:bCs/>
        </w:rPr>
        <w:t xml:space="preserve"> (also through expert opinion)</w:t>
      </w:r>
      <w:r w:rsidR="009A27A0" w:rsidRPr="00021D37">
        <w:rPr>
          <w:b/>
          <w:bCs/>
        </w:rPr>
        <w:t>.</w:t>
      </w:r>
    </w:p>
    <w:p w14:paraId="3367A75A" w14:textId="77777777" w:rsidR="009A27A0" w:rsidRPr="00021D37" w:rsidRDefault="009A27A0" w:rsidP="009A27A0">
      <w:pPr>
        <w:pStyle w:val="GvdeMetni"/>
        <w:contextualSpacing/>
      </w:pPr>
    </w:p>
    <w:p w14:paraId="2D585A69" w14:textId="0B078A57" w:rsidR="00E33788" w:rsidRPr="00021D37" w:rsidRDefault="009A27A0" w:rsidP="009A27A0">
      <w:pPr>
        <w:pStyle w:val="GvdeMetni"/>
        <w:contextualSpacing/>
      </w:pPr>
      <w:r w:rsidRPr="00021D37">
        <w:t xml:space="preserve">The approach </w:t>
      </w:r>
      <w:r w:rsidR="00C71845" w:rsidRPr="00021D37">
        <w:t xml:space="preserve">therefore </w:t>
      </w:r>
      <w:r w:rsidRPr="00021D37">
        <w:t xml:space="preserve">considered the key habitat requirements, known threats to species and conservation action recommendations of the IUCN, to identify actions and opportunities for contributing to CH/PBF species conservation, also taking into consideration the recommendations for actions derived through stakeholder engagement for the BAP.  These are </w:t>
      </w:r>
      <w:r w:rsidR="00805812" w:rsidRPr="00021D37">
        <w:t>summarized</w:t>
      </w:r>
      <w:r w:rsidRPr="00021D37">
        <w:t xml:space="preserve"> below</w:t>
      </w:r>
      <w:r w:rsidR="00D07E64" w:rsidRPr="00021D37">
        <w:t xml:space="preserve"> in Table 3-5</w:t>
      </w:r>
      <w:r w:rsidRPr="00021D37">
        <w:t xml:space="preserve">.  </w:t>
      </w:r>
    </w:p>
    <w:p w14:paraId="1B91AE81" w14:textId="77777777" w:rsidR="00E33788" w:rsidRPr="00021D37" w:rsidRDefault="00E33788" w:rsidP="009A27A0">
      <w:pPr>
        <w:pStyle w:val="GvdeMetni"/>
        <w:contextualSpacing/>
      </w:pPr>
    </w:p>
    <w:p w14:paraId="151E1A36" w14:textId="41E40DE6" w:rsidR="00D07E64" w:rsidRPr="00021D37" w:rsidRDefault="00D07E64" w:rsidP="00D07E64">
      <w:pPr>
        <w:pStyle w:val="ResimYazs"/>
      </w:pPr>
      <w:bookmarkStart w:id="81" w:name="_Toc212210652"/>
      <w:r w:rsidRPr="00021D37">
        <w:lastRenderedPageBreak/>
        <w:t xml:space="preserve">Table </w:t>
      </w:r>
      <w:r w:rsidRPr="00021D37">
        <w:fldChar w:fldCharType="begin"/>
      </w:r>
      <w:r w:rsidRPr="00021D37">
        <w:instrText xml:space="preserve"> STYLEREF 1 \s </w:instrText>
      </w:r>
      <w:r w:rsidRPr="00021D37">
        <w:fldChar w:fldCharType="separate"/>
      </w:r>
      <w:r w:rsidR="00B506BC">
        <w:rPr>
          <w:noProof/>
        </w:rPr>
        <w:t>3</w:t>
      </w:r>
      <w:r w:rsidRPr="00021D37">
        <w:fldChar w:fldCharType="end"/>
      </w:r>
      <w:r w:rsidRPr="00021D37">
        <w:noBreakHyphen/>
      </w:r>
      <w:r w:rsidRPr="00021D37">
        <w:fldChar w:fldCharType="begin"/>
      </w:r>
      <w:r w:rsidRPr="00021D37">
        <w:instrText xml:space="preserve"> SEQ Table \* ARABIC \s 1 </w:instrText>
      </w:r>
      <w:r w:rsidRPr="00021D37">
        <w:fldChar w:fldCharType="separate"/>
      </w:r>
      <w:r w:rsidR="00B506BC">
        <w:rPr>
          <w:noProof/>
        </w:rPr>
        <w:t>5</w:t>
      </w:r>
      <w:r w:rsidRPr="00021D37">
        <w:fldChar w:fldCharType="end"/>
      </w:r>
      <w:r w:rsidRPr="00021D37">
        <w:t xml:space="preserve"> Summary of </w:t>
      </w:r>
      <w:r w:rsidR="00AB570F" w:rsidRPr="00021D37">
        <w:t>Key Threats and conservation opportunities BASED ON THE IUCN For key faunal groups and flora</w:t>
      </w:r>
      <w:bookmarkEnd w:id="81"/>
    </w:p>
    <w:tbl>
      <w:tblPr>
        <w:tblStyle w:val="ERMTable1"/>
        <w:tblW w:w="5000" w:type="pct"/>
        <w:tblLook w:val="04A0" w:firstRow="1" w:lastRow="0" w:firstColumn="1" w:lastColumn="0" w:noHBand="0" w:noVBand="1"/>
      </w:tblPr>
      <w:tblGrid>
        <w:gridCol w:w="1993"/>
        <w:gridCol w:w="1359"/>
        <w:gridCol w:w="2857"/>
        <w:gridCol w:w="3429"/>
      </w:tblGrid>
      <w:tr w:rsidR="008D0806" w:rsidRPr="00C450C0" w14:paraId="2A80184B" w14:textId="77777777" w:rsidTr="006D07AA">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6F80D1A4" w14:textId="77777777" w:rsidR="00E33788" w:rsidRPr="00217391" w:rsidRDefault="00E33788">
            <w:pPr>
              <w:pStyle w:val="GvdeMetni"/>
              <w:spacing w:before="20" w:after="20" w:line="240" w:lineRule="auto"/>
              <w:rPr>
                <w:sz w:val="18"/>
                <w:szCs w:val="18"/>
              </w:rPr>
            </w:pPr>
            <w:bookmarkStart w:id="82" w:name="_Hlk168494339"/>
            <w:r w:rsidRPr="00217391">
              <w:rPr>
                <w:sz w:val="18"/>
                <w:szCs w:val="18"/>
              </w:rPr>
              <w:t>Group</w:t>
            </w:r>
          </w:p>
        </w:tc>
        <w:tc>
          <w:tcPr>
            <w:tcW w:w="705" w:type="pct"/>
            <w:vAlign w:val="center"/>
          </w:tcPr>
          <w:p w14:paraId="3BF762CF" w14:textId="77777777" w:rsidR="00E33788" w:rsidRPr="00217391" w:rsidRDefault="00E33788">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217391">
              <w:rPr>
                <w:sz w:val="18"/>
                <w:szCs w:val="18"/>
              </w:rPr>
              <w:t>CH or PBF?</w:t>
            </w:r>
          </w:p>
        </w:tc>
        <w:tc>
          <w:tcPr>
            <w:tcW w:w="1482" w:type="pct"/>
            <w:vAlign w:val="center"/>
          </w:tcPr>
          <w:p w14:paraId="1C967E23" w14:textId="77777777" w:rsidR="00E33788" w:rsidRPr="00217391" w:rsidRDefault="00E33788">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rPr>
            </w:pPr>
            <w:r w:rsidRPr="00217391">
              <w:rPr>
                <w:sz w:val="18"/>
                <w:szCs w:val="18"/>
              </w:rPr>
              <w:t>Key Threats (IUCN)</w:t>
            </w:r>
          </w:p>
        </w:tc>
        <w:tc>
          <w:tcPr>
            <w:tcW w:w="1779" w:type="pct"/>
            <w:vAlign w:val="center"/>
          </w:tcPr>
          <w:p w14:paraId="5471BD82" w14:textId="7DFC9987" w:rsidR="00E33788" w:rsidRPr="00217391" w:rsidRDefault="00E33788">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rPr>
            </w:pPr>
            <w:r w:rsidRPr="00217391">
              <w:rPr>
                <w:sz w:val="18"/>
                <w:szCs w:val="18"/>
              </w:rPr>
              <w:t>Conservation Opportunities (IUCN)</w:t>
            </w:r>
          </w:p>
        </w:tc>
      </w:tr>
      <w:tr w:rsidR="00FF5078" w:rsidRPr="00C450C0" w14:paraId="2E2BD8BA" w14:textId="77777777" w:rsidTr="006D07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3B3B387B" w14:textId="35EE8FCF" w:rsidR="00FF5078" w:rsidRPr="00920E1C" w:rsidRDefault="00FF5078">
            <w:pPr>
              <w:pStyle w:val="GvdeMetni"/>
              <w:spacing w:before="20" w:after="20" w:line="240" w:lineRule="auto"/>
              <w:rPr>
                <w:sz w:val="18"/>
                <w:szCs w:val="18"/>
              </w:rPr>
            </w:pPr>
            <w:r w:rsidRPr="00920E1C">
              <w:rPr>
                <w:sz w:val="18"/>
                <w:szCs w:val="18"/>
              </w:rPr>
              <w:t xml:space="preserve">Reptiles: </w:t>
            </w:r>
            <w:r w:rsidR="00987572" w:rsidRPr="00920E1C">
              <w:rPr>
                <w:sz w:val="18"/>
                <w:szCs w:val="18"/>
              </w:rPr>
              <w:t xml:space="preserve">Mediterranean Spur-thighed Tortoise, </w:t>
            </w:r>
            <w:r w:rsidR="00605469" w:rsidRPr="00920E1C">
              <w:rPr>
                <w:sz w:val="18"/>
                <w:szCs w:val="18"/>
              </w:rPr>
              <w:t>Grass Snake</w:t>
            </w:r>
          </w:p>
        </w:tc>
        <w:tc>
          <w:tcPr>
            <w:tcW w:w="705" w:type="pct"/>
            <w:vAlign w:val="center"/>
          </w:tcPr>
          <w:p w14:paraId="69F29894" w14:textId="37F24BE5" w:rsidR="00FF5078" w:rsidRPr="00920E1C" w:rsidRDefault="0060546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PBF</w:t>
            </w:r>
          </w:p>
        </w:tc>
        <w:tc>
          <w:tcPr>
            <w:tcW w:w="1482" w:type="pct"/>
            <w:vAlign w:val="center"/>
          </w:tcPr>
          <w:p w14:paraId="662104BB" w14:textId="77777777" w:rsidR="00FF5078" w:rsidRPr="00920E1C"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Habitat loss</w:t>
            </w:r>
          </w:p>
          <w:p w14:paraId="7ABED69D" w14:textId="77777777" w:rsidR="00C075B0" w:rsidRPr="00920E1C"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Habitat fragmentation</w:t>
            </w:r>
          </w:p>
          <w:p w14:paraId="447B52CD" w14:textId="77777777" w:rsidR="00C075B0" w:rsidRPr="00920E1C"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Road kills</w:t>
            </w:r>
          </w:p>
          <w:p w14:paraId="1CED4D96" w14:textId="77777777" w:rsidR="00057DE7" w:rsidRPr="00920E1C" w:rsidRDefault="00057DE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Hunting &amp; trapping</w:t>
            </w:r>
          </w:p>
          <w:p w14:paraId="1AD45410" w14:textId="470ABEEF" w:rsidR="00A34001" w:rsidRPr="00920E1C" w:rsidRDefault="00A34001"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Water pollution</w:t>
            </w:r>
          </w:p>
        </w:tc>
        <w:tc>
          <w:tcPr>
            <w:tcW w:w="1779" w:type="pct"/>
            <w:vAlign w:val="center"/>
          </w:tcPr>
          <w:p w14:paraId="4CB95539" w14:textId="77777777" w:rsidR="00C075B0" w:rsidRPr="00920E1C" w:rsidRDefault="00C075B0"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Habitat restoration and creation</w:t>
            </w:r>
          </w:p>
          <w:p w14:paraId="4412CAB5" w14:textId="77777777" w:rsidR="00FF5078" w:rsidRPr="00920E1C"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Construction of corridors underneath roads</w:t>
            </w:r>
          </w:p>
          <w:p w14:paraId="6554FD90" w14:textId="77777777" w:rsidR="00CA2D77" w:rsidRPr="00920E1C"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Pollution control</w:t>
            </w:r>
          </w:p>
          <w:p w14:paraId="1A4EAAD1" w14:textId="77777777" w:rsidR="00CA2D77" w:rsidRPr="00920E1C"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Monitoring</w:t>
            </w:r>
          </w:p>
          <w:p w14:paraId="5EA9ABAC" w14:textId="1397979A" w:rsidR="00CA2D77" w:rsidRPr="00920E1C" w:rsidRDefault="00CA2D77" w:rsidP="00BC313E">
            <w:pPr>
              <w:pStyle w:val="GvdeMetni"/>
              <w:numPr>
                <w:ilvl w:val="0"/>
                <w:numId w:val="126"/>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Education / awareness</w:t>
            </w:r>
          </w:p>
        </w:tc>
      </w:tr>
      <w:tr w:rsidR="000D7020" w:rsidRPr="00C450C0" w14:paraId="78EFA6B6" w14:textId="77777777" w:rsidTr="006D07AA">
        <w:tc>
          <w:tcPr>
            <w:cnfStyle w:val="001000000000" w:firstRow="0" w:lastRow="0" w:firstColumn="1" w:lastColumn="0" w:oddVBand="0" w:evenVBand="0" w:oddHBand="0" w:evenHBand="0" w:firstRowFirstColumn="0" w:firstRowLastColumn="0" w:lastRowFirstColumn="0" w:lastRowLastColumn="0"/>
            <w:tcW w:w="1034" w:type="pct"/>
            <w:vAlign w:val="center"/>
          </w:tcPr>
          <w:p w14:paraId="7C959EAA" w14:textId="21037C47" w:rsidR="00E33788" w:rsidRPr="00920E1C" w:rsidRDefault="008D0806">
            <w:pPr>
              <w:pStyle w:val="GvdeMetni"/>
              <w:spacing w:before="20" w:after="20" w:line="240" w:lineRule="auto"/>
              <w:rPr>
                <w:sz w:val="18"/>
                <w:szCs w:val="18"/>
              </w:rPr>
            </w:pPr>
            <w:r w:rsidRPr="00920E1C">
              <w:rPr>
                <w:sz w:val="18"/>
                <w:szCs w:val="18"/>
              </w:rPr>
              <w:t>Flora</w:t>
            </w:r>
            <w:r w:rsidR="000D7020" w:rsidRPr="00920E1C">
              <w:rPr>
                <w:sz w:val="18"/>
                <w:szCs w:val="18"/>
              </w:rPr>
              <w:t xml:space="preserve">: </w:t>
            </w:r>
            <w:r w:rsidRPr="00920E1C">
              <w:rPr>
                <w:sz w:val="18"/>
                <w:szCs w:val="18"/>
              </w:rPr>
              <w:t xml:space="preserve">several </w:t>
            </w:r>
            <w:r w:rsidR="00605469" w:rsidRPr="00920E1C">
              <w:rPr>
                <w:sz w:val="18"/>
                <w:szCs w:val="18"/>
              </w:rPr>
              <w:t xml:space="preserve">endemic/ restricted-range </w:t>
            </w:r>
            <w:r w:rsidRPr="00920E1C">
              <w:rPr>
                <w:sz w:val="18"/>
                <w:szCs w:val="18"/>
              </w:rPr>
              <w:t>plant species</w:t>
            </w:r>
          </w:p>
        </w:tc>
        <w:tc>
          <w:tcPr>
            <w:tcW w:w="705" w:type="pct"/>
            <w:vAlign w:val="center"/>
          </w:tcPr>
          <w:p w14:paraId="12F4EA61" w14:textId="241A7A5D" w:rsidR="00E33788" w:rsidRPr="00920E1C" w:rsidRDefault="008D0806">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 xml:space="preserve">CH, </w:t>
            </w:r>
            <w:r w:rsidR="00E33788" w:rsidRPr="00920E1C">
              <w:rPr>
                <w:sz w:val="18"/>
                <w:szCs w:val="18"/>
              </w:rPr>
              <w:t>PBF</w:t>
            </w:r>
          </w:p>
        </w:tc>
        <w:tc>
          <w:tcPr>
            <w:tcW w:w="1482" w:type="pct"/>
            <w:vAlign w:val="center"/>
          </w:tcPr>
          <w:p w14:paraId="2EF38751" w14:textId="0B72CB15" w:rsidR="001216BC" w:rsidRPr="00920E1C" w:rsidRDefault="00AB570F" w:rsidP="001216B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Species for the Project have n</w:t>
            </w:r>
            <w:r w:rsidR="001216BC" w:rsidRPr="00920E1C">
              <w:rPr>
                <w:sz w:val="18"/>
                <w:szCs w:val="18"/>
              </w:rPr>
              <w:t xml:space="preserve">ot </w:t>
            </w:r>
            <w:r w:rsidRPr="00920E1C">
              <w:rPr>
                <w:sz w:val="18"/>
                <w:szCs w:val="18"/>
              </w:rPr>
              <w:t xml:space="preserve">been </w:t>
            </w:r>
            <w:r w:rsidR="001216BC" w:rsidRPr="00920E1C">
              <w:rPr>
                <w:sz w:val="18"/>
                <w:szCs w:val="18"/>
              </w:rPr>
              <w:t>assessed by the IUCN but likely to be associated with:</w:t>
            </w:r>
          </w:p>
          <w:p w14:paraId="15CB80B4" w14:textId="77777777" w:rsidR="001216BC" w:rsidRPr="00920E1C" w:rsidRDefault="001216BC" w:rsidP="00BC313E">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habitat loss</w:t>
            </w:r>
          </w:p>
          <w:p w14:paraId="58930F48" w14:textId="77777777" w:rsidR="00E33788" w:rsidRPr="00920E1C" w:rsidRDefault="001216BC" w:rsidP="00BC313E">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habitat fragmentation</w:t>
            </w:r>
          </w:p>
          <w:p w14:paraId="6E194DE1" w14:textId="240F886F" w:rsidR="001216BC" w:rsidRPr="00920E1C" w:rsidRDefault="001216BC" w:rsidP="00BC313E">
            <w:pPr>
              <w:pStyle w:val="GvdeMetni"/>
              <w:numPr>
                <w:ilvl w:val="0"/>
                <w:numId w:val="129"/>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human land uses</w:t>
            </w:r>
          </w:p>
        </w:tc>
        <w:tc>
          <w:tcPr>
            <w:tcW w:w="1779" w:type="pct"/>
            <w:vAlign w:val="center"/>
          </w:tcPr>
          <w:p w14:paraId="24FE19FE" w14:textId="77777777" w:rsidR="001216BC" w:rsidRPr="00920E1C" w:rsidRDefault="001216BC" w:rsidP="001216B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Not assessed by the IUCN but likely to be associated with:</w:t>
            </w:r>
          </w:p>
          <w:p w14:paraId="0BEC8D21" w14:textId="77777777" w:rsidR="001216BC" w:rsidRPr="00920E1C" w:rsidRDefault="001216BC" w:rsidP="00BC313E">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habitat protection</w:t>
            </w:r>
          </w:p>
          <w:p w14:paraId="7BFFFE69" w14:textId="77777777" w:rsidR="001216BC" w:rsidRPr="00920E1C" w:rsidRDefault="001216BC" w:rsidP="00BC313E">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 xml:space="preserve">restoration/creation of suitable natural habitat </w:t>
            </w:r>
          </w:p>
          <w:p w14:paraId="2783736B" w14:textId="6EF5A297" w:rsidR="00E33788" w:rsidRPr="00920E1C" w:rsidRDefault="001216BC" w:rsidP="00BC313E">
            <w:pPr>
              <w:pStyle w:val="GvdeMetni"/>
              <w:numPr>
                <w:ilvl w:val="0"/>
                <w:numId w:val="13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monitoring of populations</w:t>
            </w:r>
          </w:p>
        </w:tc>
      </w:tr>
      <w:tr w:rsidR="000D7020" w:rsidRPr="00C450C0" w14:paraId="1C8313C1" w14:textId="77777777" w:rsidTr="006D07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1CDB81F7" w14:textId="7BF5FDB3" w:rsidR="000D7020" w:rsidRPr="00920E1C" w:rsidRDefault="000D7020">
            <w:pPr>
              <w:pStyle w:val="GvdeMetni"/>
              <w:spacing w:before="20" w:after="20" w:line="240" w:lineRule="auto"/>
              <w:rPr>
                <w:sz w:val="18"/>
                <w:szCs w:val="18"/>
              </w:rPr>
            </w:pPr>
            <w:r w:rsidRPr="00920E1C">
              <w:rPr>
                <w:sz w:val="18"/>
                <w:szCs w:val="18"/>
              </w:rPr>
              <w:t xml:space="preserve">Birds: </w:t>
            </w:r>
            <w:r w:rsidR="0035733F" w:rsidRPr="00920E1C">
              <w:rPr>
                <w:sz w:val="18"/>
                <w:szCs w:val="18"/>
              </w:rPr>
              <w:t>many (</w:t>
            </w:r>
            <w:r w:rsidR="00920E1C" w:rsidRPr="00920E1C">
              <w:rPr>
                <w:sz w:val="18"/>
                <w:szCs w:val="18"/>
              </w:rPr>
              <w:t>1</w:t>
            </w:r>
            <w:r w:rsidR="00F72C28">
              <w:rPr>
                <w:sz w:val="18"/>
                <w:szCs w:val="18"/>
              </w:rPr>
              <w:t>4</w:t>
            </w:r>
            <w:r w:rsidR="006D07AA" w:rsidRPr="00920E1C">
              <w:rPr>
                <w:sz w:val="18"/>
                <w:szCs w:val="18"/>
              </w:rPr>
              <w:t xml:space="preserve"> species</w:t>
            </w:r>
            <w:r w:rsidR="0035733F" w:rsidRPr="00920E1C">
              <w:rPr>
                <w:sz w:val="18"/>
                <w:szCs w:val="18"/>
              </w:rPr>
              <w:t>)</w:t>
            </w:r>
          </w:p>
        </w:tc>
        <w:tc>
          <w:tcPr>
            <w:tcW w:w="705" w:type="pct"/>
            <w:vAlign w:val="center"/>
          </w:tcPr>
          <w:p w14:paraId="2C159F4C" w14:textId="0A9AA87C" w:rsidR="00E33788" w:rsidRPr="00920E1C" w:rsidRDefault="000D7020">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PBF</w:t>
            </w:r>
          </w:p>
        </w:tc>
        <w:tc>
          <w:tcPr>
            <w:tcW w:w="1482" w:type="pct"/>
            <w:vAlign w:val="center"/>
          </w:tcPr>
          <w:p w14:paraId="6BF33214" w14:textId="77777777" w:rsidR="00CA7FD1" w:rsidRPr="00920E1C"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Habitat loss / degradation</w:t>
            </w:r>
          </w:p>
          <w:p w14:paraId="6BD51A08" w14:textId="77777777" w:rsidR="00CA7FD1" w:rsidRPr="00920E1C"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Fragmentation of habitat</w:t>
            </w:r>
          </w:p>
          <w:p w14:paraId="69548CFB" w14:textId="77777777" w:rsidR="00CA7FD1" w:rsidRPr="00920E1C"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Land use change</w:t>
            </w:r>
          </w:p>
          <w:p w14:paraId="6BB15E8F" w14:textId="77777777" w:rsidR="00CA7FD1" w:rsidRPr="00920E1C"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Disturbance</w:t>
            </w:r>
          </w:p>
          <w:p w14:paraId="0E858AF0" w14:textId="77777777" w:rsidR="00CA7FD1" w:rsidRPr="00920E1C"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Renewable energy</w:t>
            </w:r>
          </w:p>
          <w:p w14:paraId="342FDDBF" w14:textId="77777777" w:rsidR="00CA7FD1" w:rsidRPr="00920E1C"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Powerline collision / electrocution risk</w:t>
            </w:r>
          </w:p>
          <w:p w14:paraId="2B5AC9F2" w14:textId="77777777" w:rsidR="00CA7FD1" w:rsidRPr="00920E1C"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Pollution</w:t>
            </w:r>
          </w:p>
          <w:p w14:paraId="1D01A960" w14:textId="55020F6C" w:rsidR="00E33788" w:rsidRPr="00920E1C" w:rsidRDefault="00CA7FD1"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Hunting / trapping</w:t>
            </w:r>
          </w:p>
        </w:tc>
        <w:tc>
          <w:tcPr>
            <w:tcW w:w="1779" w:type="pct"/>
            <w:vAlign w:val="center"/>
          </w:tcPr>
          <w:p w14:paraId="63C1F828"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Preservation of breeding / nest sites</w:t>
            </w:r>
          </w:p>
          <w:p w14:paraId="2359EFC6"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Artificial habitat creation</w:t>
            </w:r>
          </w:p>
          <w:p w14:paraId="3D961B57"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Improved land/grazing practices</w:t>
            </w:r>
          </w:p>
          <w:p w14:paraId="42A3A3D5"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Low-intensity grazing and agriculture</w:t>
            </w:r>
          </w:p>
          <w:p w14:paraId="1AD10A4F"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Conversion of cultivated lands to grazing land</w:t>
            </w:r>
          </w:p>
          <w:p w14:paraId="608529B3" w14:textId="434A59AB"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 xml:space="preserve">Maintain short vegetation in </w:t>
            </w:r>
            <w:r w:rsidR="003F4EC2">
              <w:rPr>
                <w:sz w:val="18"/>
                <w:szCs w:val="18"/>
              </w:rPr>
              <w:t>maquis</w:t>
            </w:r>
            <w:r w:rsidRPr="00920E1C">
              <w:rPr>
                <w:sz w:val="18"/>
                <w:szCs w:val="18"/>
              </w:rPr>
              <w:t>/grassland</w:t>
            </w:r>
          </w:p>
          <w:p w14:paraId="6F9DB049"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Combatting illegal hunting</w:t>
            </w:r>
          </w:p>
          <w:p w14:paraId="0F80CED1"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Buffer zones around nest sites</w:t>
            </w:r>
          </w:p>
          <w:p w14:paraId="5B8AE9C9"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Improved powerline mitigation</w:t>
            </w:r>
          </w:p>
          <w:p w14:paraId="7B37B742"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Predator control</w:t>
            </w:r>
          </w:p>
          <w:p w14:paraId="237E46C1"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Preventing wildfires</w:t>
            </w:r>
          </w:p>
          <w:p w14:paraId="3229AE24" w14:textId="77777777" w:rsidR="00752EA7" w:rsidRPr="00920E1C" w:rsidRDefault="00752EA7"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Water pollution management, banning of pesticides</w:t>
            </w:r>
          </w:p>
          <w:p w14:paraId="3E6D239E"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Further monitoring and research to establish population trends</w:t>
            </w:r>
          </w:p>
          <w:p w14:paraId="7BFC4581" w14:textId="77777777" w:rsidR="004C15B0"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Education and awareness</w:t>
            </w:r>
          </w:p>
          <w:p w14:paraId="5B7116C3" w14:textId="18034F4A" w:rsidR="00E33788" w:rsidRPr="00920E1C" w:rsidRDefault="004C15B0"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Improving food resources through habitat enhancement/creation</w:t>
            </w:r>
          </w:p>
        </w:tc>
      </w:tr>
      <w:tr w:rsidR="00D32AD4" w:rsidRPr="00C450C0" w14:paraId="2301A7E9" w14:textId="77777777" w:rsidTr="006D07AA">
        <w:tc>
          <w:tcPr>
            <w:cnfStyle w:val="001000000000" w:firstRow="0" w:lastRow="0" w:firstColumn="1" w:lastColumn="0" w:oddVBand="0" w:evenVBand="0" w:oddHBand="0" w:evenHBand="0" w:firstRowFirstColumn="0" w:firstRowLastColumn="0" w:lastRowFirstColumn="0" w:lastRowLastColumn="0"/>
            <w:tcW w:w="1034" w:type="pct"/>
            <w:vAlign w:val="center"/>
          </w:tcPr>
          <w:p w14:paraId="6B998F94" w14:textId="12CFF18B" w:rsidR="00D32AD4" w:rsidRPr="00920E1C" w:rsidRDefault="00D32AD4" w:rsidP="00D32AD4">
            <w:pPr>
              <w:pStyle w:val="GvdeMetni"/>
              <w:spacing w:before="20" w:after="20" w:line="240" w:lineRule="auto"/>
              <w:rPr>
                <w:sz w:val="18"/>
                <w:szCs w:val="18"/>
              </w:rPr>
            </w:pPr>
            <w:r w:rsidRPr="00920E1C">
              <w:rPr>
                <w:sz w:val="18"/>
                <w:szCs w:val="18"/>
              </w:rPr>
              <w:t xml:space="preserve">Bats: </w:t>
            </w:r>
            <w:r w:rsidRPr="00920E1C">
              <w:rPr>
                <w:rFonts w:ascii="Verdana" w:eastAsiaTheme="minorEastAsia" w:hAnsi="Verdana"/>
                <w:kern w:val="0"/>
                <w:sz w:val="16"/>
                <w:szCs w:val="16"/>
                <w14:ligatures w14:val="none"/>
              </w:rPr>
              <w:t>various</w:t>
            </w:r>
          </w:p>
        </w:tc>
        <w:tc>
          <w:tcPr>
            <w:tcW w:w="705" w:type="pct"/>
            <w:vAlign w:val="center"/>
          </w:tcPr>
          <w:p w14:paraId="7D261101" w14:textId="70568506" w:rsidR="00D32AD4" w:rsidRPr="00920E1C" w:rsidRDefault="00D32AD4" w:rsidP="00D32AD4">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PBF</w:t>
            </w:r>
          </w:p>
        </w:tc>
        <w:tc>
          <w:tcPr>
            <w:tcW w:w="1482" w:type="pct"/>
            <w:vAlign w:val="center"/>
          </w:tcPr>
          <w:p w14:paraId="5185957C"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Habitat loss</w:t>
            </w:r>
          </w:p>
          <w:p w14:paraId="0CC4A937"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Habitat fragmentation</w:t>
            </w:r>
          </w:p>
          <w:p w14:paraId="6F9C5D6C"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Disturbance</w:t>
            </w:r>
          </w:p>
          <w:p w14:paraId="5CB8EC26"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Renewable energy</w:t>
            </w:r>
          </w:p>
          <w:p w14:paraId="3D4847A5"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Water pollution</w:t>
            </w:r>
          </w:p>
          <w:p w14:paraId="18F1569E"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Predation</w:t>
            </w:r>
          </w:p>
          <w:p w14:paraId="00AFF365" w14:textId="7D949E6C"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Light pollution</w:t>
            </w:r>
          </w:p>
        </w:tc>
        <w:tc>
          <w:tcPr>
            <w:tcW w:w="1779" w:type="pct"/>
            <w:vAlign w:val="center"/>
          </w:tcPr>
          <w:p w14:paraId="498E89D3"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Habitat protection and management</w:t>
            </w:r>
          </w:p>
          <w:p w14:paraId="7C4A2F67"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Habitat restoration/creation</w:t>
            </w:r>
          </w:p>
          <w:p w14:paraId="450974C2"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Maintain old trees</w:t>
            </w:r>
          </w:p>
          <w:p w14:paraId="16D11783"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Sustainable forestry</w:t>
            </w:r>
          </w:p>
          <w:p w14:paraId="6E7FB8AE"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Pollution controls (pesticides, insecticides)</w:t>
            </w:r>
          </w:p>
          <w:p w14:paraId="34DCDEFA"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lastRenderedPageBreak/>
              <w:t xml:space="preserve">Artificial lighting controls </w:t>
            </w:r>
          </w:p>
          <w:p w14:paraId="1862E8BA" w14:textId="77777777"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Education and awareness</w:t>
            </w:r>
          </w:p>
          <w:p w14:paraId="2EC6FDC1" w14:textId="2586DB1F" w:rsidR="00D32AD4" w:rsidRPr="00920E1C" w:rsidRDefault="00D32AD4" w:rsidP="00BC313E">
            <w:pPr>
              <w:pStyle w:val="GvdeMetni"/>
              <w:numPr>
                <w:ilvl w:val="0"/>
                <w:numId w:val="128"/>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920E1C">
              <w:rPr>
                <w:sz w:val="18"/>
                <w:szCs w:val="18"/>
              </w:rPr>
              <w:t>Monitoring and research</w:t>
            </w:r>
          </w:p>
        </w:tc>
      </w:tr>
      <w:tr w:rsidR="001216BC" w:rsidRPr="00021D37" w14:paraId="07B09870" w14:textId="77777777" w:rsidTr="006D07AA">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34" w:type="pct"/>
            <w:vAlign w:val="center"/>
          </w:tcPr>
          <w:p w14:paraId="384D95F4" w14:textId="35D5EE5F" w:rsidR="001216BC" w:rsidRPr="00920E1C" w:rsidRDefault="001216BC">
            <w:pPr>
              <w:pStyle w:val="GvdeMetni"/>
              <w:spacing w:before="20" w:after="20" w:line="240" w:lineRule="auto"/>
              <w:rPr>
                <w:sz w:val="18"/>
                <w:szCs w:val="18"/>
              </w:rPr>
            </w:pPr>
            <w:r w:rsidRPr="00920E1C">
              <w:rPr>
                <w:sz w:val="18"/>
                <w:szCs w:val="18"/>
              </w:rPr>
              <w:lastRenderedPageBreak/>
              <w:t>Land mammals: Caracal</w:t>
            </w:r>
          </w:p>
        </w:tc>
        <w:tc>
          <w:tcPr>
            <w:tcW w:w="705" w:type="pct"/>
            <w:vAlign w:val="center"/>
          </w:tcPr>
          <w:p w14:paraId="137E8FAE" w14:textId="12DCD71F" w:rsidR="001216BC" w:rsidRPr="00920E1C" w:rsidRDefault="001216B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PBF</w:t>
            </w:r>
          </w:p>
        </w:tc>
        <w:tc>
          <w:tcPr>
            <w:tcW w:w="1482" w:type="pct"/>
            <w:vAlign w:val="center"/>
          </w:tcPr>
          <w:p w14:paraId="501458FD" w14:textId="77777777" w:rsidR="001216BC" w:rsidRPr="00920E1C" w:rsidRDefault="00FC5117"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Persecution</w:t>
            </w:r>
          </w:p>
          <w:p w14:paraId="427836ED" w14:textId="6205545C" w:rsidR="00FC5117" w:rsidRPr="00920E1C" w:rsidRDefault="00FC5117"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Hunting &amp; trapping</w:t>
            </w:r>
          </w:p>
          <w:p w14:paraId="10872CD7" w14:textId="77777777" w:rsidR="00FC5117" w:rsidRPr="00920E1C" w:rsidRDefault="00FC5117"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Habitat loss</w:t>
            </w:r>
          </w:p>
          <w:p w14:paraId="749FFAE5" w14:textId="77777777" w:rsidR="00FC5117" w:rsidRPr="00920E1C" w:rsidRDefault="00FC5117"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Habitat fragmentation</w:t>
            </w:r>
          </w:p>
          <w:p w14:paraId="795AB81C" w14:textId="09F5FF83" w:rsidR="00FC5117" w:rsidRPr="00920E1C" w:rsidRDefault="00FC5117"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Road kills</w:t>
            </w:r>
          </w:p>
        </w:tc>
        <w:tc>
          <w:tcPr>
            <w:tcW w:w="1779" w:type="pct"/>
            <w:vAlign w:val="center"/>
          </w:tcPr>
          <w:p w14:paraId="0B3A15DA" w14:textId="77777777" w:rsidR="001216BC" w:rsidRPr="00920E1C" w:rsidRDefault="00D01BCA"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Controls on hunting</w:t>
            </w:r>
          </w:p>
          <w:p w14:paraId="64470CCC" w14:textId="32F53B4D" w:rsidR="004F7E4A" w:rsidRPr="00920E1C" w:rsidRDefault="00CA2D77"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Education / awarene</w:t>
            </w:r>
            <w:r w:rsidR="004F7E4A" w:rsidRPr="00920E1C">
              <w:rPr>
                <w:sz w:val="18"/>
                <w:szCs w:val="18"/>
              </w:rPr>
              <w:t>ss</w:t>
            </w:r>
          </w:p>
          <w:p w14:paraId="73223D9D" w14:textId="4D02175C" w:rsidR="00D01BCA" w:rsidRPr="00920E1C" w:rsidRDefault="00D01BCA"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Monitoring of population</w:t>
            </w:r>
            <w:r w:rsidR="008B4034" w:rsidRPr="00920E1C">
              <w:rPr>
                <w:sz w:val="18"/>
                <w:szCs w:val="18"/>
              </w:rPr>
              <w:t xml:space="preserve"> trends</w:t>
            </w:r>
          </w:p>
          <w:p w14:paraId="6C7CF143" w14:textId="77777777" w:rsidR="00D01BCA" w:rsidRPr="00920E1C" w:rsidRDefault="00D01BCA"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Habitat restoration and creation</w:t>
            </w:r>
          </w:p>
          <w:p w14:paraId="28560954" w14:textId="3E0EF6C7" w:rsidR="00D01BCA" w:rsidRPr="00920E1C" w:rsidRDefault="00D01BCA" w:rsidP="00BC313E">
            <w:pPr>
              <w:pStyle w:val="GvdeMetni"/>
              <w:numPr>
                <w:ilvl w:val="0"/>
                <w:numId w:val="128"/>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920E1C">
              <w:rPr>
                <w:sz w:val="18"/>
                <w:szCs w:val="18"/>
              </w:rPr>
              <w:t>Protection within reserves</w:t>
            </w:r>
          </w:p>
        </w:tc>
      </w:tr>
    </w:tbl>
    <w:bookmarkEnd w:id="82"/>
    <w:p w14:paraId="7BB16623" w14:textId="31171623" w:rsidR="00E33788" w:rsidRPr="00021D37" w:rsidRDefault="009E38A6" w:rsidP="00FA1373">
      <w:pPr>
        <w:pStyle w:val="GvdeMetni"/>
        <w:spacing w:before="120"/>
      </w:pPr>
      <w:r w:rsidRPr="00021D37">
        <w:t>Source: IUCN online threatened species database (</w:t>
      </w:r>
      <w:hyperlink r:id="rId31" w:history="1">
        <w:r w:rsidR="00FA1373" w:rsidRPr="00021D37">
          <w:rPr>
            <w:rStyle w:val="Kpr"/>
          </w:rPr>
          <w:t>https://www.iucnredlist.org</w:t>
        </w:r>
      </w:hyperlink>
      <w:r w:rsidR="00FA1373" w:rsidRPr="00021D37">
        <w:t xml:space="preserve">) </w:t>
      </w:r>
    </w:p>
    <w:p w14:paraId="3FFE4F95" w14:textId="77777777" w:rsidR="009E38A6" w:rsidRPr="00021D37" w:rsidRDefault="009E38A6" w:rsidP="009A27A0">
      <w:pPr>
        <w:pStyle w:val="GvdeMetni"/>
      </w:pPr>
    </w:p>
    <w:p w14:paraId="2A8BF686" w14:textId="7829D434" w:rsidR="009A27A0" w:rsidRPr="00021D37" w:rsidRDefault="009A27A0" w:rsidP="009A27A0">
      <w:pPr>
        <w:pStyle w:val="GvdeMetni"/>
      </w:pPr>
      <w:r w:rsidRPr="00021D37">
        <w:t xml:space="preserve">Overall, </w:t>
      </w:r>
      <w:r w:rsidR="00434695" w:rsidRPr="00021D37">
        <w:t>species protection</w:t>
      </w:r>
      <w:r w:rsidR="00C3412B" w:rsidRPr="00021D37">
        <w:t xml:space="preserve"> and </w:t>
      </w:r>
      <w:r w:rsidRPr="00021D37">
        <w:t xml:space="preserve">conservation opportunities for CH and PBF species </w:t>
      </w:r>
      <w:r w:rsidR="00C3412B" w:rsidRPr="00021D37">
        <w:t xml:space="preserve">of fauna and flora </w:t>
      </w:r>
      <w:r w:rsidRPr="00021D37">
        <w:t xml:space="preserve">appear to </w:t>
      </w:r>
      <w:r w:rsidR="00C3412B" w:rsidRPr="00021D37">
        <w:t>revolve around the following</w:t>
      </w:r>
      <w:r w:rsidR="00142F4F" w:rsidRPr="00021D37">
        <w:t xml:space="preserve"> themes with appreciable overlap between faunal groups/species</w:t>
      </w:r>
      <w:r w:rsidRPr="00021D37">
        <w:t>:</w:t>
      </w:r>
    </w:p>
    <w:p w14:paraId="71194895" w14:textId="77777777" w:rsidR="00C3412B" w:rsidRPr="00021D37" w:rsidRDefault="00C3412B" w:rsidP="00C3412B">
      <w:pPr>
        <w:pStyle w:val="GvdeMetni"/>
        <w:numPr>
          <w:ilvl w:val="0"/>
          <w:numId w:val="124"/>
        </w:numPr>
        <w:contextualSpacing/>
      </w:pPr>
      <w:r w:rsidRPr="00021D37">
        <w:t>Habitat protection</w:t>
      </w:r>
    </w:p>
    <w:p w14:paraId="2E0F674C" w14:textId="0FF8FBC7" w:rsidR="00C3412B" w:rsidRPr="00021D37" w:rsidRDefault="00C3412B" w:rsidP="00C3412B">
      <w:pPr>
        <w:pStyle w:val="GvdeMetni"/>
        <w:numPr>
          <w:ilvl w:val="0"/>
          <w:numId w:val="124"/>
        </w:numPr>
        <w:contextualSpacing/>
      </w:pPr>
      <w:r w:rsidRPr="00021D37">
        <w:t>Habitat enhancement and creation</w:t>
      </w:r>
    </w:p>
    <w:p w14:paraId="68F52C6B" w14:textId="642340AE" w:rsidR="00C3412B" w:rsidRPr="00021D37" w:rsidRDefault="002D3D0E" w:rsidP="00C3412B">
      <w:pPr>
        <w:pStyle w:val="GvdeMetni"/>
        <w:numPr>
          <w:ilvl w:val="0"/>
          <w:numId w:val="124"/>
        </w:numPr>
        <w:contextualSpacing/>
      </w:pPr>
      <w:r w:rsidRPr="00021D37">
        <w:t>Enhancing</w:t>
      </w:r>
      <w:r w:rsidR="00C3412B" w:rsidRPr="00021D37">
        <w:t xml:space="preserve"> or creating/restoring ecological corridors</w:t>
      </w:r>
    </w:p>
    <w:p w14:paraId="7121F35A" w14:textId="6CD77A5B" w:rsidR="00142F4F" w:rsidRPr="00021D37" w:rsidRDefault="00142F4F" w:rsidP="00C3412B">
      <w:pPr>
        <w:pStyle w:val="GvdeMetni"/>
        <w:numPr>
          <w:ilvl w:val="0"/>
          <w:numId w:val="124"/>
        </w:numPr>
        <w:contextualSpacing/>
      </w:pPr>
      <w:r w:rsidRPr="00021D37">
        <w:t>Implementing wildlife corridors</w:t>
      </w:r>
    </w:p>
    <w:p w14:paraId="6B7DED27" w14:textId="6FD9BCAF" w:rsidR="00C3412B" w:rsidRPr="00021D37" w:rsidRDefault="00C3412B" w:rsidP="00C3412B">
      <w:pPr>
        <w:pStyle w:val="GvdeMetni"/>
        <w:numPr>
          <w:ilvl w:val="0"/>
          <w:numId w:val="124"/>
        </w:numPr>
        <w:contextualSpacing/>
      </w:pPr>
      <w:r w:rsidRPr="00021D37">
        <w:t xml:space="preserve">Sustainable land and natural resource use </w:t>
      </w:r>
      <w:r w:rsidR="00711959" w:rsidRPr="00021D37">
        <w:t>(forestry and agriculture)</w:t>
      </w:r>
    </w:p>
    <w:p w14:paraId="637CFC3B" w14:textId="2A88DE63" w:rsidR="00F35B06" w:rsidRPr="00021D37" w:rsidRDefault="00F35B06" w:rsidP="00F35B06">
      <w:pPr>
        <w:pStyle w:val="GvdeMetni"/>
        <w:numPr>
          <w:ilvl w:val="0"/>
          <w:numId w:val="124"/>
        </w:numPr>
        <w:contextualSpacing/>
      </w:pPr>
      <w:r w:rsidRPr="00021D37">
        <w:t>Pollution prevention and control</w:t>
      </w:r>
    </w:p>
    <w:p w14:paraId="685B10AE" w14:textId="00D9ACB9" w:rsidR="00F35B06" w:rsidRPr="00021D37" w:rsidRDefault="00F35B06" w:rsidP="00F35B06">
      <w:pPr>
        <w:pStyle w:val="GvdeMetni"/>
        <w:numPr>
          <w:ilvl w:val="0"/>
          <w:numId w:val="124"/>
        </w:numPr>
        <w:contextualSpacing/>
      </w:pPr>
      <w:r w:rsidRPr="00021D37">
        <w:t>Fire control</w:t>
      </w:r>
      <w:r w:rsidR="00077C3A" w:rsidRPr="00021D37">
        <w:t xml:space="preserve"> and prevention</w:t>
      </w:r>
      <w:r w:rsidRPr="00021D37">
        <w:t xml:space="preserve"> / </w:t>
      </w:r>
      <w:r w:rsidR="00077C3A" w:rsidRPr="00021D37">
        <w:t>wildfire</w:t>
      </w:r>
      <w:r w:rsidRPr="00021D37">
        <w:t xml:space="preserve"> management</w:t>
      </w:r>
    </w:p>
    <w:p w14:paraId="34D7125B" w14:textId="33CFA388" w:rsidR="00790E6E" w:rsidRPr="00021D37" w:rsidRDefault="00790E6E" w:rsidP="00790E6E">
      <w:pPr>
        <w:pStyle w:val="GvdeMetni"/>
        <w:numPr>
          <w:ilvl w:val="0"/>
          <w:numId w:val="124"/>
        </w:numPr>
        <w:contextualSpacing/>
      </w:pPr>
      <w:r w:rsidRPr="00021D37">
        <w:t>Illegal hunting controls</w:t>
      </w:r>
    </w:p>
    <w:p w14:paraId="5ED3087B" w14:textId="15E57807" w:rsidR="00790E6E" w:rsidRPr="00021D37" w:rsidRDefault="00077C3A" w:rsidP="00790E6E">
      <w:pPr>
        <w:pStyle w:val="GvdeMetni"/>
        <w:numPr>
          <w:ilvl w:val="0"/>
          <w:numId w:val="124"/>
        </w:numPr>
        <w:contextualSpacing/>
      </w:pPr>
      <w:r w:rsidRPr="00021D37">
        <w:t>Protection of breeding areas / nest sites (buffers)</w:t>
      </w:r>
    </w:p>
    <w:p w14:paraId="619FA0F4" w14:textId="77777777" w:rsidR="00711959" w:rsidRPr="00021D37" w:rsidRDefault="00711959" w:rsidP="00711959">
      <w:pPr>
        <w:pStyle w:val="GvdeMetni"/>
        <w:numPr>
          <w:ilvl w:val="0"/>
          <w:numId w:val="124"/>
        </w:numPr>
        <w:contextualSpacing/>
      </w:pPr>
      <w:r w:rsidRPr="00021D37">
        <w:t>Improving food resources for species</w:t>
      </w:r>
    </w:p>
    <w:p w14:paraId="217A7A3A" w14:textId="0543B583" w:rsidR="00077C3A" w:rsidRPr="00021D37" w:rsidRDefault="00077C3A" w:rsidP="00790E6E">
      <w:pPr>
        <w:pStyle w:val="GvdeMetni"/>
        <w:numPr>
          <w:ilvl w:val="0"/>
          <w:numId w:val="124"/>
        </w:numPr>
        <w:contextualSpacing/>
      </w:pPr>
      <w:r w:rsidRPr="00021D37">
        <w:t>Predator control</w:t>
      </w:r>
    </w:p>
    <w:p w14:paraId="6D6D0112" w14:textId="43F275BC" w:rsidR="00B925B7" w:rsidRPr="00021D37" w:rsidRDefault="00B925B7" w:rsidP="00790E6E">
      <w:pPr>
        <w:pStyle w:val="GvdeMetni"/>
        <w:numPr>
          <w:ilvl w:val="0"/>
          <w:numId w:val="124"/>
        </w:numPr>
        <w:contextualSpacing/>
      </w:pPr>
      <w:r w:rsidRPr="00021D37">
        <w:t>Controls on disturbance (noise, artificial light)</w:t>
      </w:r>
    </w:p>
    <w:p w14:paraId="3084034E" w14:textId="77777777" w:rsidR="009A27A0" w:rsidRPr="00021D37" w:rsidRDefault="009A27A0" w:rsidP="00BC313E">
      <w:pPr>
        <w:pStyle w:val="GvdeMetni"/>
        <w:numPr>
          <w:ilvl w:val="0"/>
          <w:numId w:val="124"/>
        </w:numPr>
        <w:contextualSpacing/>
      </w:pPr>
      <w:r w:rsidRPr="00021D37">
        <w:t>Research and monitoring of population trends, threats and risks</w:t>
      </w:r>
    </w:p>
    <w:p w14:paraId="73AC5F4D" w14:textId="77777777" w:rsidR="009A27A0" w:rsidRPr="00021D37" w:rsidRDefault="009A27A0" w:rsidP="00BC313E">
      <w:pPr>
        <w:pStyle w:val="GvdeMetni"/>
        <w:numPr>
          <w:ilvl w:val="0"/>
          <w:numId w:val="124"/>
        </w:numPr>
        <w:contextualSpacing/>
      </w:pPr>
      <w:r w:rsidRPr="00021D37">
        <w:t>Education and awareness</w:t>
      </w:r>
    </w:p>
    <w:p w14:paraId="3217B00C" w14:textId="203CB892" w:rsidR="002E506B" w:rsidRPr="00021D37" w:rsidRDefault="009A27A0" w:rsidP="009A27A0">
      <w:pPr>
        <w:spacing w:after="0" w:line="240" w:lineRule="auto"/>
      </w:pPr>
      <w:r w:rsidRPr="00021D37">
        <w:t>These key conservation opportunities were therefore considered further</w:t>
      </w:r>
      <w:r w:rsidR="00D6792D" w:rsidRPr="00021D37">
        <w:t xml:space="preserve"> </w:t>
      </w:r>
      <w:r w:rsidR="0071680E" w:rsidRPr="00021D37">
        <w:t>to inform management actions in the BMP</w:t>
      </w:r>
      <w:r w:rsidR="00520A03" w:rsidRPr="00021D37">
        <w:t xml:space="preserve">, and an indication of how each have been </w:t>
      </w:r>
      <w:r w:rsidR="00536DC0" w:rsidRPr="00021D37">
        <w:t xml:space="preserve">integrated into the BMP (where possible) is indicated below in Table 3-6. </w:t>
      </w:r>
    </w:p>
    <w:p w14:paraId="3DE6C38A" w14:textId="77777777" w:rsidR="00536DC0" w:rsidRPr="00021D37" w:rsidRDefault="00536DC0" w:rsidP="009A27A0">
      <w:pPr>
        <w:spacing w:after="0" w:line="240" w:lineRule="auto"/>
      </w:pPr>
    </w:p>
    <w:p w14:paraId="2C05FF94" w14:textId="45BC5858" w:rsidR="00536DC0" w:rsidRPr="00021D37" w:rsidRDefault="00536DC0" w:rsidP="00536DC0">
      <w:pPr>
        <w:pStyle w:val="ResimYazs"/>
      </w:pPr>
      <w:bookmarkStart w:id="83" w:name="_Toc212210653"/>
      <w:r w:rsidRPr="00021D37">
        <w:t xml:space="preserve">Table </w:t>
      </w:r>
      <w:r w:rsidRPr="00021D37">
        <w:fldChar w:fldCharType="begin"/>
      </w:r>
      <w:r w:rsidRPr="00021D37">
        <w:instrText xml:space="preserve"> STYLEREF 1 \s </w:instrText>
      </w:r>
      <w:r w:rsidRPr="00021D37">
        <w:fldChar w:fldCharType="separate"/>
      </w:r>
      <w:r w:rsidR="00B506BC">
        <w:rPr>
          <w:noProof/>
        </w:rPr>
        <w:t>3</w:t>
      </w:r>
      <w:r w:rsidRPr="00021D37">
        <w:fldChar w:fldCharType="end"/>
      </w:r>
      <w:r w:rsidRPr="00021D37">
        <w:noBreakHyphen/>
      </w:r>
      <w:r w:rsidRPr="00021D37">
        <w:fldChar w:fldCharType="begin"/>
      </w:r>
      <w:r w:rsidRPr="00021D37">
        <w:instrText xml:space="preserve"> SEQ Table \* ARABIC \s 1 </w:instrText>
      </w:r>
      <w:r w:rsidRPr="00021D37">
        <w:fldChar w:fldCharType="separate"/>
      </w:r>
      <w:r w:rsidR="00B506BC">
        <w:rPr>
          <w:noProof/>
        </w:rPr>
        <w:t>6</w:t>
      </w:r>
      <w:r w:rsidRPr="00021D37">
        <w:fldChar w:fldCharType="end"/>
      </w:r>
      <w:r w:rsidRPr="00021D37">
        <w:t xml:space="preserve"> Species Conservation Opportunities and How these are integrated into the BMP</w:t>
      </w:r>
      <w:bookmarkEnd w:id="83"/>
    </w:p>
    <w:tbl>
      <w:tblPr>
        <w:tblStyle w:val="ERMTable1"/>
        <w:tblW w:w="5000" w:type="pct"/>
        <w:tblLook w:val="04A0" w:firstRow="1" w:lastRow="0" w:firstColumn="1" w:lastColumn="0" w:noHBand="0" w:noVBand="1"/>
      </w:tblPr>
      <w:tblGrid>
        <w:gridCol w:w="710"/>
        <w:gridCol w:w="2976"/>
        <w:gridCol w:w="5952"/>
      </w:tblGrid>
      <w:tr w:rsidR="00952CAE" w:rsidRPr="00021D37" w14:paraId="7F5038DB" w14:textId="77777777" w:rsidTr="007B4120">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681418E6" w14:textId="2205AE8E" w:rsidR="00952CAE" w:rsidRPr="00021D37" w:rsidRDefault="00952CAE">
            <w:pPr>
              <w:pStyle w:val="GvdeMetni"/>
              <w:spacing w:before="20" w:after="20" w:line="240" w:lineRule="auto"/>
              <w:rPr>
                <w:sz w:val="18"/>
                <w:szCs w:val="18"/>
              </w:rPr>
            </w:pPr>
            <w:r w:rsidRPr="00021D37">
              <w:rPr>
                <w:sz w:val="18"/>
                <w:szCs w:val="18"/>
              </w:rPr>
              <w:t>#</w:t>
            </w:r>
          </w:p>
        </w:tc>
        <w:tc>
          <w:tcPr>
            <w:tcW w:w="1544" w:type="pct"/>
            <w:vAlign w:val="center"/>
          </w:tcPr>
          <w:p w14:paraId="7464FAB7" w14:textId="0C7E65CD" w:rsidR="00952CAE" w:rsidRPr="00021D37" w:rsidRDefault="00952CAE">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sz w:val="18"/>
                <w:szCs w:val="18"/>
              </w:rPr>
            </w:pPr>
            <w:r w:rsidRPr="00021D37">
              <w:rPr>
                <w:sz w:val="18"/>
                <w:szCs w:val="18"/>
              </w:rPr>
              <w:t xml:space="preserve">Conservation Opportunities/Actions </w:t>
            </w:r>
          </w:p>
        </w:tc>
        <w:tc>
          <w:tcPr>
            <w:tcW w:w="3088" w:type="pct"/>
            <w:vAlign w:val="center"/>
          </w:tcPr>
          <w:p w14:paraId="60F3419A" w14:textId="52C369E2" w:rsidR="00952CAE" w:rsidRPr="00021D37" w:rsidRDefault="00952CAE">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021D37">
              <w:rPr>
                <w:sz w:val="18"/>
                <w:szCs w:val="18"/>
              </w:rPr>
              <w:t>Integration into BMP</w:t>
            </w:r>
          </w:p>
        </w:tc>
      </w:tr>
      <w:tr w:rsidR="00952CAE" w:rsidRPr="00021D37" w14:paraId="105B840C"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A58484F" w14:textId="0B7C6834" w:rsidR="00952CAE" w:rsidRPr="00021D37" w:rsidRDefault="00952CAE">
            <w:pPr>
              <w:pStyle w:val="GvdeMetni"/>
              <w:spacing w:before="20" w:after="20" w:line="240" w:lineRule="auto"/>
              <w:rPr>
                <w:sz w:val="18"/>
                <w:szCs w:val="18"/>
              </w:rPr>
            </w:pPr>
            <w:r w:rsidRPr="00021D37">
              <w:rPr>
                <w:sz w:val="18"/>
                <w:szCs w:val="18"/>
              </w:rPr>
              <w:t>1</w:t>
            </w:r>
          </w:p>
        </w:tc>
        <w:tc>
          <w:tcPr>
            <w:tcW w:w="1544" w:type="pct"/>
            <w:vAlign w:val="center"/>
          </w:tcPr>
          <w:p w14:paraId="43A2141B" w14:textId="235FB966" w:rsidR="00952CAE" w:rsidRPr="00021D37" w:rsidRDefault="00952CA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Habitat protection</w:t>
            </w:r>
          </w:p>
        </w:tc>
        <w:tc>
          <w:tcPr>
            <w:tcW w:w="3088" w:type="pct"/>
            <w:vAlign w:val="center"/>
          </w:tcPr>
          <w:p w14:paraId="448048B1" w14:textId="77777777" w:rsidR="007B4120" w:rsidRPr="00021D37" w:rsidRDefault="007B4120" w:rsidP="007B4120">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Access controls during construction</w:t>
            </w:r>
          </w:p>
          <w:p w14:paraId="223107B9" w14:textId="77777777" w:rsidR="00952CAE" w:rsidRPr="00021D37" w:rsidRDefault="007B4120" w:rsidP="007B4120">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Avoidance planning</w:t>
            </w:r>
          </w:p>
          <w:p w14:paraId="3BEA350A" w14:textId="57F6E681" w:rsidR="007B4120" w:rsidRPr="00021D37" w:rsidRDefault="007B4120" w:rsidP="007B4120">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Habitat compensation through offset</w:t>
            </w:r>
          </w:p>
        </w:tc>
      </w:tr>
      <w:tr w:rsidR="00952CAE" w:rsidRPr="00021D37" w14:paraId="790F0D30"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424236E7" w14:textId="27C694F2" w:rsidR="00952CAE" w:rsidRPr="00021D37" w:rsidRDefault="00952CAE">
            <w:pPr>
              <w:pStyle w:val="GvdeMetni"/>
              <w:spacing w:before="20" w:after="20" w:line="240" w:lineRule="auto"/>
              <w:rPr>
                <w:sz w:val="18"/>
                <w:szCs w:val="18"/>
              </w:rPr>
            </w:pPr>
            <w:r w:rsidRPr="00021D37">
              <w:rPr>
                <w:sz w:val="18"/>
                <w:szCs w:val="18"/>
              </w:rPr>
              <w:t>2</w:t>
            </w:r>
          </w:p>
        </w:tc>
        <w:tc>
          <w:tcPr>
            <w:tcW w:w="1544" w:type="pct"/>
            <w:vAlign w:val="center"/>
          </w:tcPr>
          <w:p w14:paraId="21E5691F" w14:textId="7506383D" w:rsidR="00952CAE" w:rsidRPr="00021D37" w:rsidRDefault="00952CA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Habitat enhancement and creation</w:t>
            </w:r>
          </w:p>
        </w:tc>
        <w:tc>
          <w:tcPr>
            <w:tcW w:w="3088" w:type="pct"/>
            <w:vAlign w:val="center"/>
          </w:tcPr>
          <w:p w14:paraId="7BD42301" w14:textId="77777777" w:rsidR="00952CAE" w:rsidRPr="00021D37" w:rsidRDefault="00952CAE"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Onsite habitat restoration post-construction</w:t>
            </w:r>
          </w:p>
          <w:p w14:paraId="78FE9CE8" w14:textId="75D1933C" w:rsidR="00952CAE" w:rsidRPr="00021D37" w:rsidRDefault="00952CAE"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Habitat compensation through offset</w:t>
            </w:r>
          </w:p>
        </w:tc>
      </w:tr>
      <w:tr w:rsidR="00952CAE" w:rsidRPr="00021D37" w14:paraId="6F1BC0E0"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17E598F6" w14:textId="37C083DF" w:rsidR="00952CAE" w:rsidRPr="00021D37" w:rsidRDefault="00952CAE">
            <w:pPr>
              <w:pStyle w:val="GvdeMetni"/>
              <w:spacing w:before="20" w:after="20" w:line="240" w:lineRule="auto"/>
              <w:rPr>
                <w:sz w:val="18"/>
                <w:szCs w:val="18"/>
              </w:rPr>
            </w:pPr>
            <w:r w:rsidRPr="00021D37">
              <w:rPr>
                <w:sz w:val="18"/>
                <w:szCs w:val="18"/>
              </w:rPr>
              <w:lastRenderedPageBreak/>
              <w:t>3</w:t>
            </w:r>
          </w:p>
        </w:tc>
        <w:tc>
          <w:tcPr>
            <w:tcW w:w="1544" w:type="pct"/>
            <w:vAlign w:val="center"/>
          </w:tcPr>
          <w:p w14:paraId="5179D403" w14:textId="55761F52" w:rsidR="00952CAE" w:rsidRPr="00021D37" w:rsidRDefault="00952CA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Ecological</w:t>
            </w:r>
            <w:r w:rsidR="00A8706E" w:rsidRPr="00021D37">
              <w:rPr>
                <w:sz w:val="18"/>
                <w:szCs w:val="18"/>
              </w:rPr>
              <w:t xml:space="preserve"> / wildlife</w:t>
            </w:r>
            <w:r w:rsidRPr="00021D37">
              <w:rPr>
                <w:sz w:val="18"/>
                <w:szCs w:val="18"/>
              </w:rPr>
              <w:t xml:space="preserve"> corridor restoration/creation</w:t>
            </w:r>
          </w:p>
        </w:tc>
        <w:tc>
          <w:tcPr>
            <w:tcW w:w="3088" w:type="pct"/>
            <w:vAlign w:val="center"/>
          </w:tcPr>
          <w:p w14:paraId="49C74E62" w14:textId="40C0B604" w:rsidR="00952CAE" w:rsidRPr="00021D37" w:rsidRDefault="00952CAE"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As above</w:t>
            </w:r>
          </w:p>
        </w:tc>
      </w:tr>
      <w:tr w:rsidR="00952CAE" w:rsidRPr="00021D37" w14:paraId="58328CC8"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1B5328B5" w14:textId="6187B887" w:rsidR="00952CAE" w:rsidRPr="00021D37" w:rsidRDefault="00952CAE">
            <w:pPr>
              <w:pStyle w:val="GvdeMetni"/>
              <w:spacing w:before="20" w:after="20" w:line="240" w:lineRule="auto"/>
              <w:rPr>
                <w:sz w:val="18"/>
                <w:szCs w:val="18"/>
              </w:rPr>
            </w:pPr>
            <w:r w:rsidRPr="00021D37">
              <w:rPr>
                <w:sz w:val="18"/>
                <w:szCs w:val="18"/>
              </w:rPr>
              <w:t>4</w:t>
            </w:r>
          </w:p>
        </w:tc>
        <w:tc>
          <w:tcPr>
            <w:tcW w:w="1544" w:type="pct"/>
            <w:vAlign w:val="center"/>
          </w:tcPr>
          <w:p w14:paraId="16C3412C" w14:textId="6FC0EECF" w:rsidR="00952CAE" w:rsidRPr="00021D37" w:rsidRDefault="00A8706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Sustainable land use (forestry/agriculture)</w:t>
            </w:r>
          </w:p>
        </w:tc>
        <w:tc>
          <w:tcPr>
            <w:tcW w:w="3088" w:type="pct"/>
            <w:vAlign w:val="center"/>
          </w:tcPr>
          <w:p w14:paraId="5BA7F44C" w14:textId="3B8499EC" w:rsidR="00952CAE" w:rsidRPr="00021D37" w:rsidRDefault="00A8706E"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Outside of Project control (external</w:t>
            </w:r>
            <w:r w:rsidR="00484DDF" w:rsidRPr="00021D37">
              <w:rPr>
                <w:sz w:val="18"/>
                <w:szCs w:val="18"/>
              </w:rPr>
              <w:t xml:space="preserve"> parties)</w:t>
            </w:r>
          </w:p>
        </w:tc>
      </w:tr>
      <w:tr w:rsidR="00952CAE" w:rsidRPr="00021D37" w14:paraId="51C3D289"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4FF07684" w14:textId="2115E0BD" w:rsidR="00952CAE" w:rsidRPr="00021D37" w:rsidRDefault="00952CAE">
            <w:pPr>
              <w:pStyle w:val="GvdeMetni"/>
              <w:spacing w:before="20" w:after="20" w:line="240" w:lineRule="auto"/>
              <w:rPr>
                <w:sz w:val="18"/>
                <w:szCs w:val="18"/>
              </w:rPr>
            </w:pPr>
            <w:r w:rsidRPr="00021D37">
              <w:rPr>
                <w:sz w:val="18"/>
                <w:szCs w:val="18"/>
              </w:rPr>
              <w:t>5</w:t>
            </w:r>
          </w:p>
        </w:tc>
        <w:tc>
          <w:tcPr>
            <w:tcW w:w="1544" w:type="pct"/>
            <w:vAlign w:val="center"/>
          </w:tcPr>
          <w:p w14:paraId="264FB05F" w14:textId="1636C15D" w:rsidR="00952CAE" w:rsidRPr="00021D37" w:rsidRDefault="00484DDF">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Pollution prevention/control</w:t>
            </w:r>
          </w:p>
        </w:tc>
        <w:tc>
          <w:tcPr>
            <w:tcW w:w="3088" w:type="pct"/>
            <w:vAlign w:val="center"/>
          </w:tcPr>
          <w:p w14:paraId="5A2DEC93" w14:textId="1A177F1E" w:rsidR="00952CAE" w:rsidRPr="00021D37" w:rsidRDefault="00F560A6"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Mitigation</w:t>
            </w:r>
            <w:r w:rsidR="00484DDF" w:rsidRPr="00021D37">
              <w:rPr>
                <w:sz w:val="18"/>
                <w:szCs w:val="18"/>
              </w:rPr>
              <w:t xml:space="preserve"> measures </w:t>
            </w:r>
            <w:r w:rsidRPr="00021D37">
              <w:rPr>
                <w:sz w:val="18"/>
                <w:szCs w:val="18"/>
              </w:rPr>
              <w:t xml:space="preserve">for water/soil pollution </w:t>
            </w:r>
            <w:r w:rsidR="00484DDF" w:rsidRPr="00021D37">
              <w:rPr>
                <w:sz w:val="18"/>
                <w:szCs w:val="18"/>
              </w:rPr>
              <w:t>to be implemented during construction, as per mitigation h</w:t>
            </w:r>
            <w:r w:rsidRPr="00021D37">
              <w:rPr>
                <w:sz w:val="18"/>
                <w:szCs w:val="18"/>
              </w:rPr>
              <w:t>i</w:t>
            </w:r>
            <w:r w:rsidR="00484DDF" w:rsidRPr="00021D37">
              <w:rPr>
                <w:sz w:val="18"/>
                <w:szCs w:val="18"/>
              </w:rPr>
              <w:t>erarchy</w:t>
            </w:r>
            <w:r w:rsidR="00136D1C" w:rsidRPr="00021D37">
              <w:rPr>
                <w:sz w:val="18"/>
                <w:szCs w:val="18"/>
              </w:rPr>
              <w:t xml:space="preserve"> (also pollution control plan / spill control plan)</w:t>
            </w:r>
          </w:p>
        </w:tc>
      </w:tr>
      <w:tr w:rsidR="00952CAE" w:rsidRPr="00021D37" w14:paraId="6E0C62B4"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64050818" w14:textId="01B72F4B" w:rsidR="00952CAE" w:rsidRPr="00021D37" w:rsidRDefault="00952CAE">
            <w:pPr>
              <w:pStyle w:val="GvdeMetni"/>
              <w:spacing w:before="20" w:after="20" w:line="240" w:lineRule="auto"/>
              <w:rPr>
                <w:sz w:val="18"/>
                <w:szCs w:val="18"/>
              </w:rPr>
            </w:pPr>
            <w:r w:rsidRPr="00021D37">
              <w:rPr>
                <w:sz w:val="18"/>
                <w:szCs w:val="18"/>
              </w:rPr>
              <w:t>6</w:t>
            </w:r>
          </w:p>
        </w:tc>
        <w:tc>
          <w:tcPr>
            <w:tcW w:w="1544" w:type="pct"/>
            <w:vAlign w:val="center"/>
          </w:tcPr>
          <w:p w14:paraId="6070B8DF" w14:textId="7E1511F2" w:rsidR="00952CAE" w:rsidRPr="00021D37" w:rsidRDefault="00136D1C">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F</w:t>
            </w:r>
            <w:r w:rsidR="00880619" w:rsidRPr="00021D37">
              <w:rPr>
                <w:sz w:val="18"/>
                <w:szCs w:val="18"/>
              </w:rPr>
              <w:t>i</w:t>
            </w:r>
            <w:r w:rsidRPr="00021D37">
              <w:rPr>
                <w:sz w:val="18"/>
                <w:szCs w:val="18"/>
              </w:rPr>
              <w:t>re control / prevention</w:t>
            </w:r>
          </w:p>
        </w:tc>
        <w:tc>
          <w:tcPr>
            <w:tcW w:w="3088" w:type="pct"/>
            <w:vAlign w:val="center"/>
          </w:tcPr>
          <w:p w14:paraId="5F711A74" w14:textId="0E35A1F9" w:rsidR="00952CAE" w:rsidRPr="00021D37" w:rsidRDefault="00136D1C"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Fire Management Plan to be developed and implemented</w:t>
            </w:r>
            <w:r w:rsidR="00880619" w:rsidRPr="00021D37">
              <w:rPr>
                <w:sz w:val="18"/>
                <w:szCs w:val="18"/>
              </w:rPr>
              <w:t>, especially for the construction phase</w:t>
            </w:r>
          </w:p>
        </w:tc>
      </w:tr>
      <w:tr w:rsidR="00952CAE" w:rsidRPr="00021D37" w14:paraId="297C1FBC"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5FFA1C2" w14:textId="43DF8AEC" w:rsidR="00952CAE" w:rsidRPr="00021D37" w:rsidRDefault="00952CAE">
            <w:pPr>
              <w:pStyle w:val="GvdeMetni"/>
              <w:spacing w:before="20" w:after="20" w:line="240" w:lineRule="auto"/>
              <w:rPr>
                <w:sz w:val="18"/>
                <w:szCs w:val="18"/>
              </w:rPr>
            </w:pPr>
            <w:r w:rsidRPr="00021D37">
              <w:rPr>
                <w:sz w:val="18"/>
                <w:szCs w:val="18"/>
              </w:rPr>
              <w:t>7</w:t>
            </w:r>
          </w:p>
        </w:tc>
        <w:tc>
          <w:tcPr>
            <w:tcW w:w="1544" w:type="pct"/>
            <w:vAlign w:val="center"/>
          </w:tcPr>
          <w:p w14:paraId="3C44DCE0" w14:textId="2DAFD6A1" w:rsidR="00952CAE" w:rsidRPr="00021D37" w:rsidRDefault="00880619">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Illegal hunting controls</w:t>
            </w:r>
          </w:p>
        </w:tc>
        <w:tc>
          <w:tcPr>
            <w:tcW w:w="3088" w:type="pct"/>
            <w:vAlign w:val="center"/>
          </w:tcPr>
          <w:p w14:paraId="38DA4B00" w14:textId="69473DAA" w:rsidR="00952CAE" w:rsidRPr="00021D37" w:rsidRDefault="00880619"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Worker conduct to be strictly monitored and good conduct enforced</w:t>
            </w:r>
          </w:p>
        </w:tc>
      </w:tr>
      <w:tr w:rsidR="00952CAE" w:rsidRPr="00021D37" w14:paraId="45AEBCA9"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128B8874" w14:textId="54D2E0E5" w:rsidR="00952CAE" w:rsidRPr="00021D37" w:rsidRDefault="00952CAE">
            <w:pPr>
              <w:pStyle w:val="GvdeMetni"/>
              <w:spacing w:before="20" w:after="20" w:line="240" w:lineRule="auto"/>
              <w:rPr>
                <w:sz w:val="18"/>
                <w:szCs w:val="18"/>
              </w:rPr>
            </w:pPr>
            <w:r w:rsidRPr="00021D37">
              <w:rPr>
                <w:sz w:val="18"/>
                <w:szCs w:val="18"/>
              </w:rPr>
              <w:t>8</w:t>
            </w:r>
          </w:p>
        </w:tc>
        <w:tc>
          <w:tcPr>
            <w:tcW w:w="1544" w:type="pct"/>
            <w:vAlign w:val="center"/>
          </w:tcPr>
          <w:p w14:paraId="5B7A56E4" w14:textId="4C4BF8E8" w:rsidR="00952CAE" w:rsidRPr="00021D37" w:rsidRDefault="009C20C2">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Protection of breeding areas</w:t>
            </w:r>
          </w:p>
        </w:tc>
        <w:tc>
          <w:tcPr>
            <w:tcW w:w="3088" w:type="pct"/>
            <w:vAlign w:val="center"/>
          </w:tcPr>
          <w:p w14:paraId="544F4983" w14:textId="77777777" w:rsidR="00952CAE" w:rsidRPr="00021D37" w:rsidRDefault="009C20C2"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Access controls during construction</w:t>
            </w:r>
          </w:p>
          <w:p w14:paraId="577D47DB" w14:textId="77777777" w:rsidR="009C20C2" w:rsidRPr="00021D37" w:rsidRDefault="009C20C2"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Avoidance planning for key breeding areas</w:t>
            </w:r>
          </w:p>
          <w:p w14:paraId="482D1029" w14:textId="77777777" w:rsidR="009C20C2" w:rsidRPr="00021D37" w:rsidRDefault="009C20C2"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Pre-construction wildlife and nest checks</w:t>
            </w:r>
            <w:r w:rsidR="00705B56" w:rsidRPr="00021D37">
              <w:rPr>
                <w:sz w:val="18"/>
                <w:szCs w:val="18"/>
              </w:rPr>
              <w:t xml:space="preserve"> with mitigation as needed</w:t>
            </w:r>
          </w:p>
          <w:p w14:paraId="7F644B6E" w14:textId="744E9DE8" w:rsidR="00705B56" w:rsidRPr="00021D37" w:rsidRDefault="00705B56"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Offset strategy for habitats</w:t>
            </w:r>
          </w:p>
        </w:tc>
      </w:tr>
      <w:tr w:rsidR="00952CAE" w:rsidRPr="00021D37" w14:paraId="627424B2"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17963D2" w14:textId="726C0861" w:rsidR="00952CAE" w:rsidRPr="00021D37" w:rsidRDefault="00952CAE">
            <w:pPr>
              <w:pStyle w:val="GvdeMetni"/>
              <w:spacing w:before="20" w:after="20" w:line="240" w:lineRule="auto"/>
              <w:rPr>
                <w:sz w:val="18"/>
                <w:szCs w:val="18"/>
              </w:rPr>
            </w:pPr>
            <w:r w:rsidRPr="00021D37">
              <w:rPr>
                <w:sz w:val="18"/>
                <w:szCs w:val="18"/>
              </w:rPr>
              <w:t>9</w:t>
            </w:r>
          </w:p>
        </w:tc>
        <w:tc>
          <w:tcPr>
            <w:tcW w:w="1544" w:type="pct"/>
            <w:vAlign w:val="center"/>
          </w:tcPr>
          <w:p w14:paraId="5D1A687F" w14:textId="259FF026" w:rsidR="00952CAE" w:rsidRPr="00021D37" w:rsidRDefault="00705B56">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Improving food resources</w:t>
            </w:r>
          </w:p>
        </w:tc>
        <w:tc>
          <w:tcPr>
            <w:tcW w:w="3088" w:type="pct"/>
            <w:vAlign w:val="center"/>
          </w:tcPr>
          <w:p w14:paraId="0E531B6F" w14:textId="77777777" w:rsidR="00705B56" w:rsidRPr="00021D37" w:rsidRDefault="00705B56" w:rsidP="00705B56">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Onsite habitat restoration post-construction</w:t>
            </w:r>
          </w:p>
          <w:p w14:paraId="5927AF12" w14:textId="25501870" w:rsidR="00952CAE" w:rsidRPr="00021D37" w:rsidRDefault="00705B56" w:rsidP="00705B56">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Habitat compensation through offset</w:t>
            </w:r>
          </w:p>
        </w:tc>
      </w:tr>
      <w:tr w:rsidR="00952CAE" w:rsidRPr="00021D37" w14:paraId="0AAD30AC"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096E9734" w14:textId="03C17FEE" w:rsidR="00952CAE" w:rsidRPr="00021D37" w:rsidRDefault="00952CAE">
            <w:pPr>
              <w:pStyle w:val="GvdeMetni"/>
              <w:spacing w:before="20" w:after="20" w:line="240" w:lineRule="auto"/>
              <w:rPr>
                <w:sz w:val="18"/>
                <w:szCs w:val="18"/>
              </w:rPr>
            </w:pPr>
            <w:r w:rsidRPr="00021D37">
              <w:rPr>
                <w:sz w:val="18"/>
                <w:szCs w:val="18"/>
              </w:rPr>
              <w:t>10</w:t>
            </w:r>
          </w:p>
        </w:tc>
        <w:tc>
          <w:tcPr>
            <w:tcW w:w="1544" w:type="pct"/>
            <w:vAlign w:val="center"/>
          </w:tcPr>
          <w:p w14:paraId="60BA6923" w14:textId="49FA942C" w:rsidR="00952CAE" w:rsidRPr="00021D37" w:rsidRDefault="008F6EC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Predator control</w:t>
            </w:r>
          </w:p>
        </w:tc>
        <w:tc>
          <w:tcPr>
            <w:tcW w:w="3088" w:type="pct"/>
            <w:vAlign w:val="center"/>
          </w:tcPr>
          <w:p w14:paraId="6A6047BE" w14:textId="424E8377" w:rsidR="00952CAE" w:rsidRPr="00021D37" w:rsidRDefault="008F6ECE"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Outside of Project control (external parties)</w:t>
            </w:r>
          </w:p>
        </w:tc>
      </w:tr>
      <w:tr w:rsidR="00952CAE" w:rsidRPr="00021D37" w14:paraId="62019457"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2646F534" w14:textId="4C65AEC6" w:rsidR="00952CAE" w:rsidRPr="00021D37" w:rsidRDefault="00952CAE">
            <w:pPr>
              <w:pStyle w:val="GvdeMetni"/>
              <w:spacing w:before="20" w:after="20" w:line="240" w:lineRule="auto"/>
              <w:rPr>
                <w:sz w:val="18"/>
                <w:szCs w:val="18"/>
              </w:rPr>
            </w:pPr>
            <w:r w:rsidRPr="00021D37">
              <w:rPr>
                <w:sz w:val="18"/>
                <w:szCs w:val="18"/>
              </w:rPr>
              <w:t>11</w:t>
            </w:r>
          </w:p>
        </w:tc>
        <w:tc>
          <w:tcPr>
            <w:tcW w:w="1544" w:type="pct"/>
            <w:vAlign w:val="center"/>
          </w:tcPr>
          <w:p w14:paraId="20F89E4D" w14:textId="63F8BA56" w:rsidR="00952CAE" w:rsidRPr="00021D37" w:rsidRDefault="008F6EC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Disturbance controls</w:t>
            </w:r>
          </w:p>
        </w:tc>
        <w:tc>
          <w:tcPr>
            <w:tcW w:w="3088" w:type="pct"/>
            <w:vAlign w:val="center"/>
          </w:tcPr>
          <w:p w14:paraId="7CDDBF51" w14:textId="0890FBF1" w:rsidR="00952CAE" w:rsidRPr="00021D37" w:rsidRDefault="008F6ECE"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Mitigation for construction and operation (noise, vibration, light, etc.) to be covered under the BMP / other plans</w:t>
            </w:r>
          </w:p>
        </w:tc>
      </w:tr>
      <w:tr w:rsidR="00952CAE" w:rsidRPr="00021D37" w14:paraId="2CEA93C2" w14:textId="77777777" w:rsidTr="007B4120">
        <w:tc>
          <w:tcPr>
            <w:cnfStyle w:val="001000000000" w:firstRow="0" w:lastRow="0" w:firstColumn="1" w:lastColumn="0" w:oddVBand="0" w:evenVBand="0" w:oddHBand="0" w:evenHBand="0" w:firstRowFirstColumn="0" w:firstRowLastColumn="0" w:lastRowFirstColumn="0" w:lastRowLastColumn="0"/>
            <w:tcW w:w="368" w:type="pct"/>
            <w:vAlign w:val="center"/>
          </w:tcPr>
          <w:p w14:paraId="7FC42A17" w14:textId="17C7FDBC" w:rsidR="00952CAE" w:rsidRPr="00021D37" w:rsidRDefault="00952CAE">
            <w:pPr>
              <w:pStyle w:val="GvdeMetni"/>
              <w:spacing w:before="20" w:after="20" w:line="240" w:lineRule="auto"/>
              <w:rPr>
                <w:sz w:val="18"/>
                <w:szCs w:val="18"/>
              </w:rPr>
            </w:pPr>
            <w:r w:rsidRPr="00021D37">
              <w:rPr>
                <w:sz w:val="18"/>
                <w:szCs w:val="18"/>
              </w:rPr>
              <w:t>12</w:t>
            </w:r>
          </w:p>
        </w:tc>
        <w:tc>
          <w:tcPr>
            <w:tcW w:w="1544" w:type="pct"/>
            <w:vAlign w:val="center"/>
          </w:tcPr>
          <w:p w14:paraId="166E329F" w14:textId="699015DC" w:rsidR="00952CAE" w:rsidRPr="00021D37" w:rsidRDefault="00772CE1">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Research and monitoring</w:t>
            </w:r>
          </w:p>
        </w:tc>
        <w:tc>
          <w:tcPr>
            <w:tcW w:w="3088" w:type="pct"/>
            <w:vAlign w:val="center"/>
          </w:tcPr>
          <w:p w14:paraId="1C98CC84" w14:textId="736C785C" w:rsidR="00952CAE" w:rsidRPr="00021D37" w:rsidRDefault="00772CE1" w:rsidP="00952CAE">
            <w:pPr>
              <w:pStyle w:val="GvdeMetni"/>
              <w:numPr>
                <w:ilvl w:val="0"/>
                <w:numId w:val="160"/>
              </w:numPr>
              <w:spacing w:before="20" w:after="20" w:line="240" w:lineRule="auto"/>
              <w:cnfStyle w:val="000000000000" w:firstRow="0" w:lastRow="0" w:firstColumn="0" w:lastColumn="0" w:oddVBand="0" w:evenVBand="0" w:oddHBand="0" w:evenHBand="0" w:firstRowFirstColumn="0" w:firstRowLastColumn="0" w:lastRowFirstColumn="0" w:lastRowLastColumn="0"/>
              <w:rPr>
                <w:sz w:val="18"/>
                <w:szCs w:val="18"/>
              </w:rPr>
            </w:pPr>
            <w:r w:rsidRPr="00021D37">
              <w:rPr>
                <w:sz w:val="18"/>
                <w:szCs w:val="18"/>
              </w:rPr>
              <w:t>Specific monitoring studies proposed to inform adaptive management during construction and operation</w:t>
            </w:r>
          </w:p>
        </w:tc>
      </w:tr>
      <w:tr w:rsidR="00952CAE" w:rsidRPr="00021D37" w14:paraId="71C4126A" w14:textId="77777777" w:rsidTr="007B412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68" w:type="pct"/>
            <w:vAlign w:val="center"/>
          </w:tcPr>
          <w:p w14:paraId="61FECDA5" w14:textId="499AC386" w:rsidR="00952CAE" w:rsidRPr="00021D37" w:rsidRDefault="00952CAE">
            <w:pPr>
              <w:pStyle w:val="GvdeMetni"/>
              <w:spacing w:before="20" w:after="20" w:line="240" w:lineRule="auto"/>
              <w:rPr>
                <w:sz w:val="18"/>
                <w:szCs w:val="18"/>
              </w:rPr>
            </w:pPr>
            <w:r w:rsidRPr="00021D37">
              <w:rPr>
                <w:sz w:val="18"/>
                <w:szCs w:val="18"/>
              </w:rPr>
              <w:t>13</w:t>
            </w:r>
          </w:p>
        </w:tc>
        <w:tc>
          <w:tcPr>
            <w:tcW w:w="1544" w:type="pct"/>
            <w:vAlign w:val="center"/>
          </w:tcPr>
          <w:p w14:paraId="03D31E3D" w14:textId="40C83FB3" w:rsidR="00952CAE" w:rsidRPr="00021D37" w:rsidRDefault="00772CE1">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Education and awareness</w:t>
            </w:r>
          </w:p>
        </w:tc>
        <w:tc>
          <w:tcPr>
            <w:tcW w:w="3088" w:type="pct"/>
            <w:vAlign w:val="center"/>
          </w:tcPr>
          <w:p w14:paraId="553BCA13" w14:textId="139C0EE0" w:rsidR="00952CAE" w:rsidRPr="00021D37" w:rsidRDefault="00772CE1" w:rsidP="00952CAE">
            <w:pPr>
              <w:pStyle w:val="GvdeMetni"/>
              <w:numPr>
                <w:ilvl w:val="0"/>
                <w:numId w:val="160"/>
              </w:numPr>
              <w:spacing w:before="20" w:after="20" w:line="240" w:lineRule="auto"/>
              <w:cnfStyle w:val="000000100000" w:firstRow="0" w:lastRow="0" w:firstColumn="0" w:lastColumn="0" w:oddVBand="0" w:evenVBand="0" w:oddHBand="1" w:evenHBand="0" w:firstRowFirstColumn="0" w:firstRowLastColumn="0" w:lastRowFirstColumn="0" w:lastRowLastColumn="0"/>
              <w:rPr>
                <w:sz w:val="18"/>
                <w:szCs w:val="18"/>
              </w:rPr>
            </w:pPr>
            <w:r w:rsidRPr="00021D37">
              <w:rPr>
                <w:sz w:val="18"/>
                <w:szCs w:val="18"/>
              </w:rPr>
              <w:t xml:space="preserve">To be integrated into </w:t>
            </w:r>
            <w:r w:rsidR="007B4120" w:rsidRPr="00021D37">
              <w:rPr>
                <w:sz w:val="18"/>
                <w:szCs w:val="18"/>
              </w:rPr>
              <w:t>worker/staff awareness and training program for the Project</w:t>
            </w:r>
          </w:p>
        </w:tc>
      </w:tr>
    </w:tbl>
    <w:p w14:paraId="475F8F40" w14:textId="6859AA3C" w:rsidR="00536DC0" w:rsidRPr="00021D37" w:rsidRDefault="00536DC0" w:rsidP="009A27A0">
      <w:pPr>
        <w:spacing w:after="0" w:line="240" w:lineRule="auto"/>
        <w:sectPr w:rsidR="00536DC0" w:rsidRPr="00021D37" w:rsidSect="00505014">
          <w:pgSz w:w="11906" w:h="16838" w:code="9"/>
          <w:pgMar w:top="1134" w:right="1134" w:bottom="1134" w:left="1134" w:header="567" w:footer="374" w:gutter="0"/>
          <w:cols w:sep="1" w:space="380"/>
          <w:titlePg/>
          <w:docGrid w:linePitch="360"/>
        </w:sectPr>
      </w:pPr>
    </w:p>
    <w:p w14:paraId="73990745" w14:textId="69B5F5A2" w:rsidR="0075089E" w:rsidRPr="00021D37" w:rsidRDefault="0075089E" w:rsidP="0075089E">
      <w:pPr>
        <w:pStyle w:val="Balk1"/>
      </w:pPr>
      <w:bookmarkStart w:id="84" w:name="_Toc212210573"/>
      <w:r w:rsidRPr="00021D37">
        <w:lastRenderedPageBreak/>
        <w:t>CONSTRUCTION</w:t>
      </w:r>
      <w:r w:rsidR="005A419A" w:rsidRPr="00021D37">
        <w:t xml:space="preserve"> PHASE</w:t>
      </w:r>
      <w:r w:rsidR="00400562" w:rsidRPr="00021D37">
        <w:t xml:space="preserve"> </w:t>
      </w:r>
      <w:bookmarkEnd w:id="65"/>
      <w:bookmarkEnd w:id="66"/>
      <w:r w:rsidR="00400562" w:rsidRPr="00021D37">
        <w:t>BIODIVERSITY MANAGEMENT PLAN (BMP)</w:t>
      </w:r>
      <w:bookmarkEnd w:id="84"/>
    </w:p>
    <w:p w14:paraId="511FE40C" w14:textId="5A965F4F" w:rsidR="005A3355" w:rsidRPr="00021D37" w:rsidRDefault="005A3355" w:rsidP="005A3355">
      <w:pPr>
        <w:pStyle w:val="GvdeMetni"/>
      </w:pPr>
      <w:bookmarkStart w:id="85" w:name="_Toc156896006"/>
      <w:r w:rsidRPr="00021D37">
        <w:t xml:space="preserve">This </w:t>
      </w:r>
      <w:r w:rsidR="002E506B" w:rsidRPr="00021D37">
        <w:t xml:space="preserve">Chapter presents the </w:t>
      </w:r>
      <w:r w:rsidRPr="00021D37">
        <w:t xml:space="preserve">Biodiversity Management Plan (BMP) </w:t>
      </w:r>
      <w:r w:rsidR="002E506B" w:rsidRPr="00021D37">
        <w:t xml:space="preserve">for the </w:t>
      </w:r>
      <w:r w:rsidR="002E506B" w:rsidRPr="00021D37">
        <w:rPr>
          <w:u w:val="single"/>
        </w:rPr>
        <w:t>construction phase</w:t>
      </w:r>
      <w:r w:rsidR="002E506B" w:rsidRPr="00021D37">
        <w:t xml:space="preserve"> </w:t>
      </w:r>
      <w:r w:rsidRPr="00021D37">
        <w:t xml:space="preserve">of the Project. It covers direct, indirect, and cumulative risks to habitats, species, ecosystems, and associated ecosystem services that may arise from construction activities. The plan aligns with relevant international standards including </w:t>
      </w:r>
      <w:r w:rsidR="00021274" w:rsidRPr="00021D37">
        <w:t xml:space="preserve">EBRD ESR6 and </w:t>
      </w:r>
      <w:r w:rsidRPr="00021D37">
        <w:t xml:space="preserve">IFC PS6, and </w:t>
      </w:r>
      <w:r w:rsidR="00021274" w:rsidRPr="00021D37">
        <w:t xml:space="preserve">relevant </w:t>
      </w:r>
      <w:r w:rsidRPr="00021D37">
        <w:t>national regulatory requirements.</w:t>
      </w:r>
    </w:p>
    <w:p w14:paraId="4F7C80F1" w14:textId="77777777" w:rsidR="005A3355" w:rsidRPr="00021D37" w:rsidRDefault="005A3355" w:rsidP="005A3355">
      <w:pPr>
        <w:pStyle w:val="GvdeMetni"/>
      </w:pPr>
      <w:r w:rsidRPr="00021D37">
        <w:t>The construction phase will involve significant ground disturbance and includes both permanent and temporary infrastructure development. Temporary construction components refer to structures and areas used solely during the construction period and will be removed or reinstated to their original condition upon project completion. These components include:</w:t>
      </w:r>
    </w:p>
    <w:p w14:paraId="74806515" w14:textId="77777777" w:rsidR="005A3355" w:rsidRPr="00021D37" w:rsidRDefault="005A3355" w:rsidP="005A3355">
      <w:pPr>
        <w:pStyle w:val="GvdeMetni"/>
        <w:numPr>
          <w:ilvl w:val="0"/>
          <w:numId w:val="51"/>
        </w:numPr>
        <w:spacing w:before="120" w:after="60" w:line="260" w:lineRule="atLeast"/>
        <w:rPr>
          <w:rFonts w:eastAsia="Times New Roman" w:cs="Times New Roman"/>
          <w:color w:val="000000"/>
          <w:szCs w:val="20"/>
          <w:lang w:eastAsia="tr-TR"/>
        </w:rPr>
      </w:pPr>
      <w:r w:rsidRPr="00021D37">
        <w:rPr>
          <w:rFonts w:eastAsia="Times New Roman" w:cs="Times New Roman"/>
          <w:color w:val="000000"/>
          <w:szCs w:val="20"/>
          <w:lang w:eastAsia="tr-TR"/>
        </w:rPr>
        <w:t>Construction works,</w:t>
      </w:r>
    </w:p>
    <w:p w14:paraId="7CB2BD47" w14:textId="77777777" w:rsidR="005A3355" w:rsidRPr="00021D37" w:rsidRDefault="005A3355" w:rsidP="005A3355">
      <w:pPr>
        <w:pStyle w:val="GvdeMetni"/>
        <w:numPr>
          <w:ilvl w:val="0"/>
          <w:numId w:val="51"/>
        </w:numPr>
        <w:spacing w:before="120" w:after="60" w:line="260" w:lineRule="atLeast"/>
        <w:rPr>
          <w:rFonts w:eastAsia="Times New Roman" w:cs="Times New Roman"/>
          <w:color w:val="000000"/>
          <w:szCs w:val="20"/>
          <w:lang w:eastAsia="tr-TR"/>
        </w:rPr>
      </w:pPr>
      <w:r w:rsidRPr="00021D37">
        <w:rPr>
          <w:rFonts w:cs="Arial"/>
          <w:bCs/>
        </w:rPr>
        <w:t>Internal access roads</w:t>
      </w:r>
      <w:r w:rsidRPr="00021D37">
        <w:rPr>
          <w:rFonts w:eastAsia="Times New Roman" w:cs="Times New Roman"/>
          <w:color w:val="000000"/>
          <w:szCs w:val="20"/>
          <w:lang w:eastAsia="tr-TR"/>
        </w:rPr>
        <w:t>,</w:t>
      </w:r>
    </w:p>
    <w:p w14:paraId="7014474C" w14:textId="77777777" w:rsidR="005A3355" w:rsidRPr="00021D37" w:rsidRDefault="005A3355" w:rsidP="005A3355">
      <w:pPr>
        <w:pStyle w:val="GvdeMetni"/>
        <w:numPr>
          <w:ilvl w:val="0"/>
          <w:numId w:val="51"/>
        </w:numPr>
        <w:spacing w:before="120" w:after="60" w:line="260" w:lineRule="atLeast"/>
        <w:rPr>
          <w:rFonts w:eastAsia="Times New Roman" w:cs="Times New Roman"/>
          <w:color w:val="000000"/>
          <w:szCs w:val="20"/>
          <w:lang w:eastAsia="tr-TR"/>
        </w:rPr>
      </w:pPr>
      <w:r w:rsidRPr="00021D37">
        <w:rPr>
          <w:rFonts w:eastAsia="Times New Roman" w:cs="Times New Roman"/>
          <w:color w:val="000000"/>
          <w:szCs w:val="20"/>
          <w:lang w:eastAsia="tr-TR"/>
        </w:rPr>
        <w:t>Turbines and pads</w:t>
      </w:r>
    </w:p>
    <w:p w14:paraId="55002E36" w14:textId="77777777" w:rsidR="005A3355" w:rsidRPr="00021D37" w:rsidRDefault="005A3355" w:rsidP="005A3355">
      <w:pPr>
        <w:pStyle w:val="GvdeMetni"/>
        <w:numPr>
          <w:ilvl w:val="0"/>
          <w:numId w:val="51"/>
        </w:numPr>
        <w:spacing w:before="120" w:after="60" w:line="260" w:lineRule="atLeast"/>
        <w:rPr>
          <w:rFonts w:eastAsia="Times New Roman" w:cs="Times New Roman"/>
          <w:color w:val="000000"/>
          <w:szCs w:val="20"/>
          <w:lang w:eastAsia="tr-TR"/>
        </w:rPr>
      </w:pPr>
      <w:r w:rsidRPr="00021D37">
        <w:rPr>
          <w:rFonts w:eastAsia="Times New Roman" w:cs="Times New Roman"/>
          <w:color w:val="000000"/>
          <w:szCs w:val="20"/>
          <w:lang w:eastAsia="tr-TR"/>
        </w:rPr>
        <w:t>Energy transmission lines</w:t>
      </w:r>
    </w:p>
    <w:p w14:paraId="02F9B459" w14:textId="77777777" w:rsidR="005A3355" w:rsidRPr="00021D37" w:rsidRDefault="005A3355" w:rsidP="005A3355">
      <w:pPr>
        <w:pStyle w:val="GvdeMetni"/>
        <w:numPr>
          <w:ilvl w:val="0"/>
          <w:numId w:val="51"/>
        </w:numPr>
        <w:spacing w:before="120" w:after="60" w:line="260" w:lineRule="atLeast"/>
        <w:rPr>
          <w:rFonts w:eastAsia="Times New Roman" w:cs="Times New Roman"/>
          <w:color w:val="000000"/>
          <w:szCs w:val="20"/>
          <w:lang w:eastAsia="tr-TR"/>
        </w:rPr>
      </w:pPr>
      <w:r w:rsidRPr="00021D37">
        <w:rPr>
          <w:rFonts w:eastAsia="Times New Roman" w:cs="Times New Roman"/>
          <w:color w:val="000000"/>
          <w:szCs w:val="20"/>
          <w:lang w:eastAsia="tr-TR"/>
        </w:rPr>
        <w:t>Operation facilities (sub-station, control room)</w:t>
      </w:r>
    </w:p>
    <w:p w14:paraId="11CFE0D5" w14:textId="77777777" w:rsidR="002E506B" w:rsidRPr="00021D37" w:rsidRDefault="002E506B" w:rsidP="005A3355">
      <w:pPr>
        <w:pStyle w:val="GvdeMetni"/>
      </w:pPr>
    </w:p>
    <w:p w14:paraId="7B5B4554" w14:textId="138CA08F" w:rsidR="005A3355" w:rsidRPr="00021D37" w:rsidRDefault="005A3355" w:rsidP="005A3355">
      <w:pPr>
        <w:pStyle w:val="GvdeMetni"/>
      </w:pPr>
      <w:r w:rsidRPr="00021D37">
        <w:t xml:space="preserve">The </w:t>
      </w:r>
      <w:r w:rsidR="002E506B" w:rsidRPr="00021D37">
        <w:t xml:space="preserve">construction </w:t>
      </w:r>
      <w:r w:rsidRPr="00021D37">
        <w:t>BMP aims to ensure that all activities during construction are carried out in a manner that avoids, minimizes, and restores biodiversity impacts where possible, and applies mitigation hierarchy principles throughout. The subsequent sections outline the key risks, management measures, monitoring and reporting requirements, and define roles and responsibilities specific to the construction phase.</w:t>
      </w:r>
    </w:p>
    <w:p w14:paraId="5ADB85E1" w14:textId="3E39A8CF" w:rsidR="0075089E" w:rsidRPr="00021D37" w:rsidRDefault="0075089E" w:rsidP="0075089E">
      <w:pPr>
        <w:pStyle w:val="Balk2"/>
      </w:pPr>
      <w:bookmarkStart w:id="86" w:name="_Toc199519230"/>
      <w:bookmarkStart w:id="87" w:name="_Toc199519231"/>
      <w:bookmarkStart w:id="88" w:name="_Toc199519232"/>
      <w:bookmarkStart w:id="89" w:name="_Toc199519233"/>
      <w:bookmarkStart w:id="90" w:name="_Toc156896009"/>
      <w:bookmarkStart w:id="91" w:name="_Toc212210574"/>
      <w:bookmarkEnd w:id="85"/>
      <w:bookmarkEnd w:id="86"/>
      <w:bookmarkEnd w:id="87"/>
      <w:bookmarkEnd w:id="88"/>
      <w:bookmarkEnd w:id="89"/>
      <w:r w:rsidRPr="00021D37">
        <w:t>Impacts</w:t>
      </w:r>
      <w:bookmarkEnd w:id="90"/>
      <w:r w:rsidR="00FD25A0" w:rsidRPr="00021D37">
        <w:t>/Risks</w:t>
      </w:r>
      <w:bookmarkEnd w:id="91"/>
    </w:p>
    <w:p w14:paraId="50EE401C" w14:textId="31A1E23E" w:rsidR="002E506B" w:rsidRPr="00021D37" w:rsidRDefault="002E506B" w:rsidP="00A7028B">
      <w:pPr>
        <w:spacing w:after="120"/>
        <w:rPr>
          <w:rFonts w:cs="Arial"/>
        </w:rPr>
      </w:pPr>
      <w:r w:rsidRPr="00021D37">
        <w:rPr>
          <w:rFonts w:ascii="Verdana" w:hAnsi="Verdana" w:cs="Arial"/>
          <w:kern w:val="0"/>
          <w14:ligatures w14:val="none"/>
        </w:rPr>
        <w:t>Construction related b</w:t>
      </w:r>
      <w:r w:rsidR="00A7028B" w:rsidRPr="00021D37">
        <w:rPr>
          <w:rFonts w:ascii="Verdana" w:hAnsi="Verdana" w:cs="Arial"/>
          <w:kern w:val="0"/>
          <w14:ligatures w14:val="none"/>
        </w:rPr>
        <w:t xml:space="preserve">iodiversity impacts, related activities and infrastructure have been conceptualized and discussed in the </w:t>
      </w:r>
      <w:r w:rsidR="006A25D7" w:rsidRPr="00021D37">
        <w:rPr>
          <w:rFonts w:ascii="Verdana" w:hAnsi="Verdana" w:cs="Arial"/>
          <w:kern w:val="0"/>
          <w14:ligatures w14:val="none"/>
        </w:rPr>
        <w:t>ESIA</w:t>
      </w:r>
      <w:r w:rsidR="00A7028B" w:rsidRPr="00021D37">
        <w:rPr>
          <w:rFonts w:ascii="Verdana" w:hAnsi="Verdana" w:cs="Arial"/>
          <w:kern w:val="0"/>
          <w14:ligatures w14:val="none"/>
        </w:rPr>
        <w:t xml:space="preserve"> (ERM, 202</w:t>
      </w:r>
      <w:r w:rsidR="00814952" w:rsidRPr="00021D37">
        <w:rPr>
          <w:rFonts w:ascii="Verdana" w:hAnsi="Verdana" w:cs="Arial"/>
          <w:kern w:val="0"/>
          <w14:ligatures w14:val="none"/>
        </w:rPr>
        <w:t>5</w:t>
      </w:r>
      <w:r w:rsidR="00A7028B" w:rsidRPr="00021D37">
        <w:rPr>
          <w:rFonts w:ascii="Verdana" w:hAnsi="Verdana" w:cs="Arial"/>
          <w:kern w:val="0"/>
          <w14:ligatures w14:val="none"/>
        </w:rPr>
        <w:t>).</w:t>
      </w:r>
      <w:r w:rsidR="00A7028B" w:rsidRPr="00021D37">
        <w:rPr>
          <w:rFonts w:cs="Arial"/>
        </w:rPr>
        <w:t xml:space="preserve">  </w:t>
      </w:r>
    </w:p>
    <w:p w14:paraId="54EB2585" w14:textId="77777777" w:rsidR="002E506B" w:rsidRPr="00021D37" w:rsidRDefault="00A7028B" w:rsidP="002E506B">
      <w:pPr>
        <w:spacing w:after="120"/>
        <w:rPr>
          <w:rFonts w:cs="Arial"/>
          <w:i/>
          <w:iCs/>
        </w:rPr>
      </w:pPr>
      <w:r w:rsidRPr="00021D37">
        <w:rPr>
          <w:rFonts w:cs="Arial"/>
          <w:i/>
          <w:iCs/>
        </w:rPr>
        <w:t>Decommissioning phase impacts are likely be like those of construction phase impacts and have therefore not been assessed separately.</w:t>
      </w:r>
      <w:r w:rsidR="002E506B" w:rsidRPr="00021D37">
        <w:rPr>
          <w:rFonts w:cs="Arial"/>
          <w:i/>
          <w:iCs/>
        </w:rPr>
        <w:t xml:space="preserve"> </w:t>
      </w:r>
    </w:p>
    <w:p w14:paraId="02E95CBF" w14:textId="77777777" w:rsidR="00165583" w:rsidRPr="00021D37" w:rsidRDefault="00165583" w:rsidP="00165583">
      <w:pPr>
        <w:spacing w:after="120"/>
        <w:jc w:val="both"/>
        <w:rPr>
          <w:rFonts w:cs="Arial"/>
        </w:rPr>
      </w:pPr>
      <w:r w:rsidRPr="00021D37">
        <w:rPr>
          <w:rFonts w:cs="Arial"/>
          <w:i/>
          <w:iCs/>
        </w:rPr>
        <w:t>Note that cumulative impacts are addressed in Chapter 8 of the ESIA main report and include cumulative impacts on biodiversity</w:t>
      </w:r>
      <w:r w:rsidRPr="00021D37">
        <w:rPr>
          <w:rFonts w:cs="Arial"/>
        </w:rPr>
        <w:t xml:space="preserve">. </w:t>
      </w:r>
    </w:p>
    <w:p w14:paraId="7126765A" w14:textId="5362E2C7" w:rsidR="00973A03" w:rsidRPr="00021D37" w:rsidRDefault="00973A03" w:rsidP="00973A03">
      <w:pPr>
        <w:spacing w:after="120"/>
        <w:rPr>
          <w:rFonts w:cs="Arial"/>
        </w:rPr>
      </w:pPr>
      <w:r w:rsidRPr="00021D37">
        <w:rPr>
          <w:rFonts w:cs="Arial"/>
        </w:rPr>
        <w:t xml:space="preserve">The key sources of potential </w:t>
      </w:r>
      <w:r w:rsidR="002E506B" w:rsidRPr="00021D37">
        <w:rPr>
          <w:rFonts w:cs="Arial"/>
        </w:rPr>
        <w:t xml:space="preserve">construction related </w:t>
      </w:r>
      <w:r w:rsidRPr="00021D37">
        <w:rPr>
          <w:rFonts w:cs="Arial"/>
        </w:rPr>
        <w:t>biodiversity impacts</w:t>
      </w:r>
      <w:r w:rsidR="002E506B" w:rsidRPr="00021D37">
        <w:rPr>
          <w:rFonts w:cs="Arial"/>
        </w:rPr>
        <w:t xml:space="preserve"> </w:t>
      </w:r>
      <w:r w:rsidRPr="00021D37">
        <w:rPr>
          <w:rFonts w:cs="Arial"/>
        </w:rPr>
        <w:t>include the following:</w:t>
      </w:r>
    </w:p>
    <w:p w14:paraId="1EEE8482" w14:textId="77777777" w:rsidR="009F59A8" w:rsidRPr="00021D37" w:rsidRDefault="009F59A8" w:rsidP="00387DBC">
      <w:pPr>
        <w:numPr>
          <w:ilvl w:val="0"/>
          <w:numId w:val="94"/>
        </w:numPr>
        <w:spacing w:before="60" w:after="60"/>
      </w:pPr>
      <w:r w:rsidRPr="00021D37">
        <w:t>Pre-construction activities (surveys, setting out of works)</w:t>
      </w:r>
    </w:p>
    <w:p w14:paraId="3F5E2C4B" w14:textId="77777777" w:rsidR="009F59A8" w:rsidRPr="00021D37" w:rsidRDefault="009F59A8" w:rsidP="00387DBC">
      <w:pPr>
        <w:numPr>
          <w:ilvl w:val="0"/>
          <w:numId w:val="94"/>
        </w:numPr>
        <w:spacing w:before="60" w:after="60"/>
      </w:pPr>
      <w:r w:rsidRPr="00021D37">
        <w:t>Construction mobilization activities and earthworks</w:t>
      </w:r>
    </w:p>
    <w:p w14:paraId="1AD61483" w14:textId="77777777" w:rsidR="009F59A8" w:rsidRPr="00021D37" w:rsidRDefault="009F59A8" w:rsidP="00387DBC">
      <w:pPr>
        <w:numPr>
          <w:ilvl w:val="0"/>
          <w:numId w:val="94"/>
        </w:numPr>
        <w:spacing w:before="60" w:after="60"/>
      </w:pPr>
      <w:r w:rsidRPr="00021D37">
        <w:t xml:space="preserve">Temporary works </w:t>
      </w:r>
    </w:p>
    <w:p w14:paraId="21DDA236" w14:textId="77777777" w:rsidR="009F59A8" w:rsidRPr="00021D37" w:rsidRDefault="009F59A8" w:rsidP="00387DBC">
      <w:pPr>
        <w:numPr>
          <w:ilvl w:val="0"/>
          <w:numId w:val="94"/>
        </w:numPr>
        <w:spacing w:before="60" w:after="60"/>
      </w:pPr>
      <w:r w:rsidRPr="00021D37">
        <w:t>Vegetation clearing, topsoil removal, general construction activities associated with access roads, turbine pads and the ETL pylons/towers</w:t>
      </w:r>
    </w:p>
    <w:p w14:paraId="4EA4A312" w14:textId="77777777" w:rsidR="009F59A8" w:rsidRPr="00021D37" w:rsidRDefault="009F59A8" w:rsidP="00387DBC">
      <w:pPr>
        <w:numPr>
          <w:ilvl w:val="0"/>
          <w:numId w:val="94"/>
        </w:numPr>
        <w:spacing w:before="60" w:after="60"/>
      </w:pPr>
      <w:r w:rsidRPr="00021D37">
        <w:t>Construction workers presence (noise, disturbance)</w:t>
      </w:r>
    </w:p>
    <w:p w14:paraId="1D10BEE3" w14:textId="77777777" w:rsidR="009F59A8" w:rsidRPr="00021D37" w:rsidRDefault="009F59A8" w:rsidP="00387DBC">
      <w:pPr>
        <w:numPr>
          <w:ilvl w:val="0"/>
          <w:numId w:val="94"/>
        </w:numPr>
        <w:spacing w:before="60" w:after="60"/>
      </w:pPr>
      <w:r w:rsidRPr="00021D37">
        <w:t>Waste management</w:t>
      </w:r>
    </w:p>
    <w:p w14:paraId="1314ECB7" w14:textId="53ED1EEC" w:rsidR="00693200" w:rsidRPr="00021D37" w:rsidRDefault="009F59A8" w:rsidP="002E506B">
      <w:pPr>
        <w:numPr>
          <w:ilvl w:val="0"/>
          <w:numId w:val="94"/>
        </w:numPr>
        <w:spacing w:before="60" w:after="60"/>
      </w:pPr>
      <w:r w:rsidRPr="00021D37">
        <w:t>Unplanned events such as erosion/sedimentation, flooding, accidental oil/fuel/chemical spills</w:t>
      </w:r>
    </w:p>
    <w:p w14:paraId="1C942E00" w14:textId="133FE267" w:rsidR="00675F48" w:rsidRPr="00021D37" w:rsidRDefault="00675F48" w:rsidP="00675F48">
      <w:pPr>
        <w:spacing w:after="120"/>
        <w:rPr>
          <w:rFonts w:cs="Arial"/>
          <w:szCs w:val="16"/>
        </w:rPr>
      </w:pPr>
      <w:bookmarkStart w:id="92" w:name="_Ref160805183"/>
      <w:bookmarkStart w:id="93" w:name="_Ref160805179"/>
      <w:r w:rsidRPr="00021D37">
        <w:rPr>
          <w:rFonts w:cs="Arial"/>
          <w:szCs w:val="16"/>
        </w:rPr>
        <w:lastRenderedPageBreak/>
        <w:t>Construction-phase impacts will primarily be temporary in nature apart from the loss of habitat due to clearing, (e.g. invasive plant species, disturbance due to noise, vibration, light pollution, and emissions), but may still be ecologically significant given the natural and undisturbed condition of the habitats affected.</w:t>
      </w:r>
    </w:p>
    <w:p w14:paraId="1F12AA5C" w14:textId="7DA84001" w:rsidR="00E067B4" w:rsidRPr="00021D37" w:rsidRDefault="0017101F" w:rsidP="007D16BD">
      <w:pPr>
        <w:spacing w:after="120"/>
        <w:rPr>
          <w:rFonts w:cs="Arial"/>
        </w:rPr>
      </w:pPr>
      <w:r w:rsidRPr="00021D37">
        <w:rPr>
          <w:rFonts w:cs="Arial"/>
        </w:rPr>
        <w:t xml:space="preserve">The </w:t>
      </w:r>
      <w:r w:rsidR="00DD1AB8" w:rsidRPr="00021D37">
        <w:rPr>
          <w:rFonts w:cs="Arial"/>
        </w:rPr>
        <w:t>ESIA</w:t>
      </w:r>
      <w:r w:rsidRPr="00021D37">
        <w:rPr>
          <w:rFonts w:cs="Arial"/>
        </w:rPr>
        <w:t xml:space="preserve"> report has identified a total of </w:t>
      </w:r>
      <w:r w:rsidR="00E067B4" w:rsidRPr="00021D37">
        <w:rPr>
          <w:rFonts w:cs="Arial"/>
        </w:rPr>
        <w:t>nine</w:t>
      </w:r>
      <w:r w:rsidRPr="00021D37">
        <w:rPr>
          <w:rFonts w:cs="Arial"/>
        </w:rPr>
        <w:t xml:space="preserve"> individual biodiversity impacts associated with the construction phase of the project. These impacts were assessed with a focus on biodiversity receptors (habitats, flora, and fauna species) during the construction phase, specifically evaluating the severity of the impact and the associated risks. Impact severity ranged from minor to moderate, with primary concerns focused on habitat disturbance,</w:t>
      </w:r>
      <w:r w:rsidRPr="00021D37">
        <w:t xml:space="preserve"> </w:t>
      </w:r>
      <w:r w:rsidRPr="00021D37">
        <w:rPr>
          <w:rFonts w:cs="Arial"/>
        </w:rPr>
        <w:t>reduced habitat connectivity, vehicle collisions with fauna species, movement barriers, and pollution and disturbance (dust, noise, light),</w:t>
      </w:r>
      <w:r w:rsidRPr="00021D37">
        <w:t xml:space="preserve"> i</w:t>
      </w:r>
      <w:r w:rsidRPr="00021D37">
        <w:rPr>
          <w:rFonts w:cs="Arial"/>
        </w:rPr>
        <w:t xml:space="preserve">ntroduction/spread of invasive alien plants. However, following the application of mitigation measures, residual impacts were generally regarded as ‘Low’ or ‘Minor’ across all categories (see Table </w:t>
      </w:r>
      <w:r w:rsidR="001C66AB" w:rsidRPr="00021D37">
        <w:rPr>
          <w:rFonts w:cs="Arial"/>
        </w:rPr>
        <w:t>4</w:t>
      </w:r>
      <w:r w:rsidRPr="00021D37">
        <w:rPr>
          <w:rFonts w:cs="Arial"/>
        </w:rPr>
        <w:t>-1 below).</w:t>
      </w:r>
    </w:p>
    <w:p w14:paraId="679FC7BC" w14:textId="19973CCF" w:rsidR="00994F11" w:rsidRPr="00021D37" w:rsidRDefault="00994F11" w:rsidP="00994F11">
      <w:pPr>
        <w:pStyle w:val="ResimYazs"/>
        <w:jc w:val="center"/>
      </w:pPr>
      <w:bookmarkStart w:id="94" w:name="_Toc212210654"/>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4</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1</w:t>
      </w:r>
      <w:r w:rsidR="00780BDA" w:rsidRPr="00021D37">
        <w:fldChar w:fldCharType="end"/>
      </w:r>
      <w:bookmarkEnd w:id="92"/>
      <w:r w:rsidRPr="00021D37">
        <w:t xml:space="preserve"> Summary of construction-phase biodiversity impacts</w:t>
      </w:r>
      <w:bookmarkEnd w:id="93"/>
      <w:bookmarkEnd w:id="94"/>
    </w:p>
    <w:tbl>
      <w:tblPr>
        <w:tblStyle w:val="TabloKlavuzu"/>
        <w:tblW w:w="5000" w:type="pct"/>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2598"/>
        <w:gridCol w:w="1934"/>
        <w:gridCol w:w="1869"/>
        <w:gridCol w:w="1576"/>
        <w:gridCol w:w="1655"/>
      </w:tblGrid>
      <w:tr w:rsidR="007D16BD" w:rsidRPr="00021D37" w14:paraId="0516121E" w14:textId="77777777" w:rsidTr="00B61587">
        <w:trPr>
          <w:tblHeader/>
        </w:trPr>
        <w:tc>
          <w:tcPr>
            <w:tcW w:w="1348" w:type="pct"/>
            <w:shd w:val="clear" w:color="auto" w:fill="D5E5DF" w:themeFill="accent3" w:themeFillTint="33"/>
            <w:vAlign w:val="center"/>
          </w:tcPr>
          <w:p w14:paraId="2C32C6CF" w14:textId="77777777" w:rsidR="007D16BD" w:rsidRPr="00021D37" w:rsidRDefault="007D16BD">
            <w:pPr>
              <w:spacing w:before="40" w:after="40" w:line="240" w:lineRule="auto"/>
              <w:rPr>
                <w:rFonts w:cs="Arial"/>
                <w:b/>
                <w:bCs/>
                <w:sz w:val="18"/>
                <w:szCs w:val="22"/>
              </w:rPr>
            </w:pPr>
            <w:r w:rsidRPr="00021D37">
              <w:rPr>
                <w:rFonts w:cs="Arial"/>
                <w:b/>
                <w:bCs/>
                <w:sz w:val="18"/>
                <w:szCs w:val="22"/>
              </w:rPr>
              <w:t>Impact</w:t>
            </w:r>
          </w:p>
        </w:tc>
        <w:tc>
          <w:tcPr>
            <w:tcW w:w="1004" w:type="pct"/>
            <w:shd w:val="clear" w:color="auto" w:fill="D5E5DF" w:themeFill="accent3" w:themeFillTint="33"/>
            <w:vAlign w:val="center"/>
          </w:tcPr>
          <w:p w14:paraId="3301B729" w14:textId="77777777" w:rsidR="007D16BD" w:rsidRPr="00021D37" w:rsidRDefault="007D16BD">
            <w:pPr>
              <w:spacing w:before="40" w:after="40" w:line="240" w:lineRule="auto"/>
              <w:rPr>
                <w:rFonts w:cs="Arial"/>
                <w:b/>
                <w:bCs/>
                <w:sz w:val="18"/>
                <w:szCs w:val="22"/>
              </w:rPr>
            </w:pPr>
            <w:r w:rsidRPr="00021D37">
              <w:rPr>
                <w:rFonts w:cs="Arial"/>
                <w:b/>
                <w:bCs/>
                <w:sz w:val="18"/>
                <w:szCs w:val="22"/>
              </w:rPr>
              <w:t>Biodiversity Receptor</w:t>
            </w:r>
          </w:p>
        </w:tc>
        <w:tc>
          <w:tcPr>
            <w:tcW w:w="970" w:type="pct"/>
            <w:shd w:val="clear" w:color="auto" w:fill="D5E5DF" w:themeFill="accent3" w:themeFillTint="33"/>
            <w:vAlign w:val="center"/>
          </w:tcPr>
          <w:p w14:paraId="63DC7011" w14:textId="77777777" w:rsidR="007D16BD" w:rsidRPr="00021D37" w:rsidRDefault="007D16BD">
            <w:pPr>
              <w:spacing w:before="40" w:after="40" w:line="240" w:lineRule="auto"/>
              <w:jc w:val="center"/>
              <w:rPr>
                <w:rFonts w:cs="Arial"/>
                <w:b/>
                <w:bCs/>
                <w:sz w:val="18"/>
                <w:szCs w:val="22"/>
              </w:rPr>
            </w:pPr>
            <w:r w:rsidRPr="00021D37">
              <w:rPr>
                <w:rFonts w:cs="Arial"/>
                <w:b/>
                <w:bCs/>
                <w:sz w:val="18"/>
                <w:szCs w:val="22"/>
              </w:rPr>
              <w:t>CH or PBF?</w:t>
            </w:r>
          </w:p>
        </w:tc>
        <w:tc>
          <w:tcPr>
            <w:tcW w:w="818" w:type="pct"/>
            <w:shd w:val="clear" w:color="auto" w:fill="D5E5DF" w:themeFill="accent3" w:themeFillTint="33"/>
            <w:vAlign w:val="center"/>
          </w:tcPr>
          <w:p w14:paraId="1AC423A8" w14:textId="77777777" w:rsidR="007D16BD" w:rsidRPr="00021D37" w:rsidRDefault="007D16BD">
            <w:pPr>
              <w:spacing w:before="40" w:after="40" w:line="240" w:lineRule="auto"/>
              <w:jc w:val="center"/>
              <w:rPr>
                <w:rFonts w:cs="Arial"/>
                <w:b/>
                <w:bCs/>
                <w:sz w:val="18"/>
                <w:szCs w:val="22"/>
              </w:rPr>
            </w:pPr>
            <w:r w:rsidRPr="00021D37">
              <w:rPr>
                <w:rFonts w:cs="Arial"/>
                <w:b/>
                <w:bCs/>
                <w:sz w:val="18"/>
                <w:szCs w:val="22"/>
              </w:rPr>
              <w:t xml:space="preserve">Impact Significance </w:t>
            </w:r>
            <w:r w:rsidRPr="00021D37">
              <w:rPr>
                <w:rFonts w:eastAsia="SimSun" w:cs="Arial"/>
                <w:b/>
                <w:bCs/>
                <w:sz w:val="18"/>
                <w:szCs w:val="18"/>
                <w:lang w:val="en-GB"/>
              </w:rPr>
              <w:t>(with embedded mitigation)</w:t>
            </w:r>
          </w:p>
        </w:tc>
        <w:tc>
          <w:tcPr>
            <w:tcW w:w="859" w:type="pct"/>
            <w:shd w:val="clear" w:color="auto" w:fill="D5E5DF" w:themeFill="accent3" w:themeFillTint="33"/>
            <w:vAlign w:val="center"/>
          </w:tcPr>
          <w:p w14:paraId="71989196" w14:textId="77777777" w:rsidR="007D16BD" w:rsidRPr="00021D37" w:rsidRDefault="007D16BD">
            <w:pPr>
              <w:keepNext/>
              <w:spacing w:before="40" w:after="40" w:line="240" w:lineRule="auto"/>
              <w:outlineLvl w:val="3"/>
              <w:rPr>
                <w:rFonts w:cs="Arial"/>
                <w:b/>
                <w:bCs/>
                <w:sz w:val="18"/>
                <w:szCs w:val="22"/>
              </w:rPr>
            </w:pPr>
            <w:r w:rsidRPr="00021D37">
              <w:rPr>
                <w:rFonts w:eastAsia="SimSun" w:cs="Arial"/>
                <w:b/>
                <w:bCs/>
                <w:sz w:val="18"/>
                <w:szCs w:val="18"/>
                <w:lang w:val="en-GB"/>
              </w:rPr>
              <w:t>Residual impact (after mitigation)</w:t>
            </w:r>
          </w:p>
        </w:tc>
      </w:tr>
      <w:tr w:rsidR="007D16BD" w:rsidRPr="00021D37" w14:paraId="7F73934E" w14:textId="77777777" w:rsidTr="00B61587">
        <w:trPr>
          <w:trHeight w:val="260"/>
        </w:trPr>
        <w:tc>
          <w:tcPr>
            <w:tcW w:w="1348" w:type="pct"/>
            <w:vAlign w:val="center"/>
          </w:tcPr>
          <w:p w14:paraId="3AC1CEA8" w14:textId="77777777" w:rsidR="007D16BD" w:rsidRPr="00021D37" w:rsidRDefault="007D16BD">
            <w:pPr>
              <w:spacing w:before="40" w:after="40" w:line="240" w:lineRule="auto"/>
              <w:rPr>
                <w:sz w:val="18"/>
                <w:szCs w:val="22"/>
                <w:lang w:eastAsia="en-GB"/>
              </w:rPr>
            </w:pPr>
            <w:r w:rsidRPr="00021D37">
              <w:rPr>
                <w:sz w:val="18"/>
                <w:szCs w:val="22"/>
                <w:lang w:eastAsia="en-GB"/>
              </w:rPr>
              <w:t>Impact 1: Physical Destruction/Disturbance of Vegetation and Habitat</w:t>
            </w:r>
          </w:p>
        </w:tc>
        <w:tc>
          <w:tcPr>
            <w:tcW w:w="1004" w:type="pct"/>
            <w:vAlign w:val="center"/>
          </w:tcPr>
          <w:p w14:paraId="3821E0FE" w14:textId="77777777" w:rsidR="007D16BD" w:rsidRPr="00021D37" w:rsidRDefault="007D16BD">
            <w:pPr>
              <w:spacing w:before="40" w:after="40" w:line="240" w:lineRule="auto"/>
              <w:rPr>
                <w:rFonts w:cs="Arial"/>
                <w:sz w:val="18"/>
                <w:szCs w:val="22"/>
              </w:rPr>
            </w:pPr>
            <w:r w:rsidRPr="00021D37">
              <w:rPr>
                <w:sz w:val="18"/>
                <w:szCs w:val="22"/>
                <w:lang w:eastAsia="en-GB"/>
              </w:rPr>
              <w:t>Habitats, flora, fauna</w:t>
            </w:r>
          </w:p>
        </w:tc>
        <w:tc>
          <w:tcPr>
            <w:tcW w:w="970" w:type="pct"/>
            <w:vAlign w:val="center"/>
          </w:tcPr>
          <w:p w14:paraId="06C14193" w14:textId="77777777" w:rsidR="007D16BD" w:rsidRPr="00021D37" w:rsidRDefault="007D16BD">
            <w:pPr>
              <w:spacing w:before="40" w:after="40" w:line="240" w:lineRule="auto"/>
              <w:jc w:val="center"/>
              <w:rPr>
                <w:rFonts w:cs="Arial"/>
                <w:sz w:val="18"/>
                <w:szCs w:val="22"/>
                <w:lang w:val="pt-PT"/>
              </w:rPr>
            </w:pPr>
            <w:r w:rsidRPr="00021D37">
              <w:rPr>
                <w:rFonts w:cs="Arial"/>
                <w:sz w:val="18"/>
                <w:szCs w:val="22"/>
                <w:lang w:val="pt-PT"/>
              </w:rPr>
              <w:t>Habitats: PBF</w:t>
            </w:r>
          </w:p>
          <w:p w14:paraId="3EFD5AF3" w14:textId="77777777" w:rsidR="007D16BD" w:rsidRPr="00021D37" w:rsidRDefault="007D16BD">
            <w:pPr>
              <w:spacing w:before="40" w:after="40" w:line="240" w:lineRule="auto"/>
              <w:jc w:val="center"/>
              <w:rPr>
                <w:rFonts w:cs="Arial"/>
                <w:sz w:val="18"/>
                <w:szCs w:val="22"/>
                <w:lang w:val="pt-PT"/>
              </w:rPr>
            </w:pPr>
            <w:r w:rsidRPr="00021D37">
              <w:rPr>
                <w:rFonts w:cs="Arial"/>
                <w:sz w:val="18"/>
                <w:szCs w:val="22"/>
                <w:lang w:val="pt-PT"/>
              </w:rPr>
              <w:t>Flora: CH, PBF</w:t>
            </w:r>
          </w:p>
        </w:tc>
        <w:tc>
          <w:tcPr>
            <w:tcW w:w="818" w:type="pct"/>
            <w:shd w:val="clear" w:color="auto" w:fill="FF0000"/>
            <w:vAlign w:val="center"/>
          </w:tcPr>
          <w:p w14:paraId="1896FF1C" w14:textId="77777777" w:rsidR="007D16BD" w:rsidRPr="00021D37" w:rsidRDefault="007D16BD">
            <w:pPr>
              <w:spacing w:before="40" w:after="40" w:line="240" w:lineRule="auto"/>
              <w:jc w:val="center"/>
              <w:rPr>
                <w:rFonts w:cs="Arial"/>
                <w:sz w:val="18"/>
                <w:szCs w:val="22"/>
              </w:rPr>
            </w:pPr>
            <w:r w:rsidRPr="00021D37">
              <w:rPr>
                <w:rFonts w:cs="Arial"/>
                <w:sz w:val="18"/>
                <w:szCs w:val="22"/>
              </w:rPr>
              <w:t>Moderate to Major</w:t>
            </w:r>
          </w:p>
        </w:tc>
        <w:tc>
          <w:tcPr>
            <w:tcW w:w="859" w:type="pct"/>
            <w:shd w:val="clear" w:color="auto" w:fill="FFC000"/>
            <w:vAlign w:val="center"/>
          </w:tcPr>
          <w:p w14:paraId="73C59F0C" w14:textId="77777777" w:rsidR="007D16BD" w:rsidRPr="00021D37" w:rsidRDefault="007D16BD">
            <w:pPr>
              <w:spacing w:before="40" w:after="40" w:line="240" w:lineRule="auto"/>
              <w:jc w:val="center"/>
              <w:rPr>
                <w:rFonts w:cs="Arial"/>
                <w:sz w:val="18"/>
                <w:szCs w:val="22"/>
              </w:rPr>
            </w:pPr>
            <w:r w:rsidRPr="00021D37">
              <w:rPr>
                <w:rFonts w:cs="Arial"/>
                <w:sz w:val="18"/>
                <w:szCs w:val="22"/>
              </w:rPr>
              <w:t>Moderate</w:t>
            </w:r>
          </w:p>
        </w:tc>
      </w:tr>
      <w:tr w:rsidR="007D16BD" w:rsidRPr="00021D37" w14:paraId="3C432D6F" w14:textId="77777777" w:rsidTr="00B61587">
        <w:tc>
          <w:tcPr>
            <w:tcW w:w="1348" w:type="pct"/>
            <w:vAlign w:val="center"/>
          </w:tcPr>
          <w:p w14:paraId="0FE71299" w14:textId="77777777" w:rsidR="007D16BD" w:rsidRPr="00021D37" w:rsidRDefault="007D16BD">
            <w:pPr>
              <w:spacing w:before="40" w:after="40" w:line="240" w:lineRule="auto"/>
              <w:rPr>
                <w:sz w:val="18"/>
                <w:szCs w:val="22"/>
                <w:lang w:eastAsia="en-GB"/>
              </w:rPr>
            </w:pPr>
            <w:r w:rsidRPr="00021D37">
              <w:rPr>
                <w:sz w:val="18"/>
                <w:szCs w:val="22"/>
                <w:lang w:eastAsia="en-GB"/>
              </w:rPr>
              <w:t>Impact 2: Reduced Habitat Connectivity</w:t>
            </w:r>
          </w:p>
        </w:tc>
        <w:tc>
          <w:tcPr>
            <w:tcW w:w="1004" w:type="pct"/>
            <w:vAlign w:val="center"/>
          </w:tcPr>
          <w:p w14:paraId="2EC1236B" w14:textId="77777777" w:rsidR="007D16BD" w:rsidRPr="00021D37" w:rsidRDefault="007D16BD">
            <w:pPr>
              <w:spacing w:before="40" w:after="40" w:line="240" w:lineRule="auto"/>
              <w:rPr>
                <w:rFonts w:cs="Arial"/>
                <w:sz w:val="18"/>
                <w:szCs w:val="22"/>
              </w:rPr>
            </w:pPr>
            <w:r w:rsidRPr="00021D37">
              <w:rPr>
                <w:sz w:val="18"/>
                <w:szCs w:val="22"/>
                <w:lang w:eastAsia="en-GB"/>
              </w:rPr>
              <w:t>Habitats, fauna</w:t>
            </w:r>
          </w:p>
        </w:tc>
        <w:tc>
          <w:tcPr>
            <w:tcW w:w="970" w:type="pct"/>
            <w:vAlign w:val="center"/>
          </w:tcPr>
          <w:p w14:paraId="42787D50" w14:textId="77777777" w:rsidR="007D16BD" w:rsidRPr="00021D37" w:rsidRDefault="007D16BD">
            <w:pPr>
              <w:spacing w:before="40" w:after="40" w:line="240" w:lineRule="auto"/>
              <w:jc w:val="center"/>
              <w:rPr>
                <w:rFonts w:cs="Arial"/>
                <w:sz w:val="18"/>
                <w:szCs w:val="22"/>
                <w:lang w:val="pt-PT"/>
              </w:rPr>
            </w:pPr>
            <w:r w:rsidRPr="00021D37">
              <w:rPr>
                <w:rFonts w:cs="Arial"/>
                <w:sz w:val="18"/>
                <w:szCs w:val="22"/>
                <w:lang w:val="pt-PT"/>
              </w:rPr>
              <w:t>Habitats: PBF</w:t>
            </w:r>
          </w:p>
          <w:p w14:paraId="236C3DCE" w14:textId="7BA4FF0A" w:rsidR="007D16BD" w:rsidRPr="00021D37" w:rsidRDefault="007D16BD">
            <w:pPr>
              <w:spacing w:before="40" w:after="40" w:line="240" w:lineRule="auto"/>
              <w:jc w:val="center"/>
              <w:rPr>
                <w:rFonts w:cs="Arial"/>
                <w:sz w:val="18"/>
                <w:szCs w:val="22"/>
                <w:lang w:val="pt-PT"/>
              </w:rPr>
            </w:pPr>
            <w:r w:rsidRPr="00021D37">
              <w:rPr>
                <w:rFonts w:cs="Arial"/>
                <w:sz w:val="18"/>
                <w:szCs w:val="22"/>
                <w:lang w:val="pt-PT"/>
              </w:rPr>
              <w:t>Fauna: PBF</w:t>
            </w:r>
          </w:p>
        </w:tc>
        <w:tc>
          <w:tcPr>
            <w:tcW w:w="818" w:type="pct"/>
            <w:shd w:val="clear" w:color="auto" w:fill="FF0000"/>
            <w:vAlign w:val="center"/>
          </w:tcPr>
          <w:p w14:paraId="0A8BD637" w14:textId="77777777" w:rsidR="007D16BD" w:rsidRPr="00021D37" w:rsidRDefault="007D16BD">
            <w:pPr>
              <w:spacing w:before="40" w:after="40" w:line="240" w:lineRule="auto"/>
              <w:jc w:val="center"/>
              <w:rPr>
                <w:rFonts w:cs="Arial"/>
                <w:sz w:val="18"/>
                <w:szCs w:val="22"/>
              </w:rPr>
            </w:pPr>
            <w:r w:rsidRPr="00021D37">
              <w:rPr>
                <w:rFonts w:cs="Arial"/>
                <w:sz w:val="18"/>
                <w:szCs w:val="22"/>
              </w:rPr>
              <w:t>Moderate to Major</w:t>
            </w:r>
          </w:p>
        </w:tc>
        <w:tc>
          <w:tcPr>
            <w:tcW w:w="859" w:type="pct"/>
            <w:shd w:val="clear" w:color="auto" w:fill="FFC000"/>
            <w:vAlign w:val="center"/>
          </w:tcPr>
          <w:p w14:paraId="31A5AF4F" w14:textId="77777777" w:rsidR="007D16BD" w:rsidRPr="00021D37" w:rsidRDefault="007D16BD">
            <w:pPr>
              <w:spacing w:before="40" w:after="40" w:line="240" w:lineRule="auto"/>
              <w:jc w:val="center"/>
              <w:rPr>
                <w:rFonts w:cs="Arial"/>
                <w:sz w:val="18"/>
                <w:szCs w:val="22"/>
              </w:rPr>
            </w:pPr>
            <w:r w:rsidRPr="00021D37">
              <w:rPr>
                <w:rFonts w:cs="Arial"/>
                <w:sz w:val="18"/>
                <w:szCs w:val="22"/>
              </w:rPr>
              <w:t>Moderate</w:t>
            </w:r>
          </w:p>
        </w:tc>
      </w:tr>
      <w:tr w:rsidR="007D16BD" w:rsidRPr="00021D37" w14:paraId="7A7DB825" w14:textId="77777777" w:rsidTr="00B61587">
        <w:tc>
          <w:tcPr>
            <w:tcW w:w="1348" w:type="pct"/>
            <w:vAlign w:val="center"/>
          </w:tcPr>
          <w:p w14:paraId="7832DCF4" w14:textId="77777777" w:rsidR="007D16BD" w:rsidRPr="00021D37" w:rsidRDefault="007D16BD">
            <w:pPr>
              <w:spacing w:before="40" w:after="40" w:line="240" w:lineRule="auto"/>
              <w:rPr>
                <w:rFonts w:cs="Arial"/>
                <w:sz w:val="18"/>
                <w:szCs w:val="22"/>
              </w:rPr>
            </w:pPr>
            <w:r w:rsidRPr="00021D37">
              <w:rPr>
                <w:rFonts w:cs="Arial"/>
                <w:sz w:val="18"/>
                <w:szCs w:val="22"/>
              </w:rPr>
              <w:t>Impact 3: Introduction/spread of Invasive Alien Plants</w:t>
            </w:r>
          </w:p>
        </w:tc>
        <w:tc>
          <w:tcPr>
            <w:tcW w:w="1004" w:type="pct"/>
            <w:vAlign w:val="center"/>
          </w:tcPr>
          <w:p w14:paraId="5253707B" w14:textId="77777777" w:rsidR="007D16BD" w:rsidRPr="00021D37" w:rsidRDefault="007D16BD">
            <w:pPr>
              <w:spacing w:before="40" w:after="40" w:line="240" w:lineRule="auto"/>
              <w:rPr>
                <w:rFonts w:cs="Arial"/>
                <w:sz w:val="18"/>
                <w:szCs w:val="22"/>
              </w:rPr>
            </w:pPr>
            <w:r w:rsidRPr="00021D37">
              <w:rPr>
                <w:sz w:val="18"/>
                <w:szCs w:val="22"/>
                <w:lang w:eastAsia="en-GB"/>
              </w:rPr>
              <w:t>Habitats, flora</w:t>
            </w:r>
          </w:p>
        </w:tc>
        <w:tc>
          <w:tcPr>
            <w:tcW w:w="970" w:type="pct"/>
            <w:vAlign w:val="center"/>
          </w:tcPr>
          <w:p w14:paraId="660EF1A1" w14:textId="77777777" w:rsidR="007D16BD" w:rsidRPr="00021D37" w:rsidRDefault="007D16BD">
            <w:pPr>
              <w:spacing w:before="40" w:after="40" w:line="240" w:lineRule="auto"/>
              <w:jc w:val="center"/>
              <w:rPr>
                <w:rFonts w:cs="Arial"/>
                <w:sz w:val="18"/>
                <w:szCs w:val="22"/>
                <w:lang w:val="pt-PT"/>
              </w:rPr>
            </w:pPr>
            <w:r w:rsidRPr="00021D37">
              <w:rPr>
                <w:rFonts w:cs="Arial"/>
                <w:sz w:val="18"/>
                <w:szCs w:val="22"/>
                <w:lang w:val="pt-PT"/>
              </w:rPr>
              <w:t>Habitats: PBF</w:t>
            </w:r>
          </w:p>
          <w:p w14:paraId="66588A3F" w14:textId="77777777" w:rsidR="007D16BD" w:rsidRPr="00021D37" w:rsidRDefault="007D16BD">
            <w:pPr>
              <w:spacing w:before="40" w:after="40" w:line="240" w:lineRule="auto"/>
              <w:jc w:val="center"/>
              <w:rPr>
                <w:rFonts w:cs="Arial"/>
                <w:sz w:val="18"/>
                <w:szCs w:val="22"/>
                <w:lang w:val="pt-PT"/>
              </w:rPr>
            </w:pPr>
            <w:r w:rsidRPr="00021D37">
              <w:rPr>
                <w:rFonts w:cs="Arial"/>
                <w:sz w:val="18"/>
                <w:szCs w:val="22"/>
                <w:lang w:val="pt-PT"/>
              </w:rPr>
              <w:t>Flora: CH, PBF</w:t>
            </w:r>
          </w:p>
        </w:tc>
        <w:tc>
          <w:tcPr>
            <w:tcW w:w="818" w:type="pct"/>
            <w:shd w:val="clear" w:color="auto" w:fill="FFC000"/>
            <w:vAlign w:val="center"/>
          </w:tcPr>
          <w:p w14:paraId="6DBC8E24" w14:textId="77777777" w:rsidR="007D16BD" w:rsidRPr="00021D37" w:rsidRDefault="007D16BD">
            <w:pPr>
              <w:spacing w:before="40" w:after="40" w:line="240" w:lineRule="auto"/>
              <w:jc w:val="center"/>
              <w:rPr>
                <w:rFonts w:cs="Arial"/>
                <w:sz w:val="18"/>
                <w:szCs w:val="22"/>
              </w:rPr>
            </w:pPr>
            <w:r w:rsidRPr="00021D37">
              <w:rPr>
                <w:rFonts w:cs="Arial"/>
                <w:sz w:val="18"/>
                <w:szCs w:val="22"/>
              </w:rPr>
              <w:t>Minor to Moderate</w:t>
            </w:r>
          </w:p>
        </w:tc>
        <w:tc>
          <w:tcPr>
            <w:tcW w:w="859" w:type="pct"/>
            <w:shd w:val="clear" w:color="auto" w:fill="FFFF00"/>
            <w:vAlign w:val="center"/>
          </w:tcPr>
          <w:p w14:paraId="75A5F38F" w14:textId="77777777" w:rsidR="007D16BD" w:rsidRPr="00021D37" w:rsidRDefault="007D16BD">
            <w:pPr>
              <w:spacing w:before="40" w:after="40" w:line="240" w:lineRule="auto"/>
              <w:jc w:val="center"/>
              <w:rPr>
                <w:rFonts w:cs="Arial"/>
                <w:sz w:val="18"/>
                <w:szCs w:val="22"/>
              </w:rPr>
            </w:pPr>
            <w:r w:rsidRPr="00021D37">
              <w:rPr>
                <w:rFonts w:cs="Arial"/>
                <w:sz w:val="18"/>
                <w:szCs w:val="22"/>
              </w:rPr>
              <w:t>Minor</w:t>
            </w:r>
          </w:p>
        </w:tc>
      </w:tr>
      <w:tr w:rsidR="007D16BD" w:rsidRPr="00021D37" w14:paraId="5D6E7D8D" w14:textId="77777777" w:rsidTr="00B61587">
        <w:tc>
          <w:tcPr>
            <w:tcW w:w="1348" w:type="pct"/>
            <w:shd w:val="clear" w:color="auto" w:fill="FFFFFF" w:themeFill="background1"/>
            <w:vAlign w:val="center"/>
          </w:tcPr>
          <w:p w14:paraId="440E65BE" w14:textId="77777777" w:rsidR="007D16BD" w:rsidRPr="00021D37" w:rsidRDefault="007D16BD">
            <w:pPr>
              <w:spacing w:before="40" w:after="40" w:line="240" w:lineRule="auto"/>
              <w:rPr>
                <w:rFonts w:cs="Arial"/>
                <w:sz w:val="18"/>
                <w:szCs w:val="22"/>
              </w:rPr>
            </w:pPr>
            <w:r w:rsidRPr="00021D37">
              <w:rPr>
                <w:rFonts w:cs="Arial"/>
                <w:sz w:val="18"/>
                <w:szCs w:val="22"/>
              </w:rPr>
              <w:t>Impact 4: Water and Soil Pollution</w:t>
            </w:r>
          </w:p>
        </w:tc>
        <w:tc>
          <w:tcPr>
            <w:tcW w:w="1004" w:type="pct"/>
            <w:shd w:val="clear" w:color="auto" w:fill="FFFFFF" w:themeFill="background1"/>
            <w:vAlign w:val="center"/>
          </w:tcPr>
          <w:p w14:paraId="7761FF10" w14:textId="77777777" w:rsidR="007D16BD" w:rsidRPr="00021D37" w:rsidRDefault="007D16BD">
            <w:pPr>
              <w:spacing w:before="40" w:after="40" w:line="240" w:lineRule="auto"/>
              <w:rPr>
                <w:rFonts w:cs="Arial"/>
                <w:sz w:val="18"/>
                <w:szCs w:val="22"/>
              </w:rPr>
            </w:pPr>
            <w:r w:rsidRPr="00021D37">
              <w:rPr>
                <w:sz w:val="18"/>
                <w:szCs w:val="22"/>
                <w:lang w:eastAsia="en-GB"/>
              </w:rPr>
              <w:t>Habitats, flora, fauna</w:t>
            </w:r>
          </w:p>
        </w:tc>
        <w:tc>
          <w:tcPr>
            <w:tcW w:w="970" w:type="pct"/>
            <w:vAlign w:val="center"/>
          </w:tcPr>
          <w:p w14:paraId="05830F3D" w14:textId="77777777" w:rsidR="007D16BD" w:rsidRPr="00021D37" w:rsidRDefault="007D16BD">
            <w:pPr>
              <w:spacing w:before="40" w:after="40" w:line="240" w:lineRule="auto"/>
              <w:jc w:val="center"/>
              <w:rPr>
                <w:rFonts w:cs="Arial"/>
                <w:sz w:val="18"/>
                <w:szCs w:val="22"/>
                <w:lang w:val="pt-PT"/>
              </w:rPr>
            </w:pPr>
            <w:r w:rsidRPr="00021D37">
              <w:rPr>
                <w:rFonts w:cs="Arial"/>
                <w:sz w:val="18"/>
                <w:szCs w:val="22"/>
                <w:lang w:val="pt-PT"/>
              </w:rPr>
              <w:t>Habitats: PBF</w:t>
            </w:r>
          </w:p>
          <w:p w14:paraId="0FEC458B" w14:textId="77777777" w:rsidR="007D16BD" w:rsidRPr="00021D37" w:rsidRDefault="007D16BD">
            <w:pPr>
              <w:spacing w:before="40" w:after="40" w:line="240" w:lineRule="auto"/>
              <w:jc w:val="center"/>
              <w:rPr>
                <w:rFonts w:cs="Arial"/>
                <w:sz w:val="18"/>
                <w:szCs w:val="22"/>
                <w:lang w:val="pt-PT"/>
              </w:rPr>
            </w:pPr>
            <w:r w:rsidRPr="00021D37">
              <w:rPr>
                <w:rFonts w:cs="Arial"/>
                <w:sz w:val="18"/>
                <w:szCs w:val="22"/>
                <w:lang w:val="pt-PT"/>
              </w:rPr>
              <w:t>Flora: CH, PBF</w:t>
            </w:r>
          </w:p>
          <w:p w14:paraId="7634A9AE" w14:textId="03D924DD" w:rsidR="007D16BD" w:rsidRPr="00021D37" w:rsidRDefault="007D16BD">
            <w:pPr>
              <w:spacing w:before="40" w:after="40" w:line="240" w:lineRule="auto"/>
              <w:jc w:val="center"/>
              <w:rPr>
                <w:rFonts w:cs="Arial"/>
                <w:sz w:val="18"/>
                <w:szCs w:val="22"/>
                <w:lang w:val="pt-PT"/>
              </w:rPr>
            </w:pPr>
            <w:r w:rsidRPr="00021D37">
              <w:rPr>
                <w:rFonts w:cs="Arial"/>
                <w:sz w:val="18"/>
                <w:szCs w:val="22"/>
                <w:lang w:val="pt-PT"/>
              </w:rPr>
              <w:t>Fauna: PBF</w:t>
            </w:r>
          </w:p>
        </w:tc>
        <w:tc>
          <w:tcPr>
            <w:tcW w:w="818" w:type="pct"/>
            <w:shd w:val="clear" w:color="auto" w:fill="FFFF00"/>
            <w:vAlign w:val="center"/>
          </w:tcPr>
          <w:p w14:paraId="5D5E5D4A" w14:textId="77777777" w:rsidR="007D16BD" w:rsidRPr="00021D37" w:rsidRDefault="007D16BD">
            <w:pPr>
              <w:spacing w:before="40" w:after="40" w:line="240" w:lineRule="auto"/>
              <w:jc w:val="center"/>
              <w:rPr>
                <w:rFonts w:cs="Arial"/>
                <w:sz w:val="18"/>
                <w:szCs w:val="22"/>
              </w:rPr>
            </w:pPr>
            <w:r w:rsidRPr="00021D37">
              <w:rPr>
                <w:rFonts w:cs="Arial"/>
                <w:sz w:val="18"/>
                <w:szCs w:val="22"/>
              </w:rPr>
              <w:t>Minor</w:t>
            </w:r>
          </w:p>
        </w:tc>
        <w:tc>
          <w:tcPr>
            <w:tcW w:w="859" w:type="pct"/>
            <w:shd w:val="clear" w:color="auto" w:fill="F2F2F2"/>
            <w:vAlign w:val="center"/>
          </w:tcPr>
          <w:p w14:paraId="082DBB13" w14:textId="77777777" w:rsidR="007D16BD" w:rsidRPr="00021D37" w:rsidRDefault="007D16BD">
            <w:pPr>
              <w:spacing w:before="40" w:after="40" w:line="240" w:lineRule="auto"/>
              <w:jc w:val="center"/>
              <w:rPr>
                <w:rFonts w:cs="Arial"/>
                <w:sz w:val="18"/>
                <w:szCs w:val="22"/>
              </w:rPr>
            </w:pPr>
            <w:r w:rsidRPr="00021D37">
              <w:rPr>
                <w:rFonts w:cs="Arial"/>
                <w:sz w:val="18"/>
                <w:szCs w:val="22"/>
              </w:rPr>
              <w:t xml:space="preserve">Insignificant </w:t>
            </w:r>
          </w:p>
        </w:tc>
      </w:tr>
      <w:tr w:rsidR="00B61587" w:rsidRPr="00021D37" w14:paraId="639B80DE" w14:textId="77777777" w:rsidTr="00C17C75">
        <w:tc>
          <w:tcPr>
            <w:tcW w:w="1348" w:type="pct"/>
            <w:vAlign w:val="center"/>
          </w:tcPr>
          <w:p w14:paraId="72D36628" w14:textId="77777777" w:rsidR="00B61587" w:rsidRPr="00021D37" w:rsidRDefault="00B61587" w:rsidP="00B61587">
            <w:pPr>
              <w:spacing w:before="40" w:after="40" w:line="240" w:lineRule="auto"/>
              <w:rPr>
                <w:rFonts w:cs="Arial"/>
                <w:sz w:val="18"/>
                <w:szCs w:val="22"/>
              </w:rPr>
            </w:pPr>
            <w:r w:rsidRPr="00021D37">
              <w:rPr>
                <w:rFonts w:cs="Arial"/>
                <w:sz w:val="18"/>
                <w:szCs w:val="22"/>
              </w:rPr>
              <w:t>Impact 5: Dust Pollution</w:t>
            </w:r>
          </w:p>
        </w:tc>
        <w:tc>
          <w:tcPr>
            <w:tcW w:w="1004" w:type="pct"/>
            <w:vAlign w:val="center"/>
          </w:tcPr>
          <w:p w14:paraId="330307DD" w14:textId="77777777" w:rsidR="00B61587" w:rsidRPr="00021D37" w:rsidRDefault="00B61587" w:rsidP="00B61587">
            <w:pPr>
              <w:spacing w:before="40" w:after="40" w:line="240" w:lineRule="auto"/>
              <w:rPr>
                <w:rFonts w:cs="Arial"/>
                <w:sz w:val="18"/>
                <w:szCs w:val="22"/>
              </w:rPr>
            </w:pPr>
            <w:r w:rsidRPr="00021D37">
              <w:rPr>
                <w:rFonts w:eastAsia="SimSun" w:cs="Arial"/>
                <w:sz w:val="18"/>
                <w:szCs w:val="18"/>
                <w:lang w:val="en-GB"/>
              </w:rPr>
              <w:t>Habitats, flora</w:t>
            </w:r>
          </w:p>
        </w:tc>
        <w:tc>
          <w:tcPr>
            <w:tcW w:w="970" w:type="pct"/>
            <w:vAlign w:val="center"/>
          </w:tcPr>
          <w:p w14:paraId="16518287" w14:textId="77777777" w:rsidR="00B61587" w:rsidRPr="00021D37" w:rsidRDefault="00B61587" w:rsidP="00B61587">
            <w:pPr>
              <w:spacing w:before="40" w:after="40" w:line="240" w:lineRule="auto"/>
              <w:jc w:val="center"/>
              <w:rPr>
                <w:rFonts w:cs="Arial"/>
                <w:sz w:val="18"/>
                <w:szCs w:val="22"/>
                <w:lang w:val="pt-PT"/>
              </w:rPr>
            </w:pPr>
            <w:r w:rsidRPr="00021D37">
              <w:rPr>
                <w:rFonts w:cs="Arial"/>
                <w:sz w:val="18"/>
                <w:szCs w:val="22"/>
                <w:lang w:val="pt-PT"/>
              </w:rPr>
              <w:t>Habitats: PBF</w:t>
            </w:r>
          </w:p>
          <w:p w14:paraId="50093555" w14:textId="77777777" w:rsidR="00B61587" w:rsidRPr="00021D37" w:rsidRDefault="00B61587" w:rsidP="00B61587">
            <w:pPr>
              <w:spacing w:before="40" w:after="40" w:line="240" w:lineRule="auto"/>
              <w:jc w:val="center"/>
              <w:rPr>
                <w:rFonts w:cs="Arial"/>
                <w:sz w:val="18"/>
                <w:szCs w:val="22"/>
                <w:lang w:val="pt-PT"/>
              </w:rPr>
            </w:pPr>
            <w:r w:rsidRPr="00021D37">
              <w:rPr>
                <w:rFonts w:cs="Arial"/>
                <w:sz w:val="18"/>
                <w:szCs w:val="22"/>
                <w:lang w:val="pt-PT"/>
              </w:rPr>
              <w:t>Flora: CH, PBF</w:t>
            </w:r>
          </w:p>
        </w:tc>
        <w:tc>
          <w:tcPr>
            <w:tcW w:w="818" w:type="pct"/>
            <w:shd w:val="clear" w:color="auto" w:fill="FF0000"/>
            <w:vAlign w:val="center"/>
          </w:tcPr>
          <w:p w14:paraId="0C4FD1E1" w14:textId="625D2228" w:rsidR="00B61587" w:rsidRPr="00021D37" w:rsidRDefault="00B61587" w:rsidP="00B61587">
            <w:pPr>
              <w:spacing w:before="40" w:after="40" w:line="240" w:lineRule="auto"/>
              <w:jc w:val="center"/>
              <w:rPr>
                <w:rFonts w:cs="Arial"/>
                <w:sz w:val="18"/>
                <w:szCs w:val="22"/>
              </w:rPr>
            </w:pPr>
            <w:r w:rsidRPr="00021D37">
              <w:rPr>
                <w:rFonts w:cs="Arial"/>
                <w:sz w:val="18"/>
                <w:szCs w:val="22"/>
              </w:rPr>
              <w:t>Moderate to Major</w:t>
            </w:r>
          </w:p>
        </w:tc>
        <w:tc>
          <w:tcPr>
            <w:tcW w:w="859" w:type="pct"/>
            <w:shd w:val="clear" w:color="auto" w:fill="FFC000"/>
            <w:vAlign w:val="center"/>
          </w:tcPr>
          <w:p w14:paraId="6D33499A" w14:textId="29F43106" w:rsidR="00B61587" w:rsidRPr="00021D37" w:rsidRDefault="00B61587" w:rsidP="00B61587">
            <w:pPr>
              <w:spacing w:before="40" w:after="40" w:line="240" w:lineRule="auto"/>
              <w:jc w:val="center"/>
              <w:rPr>
                <w:rFonts w:cs="Arial"/>
                <w:sz w:val="18"/>
                <w:szCs w:val="22"/>
              </w:rPr>
            </w:pPr>
            <w:r w:rsidRPr="00021D37">
              <w:rPr>
                <w:rFonts w:cs="Arial"/>
                <w:sz w:val="18"/>
                <w:szCs w:val="22"/>
              </w:rPr>
              <w:t>Moderate</w:t>
            </w:r>
          </w:p>
        </w:tc>
      </w:tr>
      <w:tr w:rsidR="007D16BD" w:rsidRPr="00021D37" w14:paraId="2D54EDE5" w14:textId="77777777" w:rsidTr="00B61587">
        <w:tc>
          <w:tcPr>
            <w:tcW w:w="1348" w:type="pct"/>
            <w:vAlign w:val="center"/>
          </w:tcPr>
          <w:p w14:paraId="5FABC274" w14:textId="77777777" w:rsidR="007D16BD" w:rsidRPr="00021D37" w:rsidRDefault="007D16BD">
            <w:pPr>
              <w:spacing w:before="40" w:after="40" w:line="240" w:lineRule="auto"/>
              <w:rPr>
                <w:rFonts w:cs="Arial"/>
                <w:sz w:val="18"/>
                <w:szCs w:val="22"/>
              </w:rPr>
            </w:pPr>
            <w:r w:rsidRPr="00021D37">
              <w:rPr>
                <w:rFonts w:cs="Arial"/>
                <w:sz w:val="18"/>
                <w:szCs w:val="22"/>
              </w:rPr>
              <w:t>Impact 6: Disturbance caused by Noise, Light, Vibration</w:t>
            </w:r>
          </w:p>
        </w:tc>
        <w:tc>
          <w:tcPr>
            <w:tcW w:w="1004" w:type="pct"/>
            <w:vAlign w:val="center"/>
          </w:tcPr>
          <w:p w14:paraId="5B4FB501" w14:textId="77777777" w:rsidR="007D16BD" w:rsidRPr="00021D37" w:rsidRDefault="007D16BD">
            <w:pPr>
              <w:spacing w:before="40" w:after="40" w:line="240" w:lineRule="auto"/>
              <w:rPr>
                <w:rFonts w:cs="Arial"/>
                <w:sz w:val="18"/>
                <w:szCs w:val="22"/>
              </w:rPr>
            </w:pPr>
            <w:r w:rsidRPr="00021D37">
              <w:rPr>
                <w:sz w:val="18"/>
                <w:szCs w:val="22"/>
                <w:lang w:eastAsia="en-GB"/>
              </w:rPr>
              <w:t>Fauna species: birds, bats, small mammals, reptiles</w:t>
            </w:r>
          </w:p>
        </w:tc>
        <w:tc>
          <w:tcPr>
            <w:tcW w:w="970" w:type="pct"/>
            <w:vAlign w:val="center"/>
          </w:tcPr>
          <w:p w14:paraId="1BDFD18A" w14:textId="218D3DAA" w:rsidR="007D16BD" w:rsidRPr="00021D37" w:rsidRDefault="007D16BD">
            <w:pPr>
              <w:spacing w:before="40" w:after="40" w:line="240" w:lineRule="auto"/>
              <w:jc w:val="center"/>
              <w:rPr>
                <w:rFonts w:cs="Arial"/>
                <w:sz w:val="18"/>
                <w:szCs w:val="22"/>
              </w:rPr>
            </w:pPr>
            <w:r w:rsidRPr="00021D37">
              <w:rPr>
                <w:rFonts w:cs="Arial"/>
                <w:sz w:val="18"/>
                <w:szCs w:val="22"/>
              </w:rPr>
              <w:t>Fauna: PBF</w:t>
            </w:r>
          </w:p>
        </w:tc>
        <w:tc>
          <w:tcPr>
            <w:tcW w:w="818" w:type="pct"/>
            <w:shd w:val="clear" w:color="auto" w:fill="FFFF00"/>
            <w:vAlign w:val="center"/>
          </w:tcPr>
          <w:p w14:paraId="74765D5E" w14:textId="0A75C4E2" w:rsidR="007D16BD" w:rsidRPr="00021D37" w:rsidRDefault="007D16BD">
            <w:pPr>
              <w:spacing w:before="40" w:after="40" w:line="240" w:lineRule="auto"/>
              <w:jc w:val="center"/>
              <w:rPr>
                <w:rFonts w:cs="Arial"/>
                <w:sz w:val="18"/>
                <w:szCs w:val="22"/>
              </w:rPr>
            </w:pPr>
            <w:r w:rsidRPr="00021D37">
              <w:rPr>
                <w:rFonts w:cs="Arial"/>
                <w:sz w:val="18"/>
                <w:szCs w:val="22"/>
              </w:rPr>
              <w:t xml:space="preserve">Minor </w:t>
            </w:r>
          </w:p>
        </w:tc>
        <w:tc>
          <w:tcPr>
            <w:tcW w:w="859" w:type="pct"/>
            <w:shd w:val="clear" w:color="auto" w:fill="F2F2F2" w:themeFill="background1" w:themeFillShade="F2"/>
            <w:vAlign w:val="center"/>
          </w:tcPr>
          <w:p w14:paraId="7BE8CEDD" w14:textId="10B7F224" w:rsidR="007D16BD" w:rsidRPr="00021D37" w:rsidRDefault="00895B6B">
            <w:pPr>
              <w:spacing w:before="40" w:after="40" w:line="240" w:lineRule="auto"/>
              <w:jc w:val="center"/>
              <w:rPr>
                <w:rFonts w:cs="Arial"/>
                <w:sz w:val="18"/>
                <w:szCs w:val="22"/>
              </w:rPr>
            </w:pPr>
            <w:r w:rsidRPr="00021D37">
              <w:rPr>
                <w:rFonts w:cs="Arial"/>
                <w:sz w:val="18"/>
                <w:szCs w:val="22"/>
              </w:rPr>
              <w:t>Insignificant</w:t>
            </w:r>
          </w:p>
        </w:tc>
      </w:tr>
      <w:tr w:rsidR="007D16BD" w:rsidRPr="00021D37" w14:paraId="39F9ADC4" w14:textId="77777777" w:rsidTr="00B61587">
        <w:tc>
          <w:tcPr>
            <w:tcW w:w="1348" w:type="pct"/>
            <w:vAlign w:val="center"/>
          </w:tcPr>
          <w:p w14:paraId="2E373C8A" w14:textId="77777777" w:rsidR="007D16BD" w:rsidRPr="00021D37" w:rsidRDefault="007D16BD">
            <w:pPr>
              <w:spacing w:before="40" w:after="40" w:line="240" w:lineRule="auto"/>
              <w:rPr>
                <w:rFonts w:cs="Arial"/>
                <w:sz w:val="18"/>
                <w:szCs w:val="22"/>
              </w:rPr>
            </w:pPr>
            <w:r w:rsidRPr="00021D37">
              <w:rPr>
                <w:rFonts w:cs="Arial"/>
                <w:sz w:val="18"/>
                <w:szCs w:val="22"/>
              </w:rPr>
              <w:t>Impact 7: Vehicle Collisions with Fauna</w:t>
            </w:r>
          </w:p>
        </w:tc>
        <w:tc>
          <w:tcPr>
            <w:tcW w:w="1004" w:type="pct"/>
            <w:vAlign w:val="center"/>
          </w:tcPr>
          <w:p w14:paraId="181A4583" w14:textId="77777777" w:rsidR="007D16BD" w:rsidRPr="00021D37" w:rsidRDefault="007D16BD">
            <w:pPr>
              <w:spacing w:before="40" w:after="40" w:line="240" w:lineRule="auto"/>
              <w:rPr>
                <w:sz w:val="18"/>
                <w:szCs w:val="22"/>
                <w:lang w:eastAsia="en-GB"/>
              </w:rPr>
            </w:pPr>
            <w:r w:rsidRPr="00021D37">
              <w:rPr>
                <w:sz w:val="18"/>
                <w:szCs w:val="22"/>
                <w:lang w:eastAsia="en-GB"/>
              </w:rPr>
              <w:t>Herpetofauna (reptiles, amphibians), and small mammals</w:t>
            </w:r>
          </w:p>
        </w:tc>
        <w:tc>
          <w:tcPr>
            <w:tcW w:w="970" w:type="pct"/>
            <w:vAlign w:val="center"/>
          </w:tcPr>
          <w:p w14:paraId="42E98217" w14:textId="020111B2" w:rsidR="007D16BD" w:rsidRPr="00021D37" w:rsidRDefault="007D16BD">
            <w:pPr>
              <w:spacing w:before="40" w:after="40" w:line="240" w:lineRule="auto"/>
              <w:jc w:val="center"/>
              <w:rPr>
                <w:rFonts w:cs="Arial"/>
                <w:sz w:val="18"/>
                <w:szCs w:val="22"/>
              </w:rPr>
            </w:pPr>
            <w:r w:rsidRPr="00021D37">
              <w:rPr>
                <w:rFonts w:cs="Arial"/>
                <w:sz w:val="18"/>
                <w:szCs w:val="22"/>
              </w:rPr>
              <w:t>Fauna: PBF</w:t>
            </w:r>
          </w:p>
        </w:tc>
        <w:tc>
          <w:tcPr>
            <w:tcW w:w="818" w:type="pct"/>
            <w:shd w:val="clear" w:color="auto" w:fill="FFFF00"/>
            <w:vAlign w:val="center"/>
          </w:tcPr>
          <w:p w14:paraId="13307B7C" w14:textId="77777777" w:rsidR="007D16BD" w:rsidRPr="00021D37" w:rsidRDefault="007D16BD">
            <w:pPr>
              <w:spacing w:before="40" w:after="40" w:line="240" w:lineRule="auto"/>
              <w:jc w:val="center"/>
              <w:rPr>
                <w:rFonts w:cs="Arial"/>
                <w:sz w:val="18"/>
                <w:szCs w:val="22"/>
              </w:rPr>
            </w:pPr>
            <w:r w:rsidRPr="00021D37">
              <w:rPr>
                <w:rFonts w:cs="Arial"/>
                <w:sz w:val="18"/>
                <w:szCs w:val="22"/>
              </w:rPr>
              <w:t>Minor</w:t>
            </w:r>
          </w:p>
        </w:tc>
        <w:tc>
          <w:tcPr>
            <w:tcW w:w="859" w:type="pct"/>
            <w:shd w:val="clear" w:color="auto" w:fill="F2F2F2"/>
            <w:vAlign w:val="center"/>
          </w:tcPr>
          <w:p w14:paraId="45FDF054" w14:textId="77777777" w:rsidR="007D16BD" w:rsidRPr="00021D37" w:rsidRDefault="007D16BD">
            <w:pPr>
              <w:spacing w:before="40" w:after="40" w:line="240" w:lineRule="auto"/>
              <w:jc w:val="center"/>
              <w:rPr>
                <w:rFonts w:cs="Arial"/>
                <w:sz w:val="18"/>
                <w:szCs w:val="22"/>
              </w:rPr>
            </w:pPr>
            <w:r w:rsidRPr="00021D37">
              <w:rPr>
                <w:rFonts w:cs="Arial"/>
                <w:sz w:val="18"/>
                <w:szCs w:val="22"/>
              </w:rPr>
              <w:t xml:space="preserve">Insignificant </w:t>
            </w:r>
          </w:p>
        </w:tc>
      </w:tr>
      <w:tr w:rsidR="007D16BD" w:rsidRPr="00021D37" w14:paraId="605C531B" w14:textId="77777777" w:rsidTr="00B61587">
        <w:tc>
          <w:tcPr>
            <w:tcW w:w="1348" w:type="pct"/>
            <w:vAlign w:val="center"/>
          </w:tcPr>
          <w:p w14:paraId="3A8C1D95" w14:textId="77777777" w:rsidR="007D16BD" w:rsidRPr="00021D37" w:rsidRDefault="007D16BD">
            <w:pPr>
              <w:spacing w:before="40" w:after="40" w:line="240" w:lineRule="auto"/>
              <w:rPr>
                <w:rFonts w:cs="Arial"/>
                <w:sz w:val="18"/>
                <w:szCs w:val="22"/>
              </w:rPr>
            </w:pPr>
            <w:r w:rsidRPr="00021D37">
              <w:rPr>
                <w:rFonts w:cs="Arial"/>
                <w:sz w:val="18"/>
                <w:szCs w:val="22"/>
              </w:rPr>
              <w:t>Impact 8: Creation of barriers to faunal species movement</w:t>
            </w:r>
          </w:p>
        </w:tc>
        <w:tc>
          <w:tcPr>
            <w:tcW w:w="1004" w:type="pct"/>
            <w:vAlign w:val="center"/>
          </w:tcPr>
          <w:p w14:paraId="2C57ADC1" w14:textId="77777777" w:rsidR="007D16BD" w:rsidRPr="00021D37" w:rsidRDefault="007D16BD">
            <w:pPr>
              <w:spacing w:before="40" w:after="40" w:line="240" w:lineRule="auto"/>
              <w:rPr>
                <w:rFonts w:eastAsia="SimSun" w:cs="Arial"/>
                <w:sz w:val="18"/>
                <w:szCs w:val="18"/>
                <w:lang w:val="en-GB"/>
              </w:rPr>
            </w:pPr>
            <w:r w:rsidRPr="00021D37">
              <w:rPr>
                <w:rFonts w:eastAsia="SimSun" w:cs="Arial"/>
                <w:sz w:val="18"/>
                <w:szCs w:val="18"/>
                <w:lang w:val="en-GB"/>
              </w:rPr>
              <w:t>Mainly mammals and herpetofauna (reptiles, amphibians)</w:t>
            </w:r>
          </w:p>
          <w:p w14:paraId="3AB189AC" w14:textId="77777777" w:rsidR="007D16BD" w:rsidRPr="00021D37" w:rsidRDefault="007D16BD">
            <w:pPr>
              <w:spacing w:before="40" w:after="40" w:line="240" w:lineRule="auto"/>
              <w:rPr>
                <w:sz w:val="18"/>
                <w:szCs w:val="22"/>
                <w:lang w:eastAsia="en-GB"/>
              </w:rPr>
            </w:pPr>
            <w:r w:rsidRPr="00021D37">
              <w:rPr>
                <w:rFonts w:eastAsia="SimSun" w:cs="Arial"/>
                <w:sz w:val="18"/>
                <w:szCs w:val="18"/>
                <w:lang w:val="en-GB"/>
              </w:rPr>
              <w:t>Birds operationally</w:t>
            </w:r>
          </w:p>
        </w:tc>
        <w:tc>
          <w:tcPr>
            <w:tcW w:w="970" w:type="pct"/>
            <w:vAlign w:val="center"/>
          </w:tcPr>
          <w:p w14:paraId="47FB6D0A" w14:textId="5E1BA33C" w:rsidR="007D16BD" w:rsidRPr="00021D37" w:rsidRDefault="007D16BD">
            <w:pPr>
              <w:spacing w:before="40" w:after="40" w:line="240" w:lineRule="auto"/>
              <w:jc w:val="center"/>
              <w:rPr>
                <w:rFonts w:cs="Arial"/>
                <w:sz w:val="18"/>
                <w:szCs w:val="22"/>
              </w:rPr>
            </w:pPr>
            <w:r w:rsidRPr="00021D37">
              <w:rPr>
                <w:rFonts w:cs="Arial"/>
                <w:sz w:val="18"/>
                <w:szCs w:val="22"/>
              </w:rPr>
              <w:t>Fauna: PBF</w:t>
            </w:r>
          </w:p>
        </w:tc>
        <w:tc>
          <w:tcPr>
            <w:tcW w:w="818" w:type="pct"/>
            <w:shd w:val="clear" w:color="auto" w:fill="FFFF00"/>
            <w:vAlign w:val="center"/>
          </w:tcPr>
          <w:p w14:paraId="13930582" w14:textId="77777777" w:rsidR="007D16BD" w:rsidRPr="00021D37" w:rsidRDefault="007D16BD">
            <w:pPr>
              <w:spacing w:before="40" w:after="40" w:line="240" w:lineRule="auto"/>
              <w:jc w:val="center"/>
              <w:rPr>
                <w:rFonts w:cs="Arial"/>
                <w:sz w:val="18"/>
                <w:szCs w:val="22"/>
              </w:rPr>
            </w:pPr>
            <w:r w:rsidRPr="00021D37">
              <w:rPr>
                <w:rFonts w:cs="Arial"/>
                <w:sz w:val="18"/>
                <w:szCs w:val="22"/>
              </w:rPr>
              <w:t>Minor</w:t>
            </w:r>
          </w:p>
        </w:tc>
        <w:tc>
          <w:tcPr>
            <w:tcW w:w="859" w:type="pct"/>
            <w:shd w:val="clear" w:color="auto" w:fill="F2F2F2"/>
            <w:vAlign w:val="center"/>
          </w:tcPr>
          <w:p w14:paraId="0A46FCC9" w14:textId="77777777" w:rsidR="007D16BD" w:rsidRPr="00021D37" w:rsidRDefault="007D16BD">
            <w:pPr>
              <w:spacing w:before="40" w:after="40" w:line="240" w:lineRule="auto"/>
              <w:jc w:val="center"/>
              <w:rPr>
                <w:rFonts w:cs="Arial"/>
                <w:sz w:val="18"/>
                <w:szCs w:val="22"/>
              </w:rPr>
            </w:pPr>
            <w:r w:rsidRPr="00021D37">
              <w:rPr>
                <w:rFonts w:cs="Arial"/>
                <w:sz w:val="18"/>
                <w:szCs w:val="22"/>
              </w:rPr>
              <w:t xml:space="preserve">Insignificant </w:t>
            </w:r>
          </w:p>
        </w:tc>
      </w:tr>
      <w:tr w:rsidR="007D16BD" w:rsidRPr="00021D37" w14:paraId="47E43241" w14:textId="77777777" w:rsidTr="00B61587">
        <w:tc>
          <w:tcPr>
            <w:tcW w:w="1348" w:type="pct"/>
            <w:vAlign w:val="center"/>
          </w:tcPr>
          <w:p w14:paraId="50ED1377" w14:textId="77777777" w:rsidR="007D16BD" w:rsidRPr="00021D37" w:rsidRDefault="007D16BD">
            <w:pPr>
              <w:spacing w:before="40" w:after="40" w:line="240" w:lineRule="auto"/>
              <w:rPr>
                <w:rFonts w:cs="Arial"/>
                <w:sz w:val="18"/>
                <w:szCs w:val="22"/>
              </w:rPr>
            </w:pPr>
            <w:r w:rsidRPr="00021D37">
              <w:rPr>
                <w:rFonts w:cs="Arial"/>
                <w:sz w:val="18"/>
                <w:szCs w:val="22"/>
              </w:rPr>
              <w:t>Impact 9: Disturbance/Displacement of Breeding Avian Species</w:t>
            </w:r>
          </w:p>
        </w:tc>
        <w:tc>
          <w:tcPr>
            <w:tcW w:w="1004" w:type="pct"/>
            <w:vAlign w:val="center"/>
          </w:tcPr>
          <w:p w14:paraId="3210A236" w14:textId="77777777" w:rsidR="007D16BD" w:rsidRPr="00021D37" w:rsidRDefault="007D16BD">
            <w:pPr>
              <w:spacing w:before="40" w:after="40" w:line="240" w:lineRule="auto"/>
              <w:rPr>
                <w:rFonts w:cs="Arial"/>
                <w:sz w:val="18"/>
                <w:szCs w:val="22"/>
              </w:rPr>
            </w:pPr>
            <w:r w:rsidRPr="00021D37">
              <w:rPr>
                <w:rFonts w:cs="Arial"/>
                <w:sz w:val="18"/>
                <w:szCs w:val="22"/>
              </w:rPr>
              <w:t>Breeding birds</w:t>
            </w:r>
          </w:p>
          <w:p w14:paraId="432BAD43" w14:textId="77777777" w:rsidR="007D16BD" w:rsidRPr="00021D37" w:rsidRDefault="007D16BD">
            <w:pPr>
              <w:spacing w:before="40" w:after="40" w:line="240" w:lineRule="auto"/>
              <w:rPr>
                <w:rFonts w:cs="Arial"/>
                <w:sz w:val="18"/>
                <w:szCs w:val="22"/>
              </w:rPr>
            </w:pPr>
            <w:r w:rsidRPr="00021D37">
              <w:rPr>
                <w:rFonts w:cs="Arial"/>
                <w:sz w:val="18"/>
                <w:szCs w:val="22"/>
              </w:rPr>
              <w:t>Bats</w:t>
            </w:r>
          </w:p>
        </w:tc>
        <w:tc>
          <w:tcPr>
            <w:tcW w:w="970" w:type="pct"/>
            <w:vAlign w:val="center"/>
          </w:tcPr>
          <w:p w14:paraId="7DA2AD4A" w14:textId="77777777" w:rsidR="007D16BD" w:rsidRPr="00021D37" w:rsidRDefault="007D16BD">
            <w:pPr>
              <w:spacing w:before="40" w:after="40" w:line="240" w:lineRule="auto"/>
              <w:jc w:val="center"/>
              <w:rPr>
                <w:rFonts w:cs="Arial"/>
                <w:sz w:val="18"/>
                <w:szCs w:val="22"/>
              </w:rPr>
            </w:pPr>
            <w:r w:rsidRPr="00021D37">
              <w:rPr>
                <w:rFonts w:cs="Arial"/>
                <w:sz w:val="18"/>
                <w:szCs w:val="22"/>
              </w:rPr>
              <w:t>Birds and bats: PBF</w:t>
            </w:r>
          </w:p>
        </w:tc>
        <w:tc>
          <w:tcPr>
            <w:tcW w:w="818" w:type="pct"/>
            <w:shd w:val="clear" w:color="auto" w:fill="FFFF00"/>
            <w:vAlign w:val="center"/>
          </w:tcPr>
          <w:p w14:paraId="64DEFACC" w14:textId="77777777" w:rsidR="007D16BD" w:rsidRPr="00021D37" w:rsidRDefault="007D16BD">
            <w:pPr>
              <w:spacing w:before="40" w:after="40" w:line="240" w:lineRule="auto"/>
              <w:jc w:val="center"/>
              <w:rPr>
                <w:rFonts w:cs="Arial"/>
                <w:sz w:val="18"/>
                <w:szCs w:val="22"/>
              </w:rPr>
            </w:pPr>
            <w:r w:rsidRPr="00021D37">
              <w:rPr>
                <w:rFonts w:cs="Arial"/>
                <w:sz w:val="18"/>
                <w:szCs w:val="22"/>
              </w:rPr>
              <w:t>Minor</w:t>
            </w:r>
          </w:p>
        </w:tc>
        <w:tc>
          <w:tcPr>
            <w:tcW w:w="859" w:type="pct"/>
            <w:shd w:val="clear" w:color="auto" w:fill="F2F2F2" w:themeFill="background1" w:themeFillShade="F2"/>
            <w:vAlign w:val="center"/>
          </w:tcPr>
          <w:p w14:paraId="59485B52" w14:textId="77777777" w:rsidR="007D16BD" w:rsidRPr="00021D37" w:rsidRDefault="007D16BD">
            <w:pPr>
              <w:spacing w:before="40" w:after="40" w:line="240" w:lineRule="auto"/>
              <w:jc w:val="center"/>
              <w:rPr>
                <w:rFonts w:cs="Arial"/>
                <w:sz w:val="18"/>
                <w:szCs w:val="22"/>
              </w:rPr>
            </w:pPr>
            <w:r w:rsidRPr="00021D37">
              <w:rPr>
                <w:rFonts w:cs="Arial"/>
                <w:sz w:val="18"/>
                <w:szCs w:val="22"/>
              </w:rPr>
              <w:t>Insignificant</w:t>
            </w:r>
          </w:p>
        </w:tc>
      </w:tr>
    </w:tbl>
    <w:p w14:paraId="48ED8DF1" w14:textId="77777777" w:rsidR="007D16BD" w:rsidRPr="00021D37" w:rsidRDefault="007D16BD" w:rsidP="007D16BD">
      <w:pPr>
        <w:pStyle w:val="ListeMaddemi"/>
        <w:rPr>
          <w:lang w:eastAsia="en-GB"/>
        </w:rPr>
      </w:pPr>
      <w:r w:rsidRPr="00021D37">
        <w:rPr>
          <w:lang w:eastAsia="en-GB"/>
        </w:rPr>
        <w:t>Source: ESIA (ERM, 2025)</w:t>
      </w:r>
    </w:p>
    <w:p w14:paraId="47C9C900" w14:textId="54D14F63" w:rsidR="009F77E3" w:rsidRPr="00021D37" w:rsidRDefault="009F77E3">
      <w:pPr>
        <w:spacing w:after="0" w:line="240" w:lineRule="auto"/>
        <w:rPr>
          <w:rFonts w:ascii="Verdana" w:hAnsi="Verdana"/>
          <w:szCs w:val="20"/>
          <w:lang w:val="en-CA"/>
        </w:rPr>
      </w:pPr>
      <w:bookmarkStart w:id="95" w:name="_Toc199519240"/>
      <w:bookmarkStart w:id="96" w:name="_Toc199519245"/>
      <w:bookmarkEnd w:id="95"/>
      <w:bookmarkEnd w:id="96"/>
      <w:r w:rsidRPr="00021D37">
        <w:rPr>
          <w:rFonts w:ascii="Verdana" w:hAnsi="Verdana"/>
          <w:szCs w:val="20"/>
          <w:lang w:val="en-CA"/>
        </w:rPr>
        <w:br w:type="page"/>
      </w:r>
    </w:p>
    <w:p w14:paraId="75F05961" w14:textId="0DEC82D8" w:rsidR="00360417" w:rsidRPr="00021D37" w:rsidRDefault="00646C8D" w:rsidP="003B5EC5">
      <w:pPr>
        <w:pStyle w:val="Balk2"/>
      </w:pPr>
      <w:bookmarkStart w:id="97" w:name="_Toc212210575"/>
      <w:r w:rsidRPr="00021D37">
        <w:lastRenderedPageBreak/>
        <w:t xml:space="preserve">Construction </w:t>
      </w:r>
      <w:r w:rsidR="005A2E50" w:rsidRPr="00021D37">
        <w:t>BMP</w:t>
      </w:r>
      <w:r w:rsidR="00360417" w:rsidRPr="00021D37">
        <w:t xml:space="preserve"> </w:t>
      </w:r>
      <w:r w:rsidR="005A2E50" w:rsidRPr="00021D37">
        <w:t xml:space="preserve">Action </w:t>
      </w:r>
      <w:r w:rsidR="00360417" w:rsidRPr="00021D37">
        <w:t>Table</w:t>
      </w:r>
      <w:bookmarkEnd w:id="97"/>
    </w:p>
    <w:p w14:paraId="2147007D" w14:textId="57F0002A" w:rsidR="00505014" w:rsidRPr="00021D37" w:rsidRDefault="00505014" w:rsidP="00505014">
      <w:pPr>
        <w:autoSpaceDE w:val="0"/>
        <w:autoSpaceDN w:val="0"/>
        <w:adjustRightInd w:val="0"/>
        <w:spacing w:line="288" w:lineRule="auto"/>
        <w:jc w:val="both"/>
        <w:rPr>
          <w:rFonts w:ascii="Verdana" w:hAnsi="Verdana"/>
          <w:szCs w:val="20"/>
          <w:lang w:val="en-CA"/>
        </w:rPr>
      </w:pPr>
      <w:r w:rsidRPr="00021D37">
        <w:rPr>
          <w:rFonts w:ascii="Verdana" w:hAnsi="Verdana"/>
          <w:szCs w:val="20"/>
          <w:lang w:val="en-CA"/>
        </w:rPr>
        <w:t xml:space="preserve">The management and mitigation measures/actions identified in </w:t>
      </w:r>
      <w:r w:rsidR="00360417" w:rsidRPr="00021D37">
        <w:rPr>
          <w:rFonts w:ascii="Verdana" w:hAnsi="Verdana"/>
          <w:szCs w:val="20"/>
          <w:lang w:val="en-CA"/>
        </w:rPr>
        <w:t>Section</w:t>
      </w:r>
      <w:r w:rsidRPr="00021D37">
        <w:rPr>
          <w:rFonts w:ascii="Verdana" w:hAnsi="Verdana"/>
          <w:szCs w:val="20"/>
          <w:lang w:val="en-CA"/>
        </w:rPr>
        <w:t xml:space="preserve"> 4</w:t>
      </w:r>
      <w:r w:rsidR="00360417" w:rsidRPr="00021D37">
        <w:rPr>
          <w:rFonts w:ascii="Verdana" w:hAnsi="Verdana"/>
          <w:szCs w:val="20"/>
          <w:lang w:val="en-CA"/>
        </w:rPr>
        <w:t>.</w:t>
      </w:r>
      <w:r w:rsidR="00491FC5" w:rsidRPr="00021D37">
        <w:rPr>
          <w:rFonts w:ascii="Verdana" w:hAnsi="Verdana"/>
          <w:szCs w:val="20"/>
          <w:lang w:val="en-CA"/>
        </w:rPr>
        <w:t>2</w:t>
      </w:r>
      <w:r w:rsidRPr="00021D37">
        <w:rPr>
          <w:rFonts w:ascii="Verdana" w:hAnsi="Verdana"/>
          <w:szCs w:val="20"/>
          <w:lang w:val="en-CA"/>
        </w:rPr>
        <w:t xml:space="preserve"> for addressing impacts during the construction</w:t>
      </w:r>
      <w:r w:rsidR="00360417" w:rsidRPr="00021D37">
        <w:rPr>
          <w:rFonts w:ascii="Verdana" w:hAnsi="Verdana"/>
          <w:szCs w:val="20"/>
          <w:lang w:val="en-CA"/>
        </w:rPr>
        <w:t xml:space="preserve"> phase</w:t>
      </w:r>
      <w:r w:rsidR="00491FC5" w:rsidRPr="00021D37">
        <w:rPr>
          <w:rFonts w:ascii="Verdana" w:hAnsi="Verdana"/>
          <w:szCs w:val="20"/>
          <w:lang w:val="en-CA"/>
        </w:rPr>
        <w:t xml:space="preserve"> have been expanded upon and structured in the form of a BMP </w:t>
      </w:r>
      <w:r w:rsidR="005A2E50" w:rsidRPr="00021D37">
        <w:rPr>
          <w:rFonts w:ascii="Verdana" w:hAnsi="Verdana"/>
          <w:szCs w:val="20"/>
          <w:lang w:val="en-CA"/>
        </w:rPr>
        <w:t xml:space="preserve">action </w:t>
      </w:r>
      <w:r w:rsidR="00491FC5" w:rsidRPr="00021D37">
        <w:rPr>
          <w:rFonts w:ascii="Verdana" w:hAnsi="Verdana"/>
          <w:szCs w:val="20"/>
          <w:lang w:val="en-CA"/>
        </w:rPr>
        <w:t>table that p</w:t>
      </w:r>
      <w:r w:rsidRPr="00021D37">
        <w:rPr>
          <w:rFonts w:ascii="Verdana" w:hAnsi="Verdana"/>
          <w:szCs w:val="20"/>
          <w:lang w:val="en-CA"/>
        </w:rPr>
        <w:t>rovide</w:t>
      </w:r>
      <w:r w:rsidR="00491FC5" w:rsidRPr="00021D37">
        <w:rPr>
          <w:rFonts w:ascii="Verdana" w:hAnsi="Verdana"/>
          <w:szCs w:val="20"/>
          <w:lang w:val="en-CA"/>
        </w:rPr>
        <w:t>s</w:t>
      </w:r>
      <w:r w:rsidRPr="00021D37">
        <w:rPr>
          <w:rFonts w:ascii="Verdana" w:hAnsi="Verdana"/>
          <w:szCs w:val="20"/>
          <w:lang w:val="en-CA"/>
        </w:rPr>
        <w:t xml:space="preserve"> the following information:</w:t>
      </w:r>
    </w:p>
    <w:p w14:paraId="2819DF77" w14:textId="73449A3C" w:rsidR="00652D12" w:rsidRPr="00021D37" w:rsidRDefault="00652D12" w:rsidP="00491FC5">
      <w:pPr>
        <w:pStyle w:val="ListeMaddemi"/>
        <w:numPr>
          <w:ilvl w:val="0"/>
          <w:numId w:val="53"/>
        </w:numPr>
        <w:spacing w:before="60" w:after="120" w:line="300" w:lineRule="auto"/>
        <w:ind w:left="714" w:hanging="357"/>
        <w:jc w:val="both"/>
      </w:pPr>
      <w:r w:rsidRPr="00021D37">
        <w:rPr>
          <w:b/>
          <w:bCs/>
        </w:rPr>
        <w:t>Impact:</w:t>
      </w:r>
      <w:r w:rsidRPr="00021D37">
        <w:t xml:space="preserve"> The specific biodiversity impact that the mitigation measure(s) relates to</w:t>
      </w:r>
      <w:r w:rsidR="005A2E50" w:rsidRPr="00021D37">
        <w:t>.</w:t>
      </w:r>
    </w:p>
    <w:p w14:paraId="2BE6498D" w14:textId="0E7A463F" w:rsidR="00505014" w:rsidRPr="00021D37" w:rsidRDefault="00652D12" w:rsidP="00491FC5">
      <w:pPr>
        <w:pStyle w:val="ListeMaddemi"/>
        <w:numPr>
          <w:ilvl w:val="0"/>
          <w:numId w:val="53"/>
        </w:numPr>
        <w:spacing w:before="60" w:after="120" w:line="300" w:lineRule="auto"/>
        <w:ind w:left="714" w:hanging="357"/>
        <w:jc w:val="both"/>
      </w:pPr>
      <w:r w:rsidRPr="00021D37">
        <w:rPr>
          <w:b/>
          <w:bCs/>
        </w:rPr>
        <w:t>Management/</w:t>
      </w:r>
      <w:r w:rsidR="00505014" w:rsidRPr="00021D37">
        <w:rPr>
          <w:b/>
          <w:bCs/>
        </w:rPr>
        <w:t>Mitigation Measures:</w:t>
      </w:r>
      <w:r w:rsidR="00505014" w:rsidRPr="00021D37">
        <w:t xml:space="preserve"> A description of the management measure/action</w:t>
      </w:r>
      <w:r w:rsidRPr="00021D37">
        <w:t xml:space="preserve"> or mitigation proposed</w:t>
      </w:r>
      <w:r w:rsidR="005A2E50" w:rsidRPr="00021D37">
        <w:t>.</w:t>
      </w:r>
    </w:p>
    <w:p w14:paraId="7B61D753" w14:textId="24E2ECBE" w:rsidR="002842D3" w:rsidRPr="00021D37" w:rsidRDefault="002842D3" w:rsidP="00491FC5">
      <w:pPr>
        <w:pStyle w:val="ListeMaddemi"/>
        <w:numPr>
          <w:ilvl w:val="0"/>
          <w:numId w:val="53"/>
        </w:numPr>
        <w:spacing w:before="60" w:after="120" w:line="300" w:lineRule="auto"/>
        <w:ind w:left="714" w:hanging="357"/>
        <w:jc w:val="both"/>
      </w:pPr>
      <w:r w:rsidRPr="00021D37">
        <w:rPr>
          <w:b/>
          <w:bCs/>
        </w:rPr>
        <w:t xml:space="preserve">Management type: </w:t>
      </w:r>
      <w:r w:rsidRPr="00021D37">
        <w:t xml:space="preserve">Step of the mitigation hierarchy that the measure can be classified under (i.e. avoid, minimise, </w:t>
      </w:r>
      <w:r w:rsidR="005A2E50" w:rsidRPr="00021D37">
        <w:t>restore, compensate/offset).</w:t>
      </w:r>
    </w:p>
    <w:p w14:paraId="73720216" w14:textId="58FD6984" w:rsidR="00505014" w:rsidRPr="00021D37" w:rsidRDefault="00505014" w:rsidP="00491FC5">
      <w:pPr>
        <w:pStyle w:val="ListeMaddemi"/>
        <w:numPr>
          <w:ilvl w:val="0"/>
          <w:numId w:val="53"/>
        </w:numPr>
        <w:spacing w:before="60" w:after="120" w:line="300" w:lineRule="auto"/>
        <w:ind w:left="714" w:hanging="357"/>
        <w:jc w:val="both"/>
      </w:pPr>
      <w:r w:rsidRPr="00021D37">
        <w:rPr>
          <w:b/>
          <w:bCs/>
        </w:rPr>
        <w:t>KPI (Key Performance Indicator):</w:t>
      </w:r>
      <w:r w:rsidRPr="00021D37">
        <w:t xml:space="preserve"> A quantitative compliance indicator or qualitative acceptance criteria used to assess the effectiveness of the management measure/action</w:t>
      </w:r>
      <w:r w:rsidR="005A2E50" w:rsidRPr="00021D37">
        <w:t>.</w:t>
      </w:r>
    </w:p>
    <w:p w14:paraId="4E8DEADF" w14:textId="531FE5FB" w:rsidR="002842D3" w:rsidRPr="00021D37" w:rsidRDefault="002842D3" w:rsidP="002842D3">
      <w:pPr>
        <w:pStyle w:val="ListeMaddemi"/>
        <w:numPr>
          <w:ilvl w:val="0"/>
          <w:numId w:val="53"/>
        </w:numPr>
        <w:spacing w:before="60" w:after="120" w:line="300" w:lineRule="auto"/>
        <w:ind w:left="714" w:hanging="357"/>
        <w:jc w:val="both"/>
      </w:pPr>
      <w:r w:rsidRPr="00021D37">
        <w:rPr>
          <w:b/>
          <w:bCs/>
        </w:rPr>
        <w:t>Timeline and Frequency:</w:t>
      </w:r>
      <w:r w:rsidRPr="00021D37">
        <w:t xml:space="preserve"> The timing and frequency for implementing the measure/action</w:t>
      </w:r>
      <w:r w:rsidR="005A2E50" w:rsidRPr="00021D37">
        <w:t>.</w:t>
      </w:r>
    </w:p>
    <w:p w14:paraId="77C6FE66" w14:textId="05D466AB" w:rsidR="00505014" w:rsidRPr="00021D37" w:rsidRDefault="00505014" w:rsidP="00491FC5">
      <w:pPr>
        <w:pStyle w:val="ListeMaddemi"/>
        <w:numPr>
          <w:ilvl w:val="0"/>
          <w:numId w:val="53"/>
        </w:numPr>
        <w:spacing w:before="60" w:after="120" w:line="300" w:lineRule="auto"/>
        <w:ind w:left="714" w:hanging="357"/>
        <w:jc w:val="both"/>
      </w:pPr>
      <w:r w:rsidRPr="00021D37">
        <w:rPr>
          <w:b/>
          <w:bCs/>
        </w:rPr>
        <w:t>Responsibility:</w:t>
      </w:r>
      <w:r w:rsidRPr="00021D37">
        <w:t xml:space="preserve"> The individual or team responsible for implementing the management measure/action.</w:t>
      </w:r>
    </w:p>
    <w:p w14:paraId="281A8B5D" w14:textId="77777777" w:rsidR="00505014" w:rsidRPr="00021D37" w:rsidRDefault="00505014" w:rsidP="00491FC5">
      <w:pPr>
        <w:pStyle w:val="GvdeMetni"/>
        <w:rPr>
          <w:lang w:val="en-GB"/>
        </w:rPr>
      </w:pPr>
    </w:p>
    <w:p w14:paraId="1D612F73" w14:textId="77777777" w:rsidR="00505014" w:rsidRPr="00021D37" w:rsidRDefault="00505014" w:rsidP="00505014">
      <w:pPr>
        <w:spacing w:after="0" w:line="240" w:lineRule="auto"/>
        <w:rPr>
          <w:rFonts w:cs="Times New Roman (Body CS)"/>
        </w:rPr>
        <w:sectPr w:rsidR="00505014" w:rsidRPr="00021D37" w:rsidSect="00505014">
          <w:pgSz w:w="11906" w:h="16838" w:code="9"/>
          <w:pgMar w:top="1134" w:right="1134" w:bottom="1134" w:left="1134" w:header="567" w:footer="374" w:gutter="0"/>
          <w:cols w:sep="1" w:space="380"/>
          <w:titlePg/>
          <w:docGrid w:linePitch="360"/>
        </w:sectPr>
      </w:pPr>
    </w:p>
    <w:p w14:paraId="34661F40" w14:textId="3C80E930" w:rsidR="00505014" w:rsidRPr="00021D37" w:rsidRDefault="00505014" w:rsidP="00505014">
      <w:pPr>
        <w:pStyle w:val="ResimYazs"/>
      </w:pPr>
      <w:bookmarkStart w:id="98" w:name="_Toc212210655"/>
      <w:r w:rsidRPr="00021D37">
        <w:lastRenderedPageBreak/>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4</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2</w:t>
      </w:r>
      <w:r w:rsidR="00780BDA" w:rsidRPr="00021D37">
        <w:fldChar w:fldCharType="end"/>
      </w:r>
      <w:r w:rsidRPr="00021D37">
        <w:t xml:space="preserve"> </w:t>
      </w:r>
      <w:r w:rsidR="004F34AC" w:rsidRPr="00021D37">
        <w:t xml:space="preserve">Construction </w:t>
      </w:r>
      <w:r w:rsidR="0077287F" w:rsidRPr="00021D37">
        <w:t>PHASE BMP</w:t>
      </w:r>
      <w:bookmarkEnd w:id="98"/>
    </w:p>
    <w:tbl>
      <w:tblPr>
        <w:tblStyle w:val="TabloKlavuzu"/>
        <w:tblW w:w="0" w:type="auto"/>
        <w:tblBorders>
          <w:top w:val="single" w:sz="4" w:space="0" w:color="B7B2AA"/>
          <w:left w:val="single" w:sz="4" w:space="0" w:color="B7B2AA"/>
          <w:bottom w:val="single" w:sz="4" w:space="0" w:color="B7B2AA"/>
          <w:right w:val="single" w:sz="4" w:space="0" w:color="B7B2AA"/>
          <w:insideH w:val="single" w:sz="6" w:space="0" w:color="B7B2AA"/>
          <w:insideV w:val="single" w:sz="6" w:space="0" w:color="B7B2AA"/>
        </w:tblBorders>
        <w:tblLook w:val="04A0" w:firstRow="1" w:lastRow="0" w:firstColumn="1" w:lastColumn="0" w:noHBand="0" w:noVBand="1"/>
      </w:tblPr>
      <w:tblGrid>
        <w:gridCol w:w="2556"/>
        <w:gridCol w:w="5075"/>
        <w:gridCol w:w="1186"/>
        <w:gridCol w:w="2219"/>
        <w:gridCol w:w="2080"/>
        <w:gridCol w:w="1444"/>
      </w:tblGrid>
      <w:tr w:rsidR="004C5D92" w:rsidRPr="00021D37" w14:paraId="14C86EF2" w14:textId="77777777" w:rsidTr="007E3466">
        <w:trPr>
          <w:tblHeader/>
        </w:trPr>
        <w:tc>
          <w:tcPr>
            <w:tcW w:w="2505" w:type="dxa"/>
            <w:shd w:val="clear" w:color="auto" w:fill="E5EDE8"/>
            <w:vAlign w:val="center"/>
            <w:hideMark/>
          </w:tcPr>
          <w:p w14:paraId="4CC9B73C" w14:textId="77777777" w:rsidR="00505014" w:rsidRPr="00021D37" w:rsidRDefault="00505014" w:rsidP="00F83EBF">
            <w:pPr>
              <w:pStyle w:val="GvdeMetni"/>
              <w:spacing w:before="20" w:after="20" w:line="240" w:lineRule="auto"/>
              <w:rPr>
                <w:b/>
                <w:bCs/>
                <w:sz w:val="16"/>
                <w:szCs w:val="16"/>
              </w:rPr>
            </w:pPr>
            <w:r w:rsidRPr="00021D37">
              <w:rPr>
                <w:b/>
                <w:bCs/>
                <w:sz w:val="16"/>
                <w:szCs w:val="16"/>
              </w:rPr>
              <w:t>Impact</w:t>
            </w:r>
          </w:p>
        </w:tc>
        <w:tc>
          <w:tcPr>
            <w:tcW w:w="4968" w:type="dxa"/>
            <w:shd w:val="clear" w:color="auto" w:fill="E5EDE8"/>
            <w:vAlign w:val="center"/>
            <w:hideMark/>
          </w:tcPr>
          <w:p w14:paraId="71876298" w14:textId="77777777" w:rsidR="00505014" w:rsidRPr="00021D37" w:rsidRDefault="00505014" w:rsidP="00F83EBF">
            <w:pPr>
              <w:pStyle w:val="GvdeMetni"/>
              <w:spacing w:before="20" w:after="20" w:line="240" w:lineRule="auto"/>
              <w:rPr>
                <w:b/>
                <w:bCs/>
                <w:sz w:val="16"/>
                <w:szCs w:val="16"/>
              </w:rPr>
            </w:pPr>
            <w:r w:rsidRPr="00021D37">
              <w:rPr>
                <w:b/>
                <w:bCs/>
                <w:sz w:val="16"/>
                <w:szCs w:val="16"/>
              </w:rPr>
              <w:t>Management/Mitigation Measures</w:t>
            </w:r>
          </w:p>
        </w:tc>
        <w:tc>
          <w:tcPr>
            <w:tcW w:w="1164" w:type="dxa"/>
            <w:shd w:val="clear" w:color="auto" w:fill="E5EDE8"/>
            <w:vAlign w:val="center"/>
          </w:tcPr>
          <w:p w14:paraId="71DE4D56" w14:textId="77777777" w:rsidR="00505014" w:rsidRPr="00021D37" w:rsidRDefault="00505014" w:rsidP="00F83EBF">
            <w:pPr>
              <w:pStyle w:val="GvdeMetni"/>
              <w:spacing w:before="20" w:after="20" w:line="240" w:lineRule="auto"/>
              <w:rPr>
                <w:b/>
                <w:bCs/>
                <w:sz w:val="16"/>
                <w:szCs w:val="16"/>
              </w:rPr>
            </w:pPr>
            <w:r w:rsidRPr="00021D37">
              <w:rPr>
                <w:b/>
                <w:bCs/>
                <w:sz w:val="16"/>
                <w:szCs w:val="16"/>
              </w:rPr>
              <w:t>Mitigation Type</w:t>
            </w:r>
          </w:p>
        </w:tc>
        <w:tc>
          <w:tcPr>
            <w:tcW w:w="2175" w:type="dxa"/>
            <w:shd w:val="clear" w:color="auto" w:fill="E5EDE8"/>
            <w:vAlign w:val="center"/>
            <w:hideMark/>
          </w:tcPr>
          <w:p w14:paraId="7849E0A3" w14:textId="77777777" w:rsidR="00505014" w:rsidRPr="00021D37" w:rsidRDefault="00505014" w:rsidP="00F83EBF">
            <w:pPr>
              <w:pStyle w:val="GvdeMetni"/>
              <w:spacing w:before="20" w:after="20" w:line="240" w:lineRule="auto"/>
              <w:rPr>
                <w:b/>
                <w:bCs/>
                <w:sz w:val="16"/>
                <w:szCs w:val="16"/>
              </w:rPr>
            </w:pPr>
            <w:r w:rsidRPr="00021D37">
              <w:rPr>
                <w:b/>
                <w:bCs/>
                <w:sz w:val="16"/>
                <w:szCs w:val="16"/>
              </w:rPr>
              <w:t>KPI</w:t>
            </w:r>
          </w:p>
        </w:tc>
        <w:tc>
          <w:tcPr>
            <w:tcW w:w="2118" w:type="dxa"/>
            <w:shd w:val="clear" w:color="auto" w:fill="E5EDE8"/>
            <w:vAlign w:val="center"/>
          </w:tcPr>
          <w:p w14:paraId="453BCBEB" w14:textId="77777777" w:rsidR="00505014" w:rsidRPr="00021D37" w:rsidRDefault="00505014" w:rsidP="00F83EBF">
            <w:pPr>
              <w:pStyle w:val="GvdeMetni"/>
              <w:spacing w:before="20" w:after="20" w:line="240" w:lineRule="auto"/>
              <w:rPr>
                <w:b/>
                <w:bCs/>
                <w:sz w:val="16"/>
                <w:szCs w:val="16"/>
              </w:rPr>
            </w:pPr>
            <w:r w:rsidRPr="00021D37">
              <w:rPr>
                <w:b/>
                <w:bCs/>
                <w:sz w:val="16"/>
                <w:szCs w:val="16"/>
              </w:rPr>
              <w:t>Timeline and frequency</w:t>
            </w:r>
          </w:p>
        </w:tc>
        <w:tc>
          <w:tcPr>
            <w:tcW w:w="0" w:type="auto"/>
            <w:shd w:val="clear" w:color="auto" w:fill="E5EDE8"/>
            <w:vAlign w:val="center"/>
            <w:hideMark/>
          </w:tcPr>
          <w:p w14:paraId="220AD635" w14:textId="77777777" w:rsidR="00505014" w:rsidRPr="00021D37" w:rsidRDefault="00505014" w:rsidP="00F83EBF">
            <w:pPr>
              <w:pStyle w:val="GvdeMetni"/>
              <w:spacing w:before="20" w:after="20" w:line="240" w:lineRule="auto"/>
              <w:rPr>
                <w:b/>
                <w:bCs/>
                <w:sz w:val="16"/>
                <w:szCs w:val="16"/>
              </w:rPr>
            </w:pPr>
            <w:r w:rsidRPr="00021D37">
              <w:rPr>
                <w:b/>
                <w:bCs/>
                <w:sz w:val="16"/>
                <w:szCs w:val="16"/>
              </w:rPr>
              <w:t>Responsibility</w:t>
            </w:r>
          </w:p>
        </w:tc>
      </w:tr>
      <w:tr w:rsidR="00505014" w:rsidRPr="00021D37" w14:paraId="218F60D1" w14:textId="77777777" w:rsidTr="007E3466">
        <w:tc>
          <w:tcPr>
            <w:tcW w:w="2505" w:type="dxa"/>
            <w:vMerge w:val="restart"/>
            <w:hideMark/>
          </w:tcPr>
          <w:p w14:paraId="538A654A" w14:textId="77777777" w:rsidR="00410C8F" w:rsidRPr="00021D37" w:rsidRDefault="00505014" w:rsidP="00F83EBF">
            <w:pPr>
              <w:pStyle w:val="GvdeMetni"/>
              <w:spacing w:before="20" w:after="20" w:line="240" w:lineRule="auto"/>
              <w:rPr>
                <w:b/>
                <w:bCs/>
                <w:sz w:val="16"/>
                <w:szCs w:val="16"/>
              </w:rPr>
            </w:pPr>
            <w:r w:rsidRPr="00021D37">
              <w:rPr>
                <w:b/>
                <w:bCs/>
                <w:sz w:val="16"/>
                <w:szCs w:val="16"/>
              </w:rPr>
              <w:t>Impact 1: Physical Destruction/Disturbance of Vegetation and Habitat</w:t>
            </w:r>
          </w:p>
          <w:p w14:paraId="6854FC86" w14:textId="2E216E1F" w:rsidR="00505014" w:rsidRPr="00021D37" w:rsidRDefault="00505014" w:rsidP="00F83EBF">
            <w:pPr>
              <w:pStyle w:val="GvdeMetni"/>
              <w:spacing w:before="20" w:after="20" w:line="240" w:lineRule="auto"/>
              <w:rPr>
                <w:b/>
                <w:bCs/>
                <w:sz w:val="16"/>
                <w:szCs w:val="16"/>
              </w:rPr>
            </w:pPr>
            <w:r w:rsidRPr="00021D37">
              <w:rPr>
                <w:b/>
                <w:bCs/>
                <w:sz w:val="16"/>
                <w:szCs w:val="16"/>
              </w:rPr>
              <w:t xml:space="preserve"> </w:t>
            </w:r>
          </w:p>
          <w:p w14:paraId="1F688CE1" w14:textId="77777777" w:rsidR="00505014" w:rsidRPr="00021D37" w:rsidRDefault="00505014" w:rsidP="00F83EBF">
            <w:pPr>
              <w:pStyle w:val="GvdeMetni"/>
              <w:spacing w:before="20" w:after="20" w:line="240" w:lineRule="auto"/>
              <w:rPr>
                <w:b/>
                <w:bCs/>
                <w:sz w:val="16"/>
                <w:szCs w:val="16"/>
              </w:rPr>
            </w:pPr>
            <w:r w:rsidRPr="00021D37">
              <w:rPr>
                <w:b/>
                <w:bCs/>
                <w:sz w:val="16"/>
                <w:szCs w:val="16"/>
              </w:rPr>
              <w:t>AND</w:t>
            </w:r>
          </w:p>
          <w:p w14:paraId="3E25D660" w14:textId="77777777" w:rsidR="00410C8F" w:rsidRPr="00021D37" w:rsidRDefault="00410C8F" w:rsidP="00F83EBF">
            <w:pPr>
              <w:pStyle w:val="GvdeMetni"/>
              <w:spacing w:before="20" w:after="20" w:line="240" w:lineRule="auto"/>
              <w:rPr>
                <w:b/>
                <w:bCs/>
                <w:sz w:val="16"/>
                <w:szCs w:val="16"/>
              </w:rPr>
            </w:pPr>
          </w:p>
          <w:p w14:paraId="08F1524F" w14:textId="77777777" w:rsidR="00505014" w:rsidRPr="00021D37" w:rsidRDefault="00505014" w:rsidP="00F83EBF">
            <w:pPr>
              <w:pStyle w:val="GvdeMetni"/>
              <w:spacing w:before="20" w:after="20" w:line="240" w:lineRule="auto"/>
              <w:rPr>
                <w:b/>
                <w:bCs/>
                <w:sz w:val="16"/>
                <w:szCs w:val="16"/>
              </w:rPr>
            </w:pPr>
            <w:r w:rsidRPr="00021D37">
              <w:rPr>
                <w:b/>
                <w:bCs/>
                <w:sz w:val="16"/>
                <w:szCs w:val="16"/>
              </w:rPr>
              <w:t>Impact 2: Reduced Habitat Connectivity</w:t>
            </w:r>
          </w:p>
          <w:p w14:paraId="2CEF4783" w14:textId="77777777" w:rsidR="00505014" w:rsidRPr="00021D37" w:rsidRDefault="00505014" w:rsidP="00F83EBF">
            <w:pPr>
              <w:pStyle w:val="GvdeMetni"/>
              <w:spacing w:before="20" w:after="20" w:line="240" w:lineRule="auto"/>
              <w:rPr>
                <w:b/>
                <w:bCs/>
                <w:sz w:val="16"/>
                <w:szCs w:val="16"/>
              </w:rPr>
            </w:pPr>
          </w:p>
        </w:tc>
        <w:tc>
          <w:tcPr>
            <w:tcW w:w="4968" w:type="dxa"/>
            <w:hideMark/>
          </w:tcPr>
          <w:p w14:paraId="729749DF" w14:textId="77777777" w:rsidR="00505014" w:rsidRPr="00021D37" w:rsidRDefault="00505014" w:rsidP="00F83EBF">
            <w:pPr>
              <w:pStyle w:val="GvdeMetni"/>
              <w:spacing w:before="20" w:after="20" w:line="240" w:lineRule="auto"/>
              <w:rPr>
                <w:b/>
                <w:bCs/>
                <w:sz w:val="16"/>
                <w:szCs w:val="16"/>
              </w:rPr>
            </w:pPr>
            <w:r w:rsidRPr="00021D37">
              <w:rPr>
                <w:b/>
                <w:bCs/>
                <w:sz w:val="16"/>
                <w:szCs w:val="16"/>
              </w:rPr>
              <w:t xml:space="preserve">Restrict activities to construction footprints </w:t>
            </w:r>
          </w:p>
          <w:p w14:paraId="30F9F5AF"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Restrict all construction activities including soil stripping, vegetation clearing, earthworks, access road construction, grading, etc. to the footprint of individual facilities only and as per the approved construction plan.</w:t>
            </w:r>
          </w:p>
          <w:p w14:paraId="00531637" w14:textId="0EDFE632"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 xml:space="preserve">Avoid, as far as practicable, the placement of both permanent infrastructure and temporary construction components (such as laydown areas, and material storage sites) within or in immediate proximity to ecologically sensitive natural habitats (e.g. woodlands and </w:t>
            </w:r>
            <w:r w:rsidR="003F4EC2">
              <w:rPr>
                <w:sz w:val="16"/>
                <w:szCs w:val="16"/>
              </w:rPr>
              <w:t>maquis</w:t>
            </w:r>
            <w:r w:rsidRPr="00021D37">
              <w:rPr>
                <w:sz w:val="16"/>
                <w:szCs w:val="16"/>
              </w:rPr>
              <w:t>). Although modified habitats such as arable or fallow land are generally not present within the AoI, efforts must still be made to select areas of lower ecological value within the natural habitat mosaic, avoiding areas that have been identified as host endemic or conservation-significant species (these areas are located particularly in the western half of the wind farm area). Micro-siting should be informed by ecological sensitivity to minimize biodiversity impacts to the greatest extent possible.</w:t>
            </w:r>
          </w:p>
          <w:p w14:paraId="0E87F514"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Vegetation clearance should be limited strictly to areas necessary for construction. Where feasible, vegetation should be cut to ground level rather than completely stripped to preserve soil and seed banks.</w:t>
            </w:r>
          </w:p>
          <w:p w14:paraId="10D1C37B"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The burning or burial of vegetation (both cleared and in-situ) is to be prohibited.</w:t>
            </w:r>
          </w:p>
          <w:p w14:paraId="5A4504E7" w14:textId="4FFFF42F" w:rsidR="00505014" w:rsidRPr="00021D37" w:rsidRDefault="00505014" w:rsidP="00F83EBF">
            <w:pPr>
              <w:pStyle w:val="GvdeMetni"/>
              <w:numPr>
                <w:ilvl w:val="0"/>
                <w:numId w:val="75"/>
              </w:numPr>
              <w:spacing w:before="20" w:after="20" w:line="240" w:lineRule="auto"/>
              <w:jc w:val="both"/>
              <w:rPr>
                <w:sz w:val="16"/>
                <w:szCs w:val="16"/>
              </w:rPr>
            </w:pPr>
            <w:r w:rsidRPr="00087FE4">
              <w:rPr>
                <w:sz w:val="16"/>
                <w:szCs w:val="16"/>
              </w:rPr>
              <w:t>Adjacent natural habitats</w:t>
            </w:r>
            <w:r w:rsidR="001731A5">
              <w:rPr>
                <w:sz w:val="16"/>
                <w:szCs w:val="16"/>
              </w:rPr>
              <w:t>,</w:t>
            </w:r>
            <w:r w:rsidRPr="00087FE4">
              <w:rPr>
                <w:sz w:val="16"/>
                <w:szCs w:val="16"/>
              </w:rPr>
              <w:t xml:space="preserve"> particularly woodlands and </w:t>
            </w:r>
            <w:r w:rsidR="00087FE4">
              <w:rPr>
                <w:sz w:val="16"/>
                <w:szCs w:val="16"/>
              </w:rPr>
              <w:t>maquis</w:t>
            </w:r>
            <w:r w:rsidR="001731A5">
              <w:rPr>
                <w:sz w:val="16"/>
                <w:szCs w:val="16"/>
              </w:rPr>
              <w:t>,</w:t>
            </w:r>
            <w:r w:rsidRPr="00021D37">
              <w:rPr>
                <w:sz w:val="16"/>
                <w:szCs w:val="16"/>
              </w:rPr>
              <w:t xml:space="preserve"> must be protected through the installation of suitable barrier fencing and clear demarcation as far as practically possible to limit unauthorized access into these areas by construction crews and vehicles. </w:t>
            </w:r>
          </w:p>
          <w:p w14:paraId="24D9FF4C"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All temporary construction features, such as excavations, fencing, and stockpiles of soil or materials, must be fully removed upon completion of construction to enable natural habitat recovery and reduce long-term barriers to species movement.</w:t>
            </w:r>
          </w:p>
          <w:p w14:paraId="5A23C972" w14:textId="77777777" w:rsidR="00505014" w:rsidRPr="00021D37" w:rsidRDefault="00505014" w:rsidP="00F83EBF">
            <w:pPr>
              <w:pStyle w:val="GvdeMetni"/>
              <w:spacing w:before="20" w:after="20" w:line="240" w:lineRule="auto"/>
              <w:ind w:left="720"/>
              <w:jc w:val="both"/>
              <w:rPr>
                <w:sz w:val="16"/>
                <w:szCs w:val="16"/>
              </w:rPr>
            </w:pPr>
          </w:p>
        </w:tc>
        <w:tc>
          <w:tcPr>
            <w:tcW w:w="1164" w:type="dxa"/>
          </w:tcPr>
          <w:p w14:paraId="29F3F527" w14:textId="7E78CA5A" w:rsidR="00505014" w:rsidRPr="00021D37" w:rsidRDefault="00505014" w:rsidP="00F83EBF">
            <w:pPr>
              <w:pStyle w:val="GvdeMetni"/>
              <w:spacing w:before="20" w:after="20" w:line="240" w:lineRule="auto"/>
              <w:jc w:val="center"/>
              <w:rPr>
                <w:sz w:val="16"/>
                <w:szCs w:val="16"/>
              </w:rPr>
            </w:pPr>
            <w:r w:rsidRPr="00021D37">
              <w:rPr>
                <w:sz w:val="16"/>
                <w:szCs w:val="16"/>
              </w:rPr>
              <w:t>Avoid</w:t>
            </w:r>
            <w:r w:rsidR="004C5D92" w:rsidRPr="00021D37">
              <w:rPr>
                <w:sz w:val="16"/>
                <w:szCs w:val="16"/>
              </w:rPr>
              <w:t xml:space="preserve"> / </w:t>
            </w:r>
            <w:r w:rsidR="00F83EBF" w:rsidRPr="00021D37">
              <w:rPr>
                <w:sz w:val="16"/>
                <w:szCs w:val="16"/>
              </w:rPr>
              <w:t>Minimise</w:t>
            </w:r>
          </w:p>
        </w:tc>
        <w:tc>
          <w:tcPr>
            <w:tcW w:w="2175" w:type="dxa"/>
            <w:hideMark/>
          </w:tcPr>
          <w:p w14:paraId="0F10B1BD" w14:textId="77777777" w:rsidR="00505014" w:rsidRPr="00021D37" w:rsidRDefault="00505014" w:rsidP="00F83EBF">
            <w:pPr>
              <w:pStyle w:val="GvdeMetni"/>
              <w:spacing w:before="20" w:after="20" w:line="240" w:lineRule="auto"/>
              <w:rPr>
                <w:sz w:val="16"/>
                <w:szCs w:val="16"/>
              </w:rPr>
            </w:pPr>
            <w:r w:rsidRPr="00021D37">
              <w:rPr>
                <w:sz w:val="16"/>
                <w:szCs w:val="16"/>
              </w:rPr>
              <w:t>All activities are restricted to the approved construction areas.</w:t>
            </w:r>
          </w:p>
          <w:p w14:paraId="731167B1" w14:textId="77777777" w:rsidR="00F83EBF" w:rsidRPr="00021D37" w:rsidRDefault="00F83EBF" w:rsidP="00F83EBF">
            <w:pPr>
              <w:pStyle w:val="GvdeMetni"/>
              <w:spacing w:before="20" w:after="20" w:line="240" w:lineRule="auto"/>
              <w:rPr>
                <w:sz w:val="16"/>
                <w:szCs w:val="16"/>
              </w:rPr>
            </w:pPr>
          </w:p>
          <w:p w14:paraId="0E7F479A" w14:textId="77777777" w:rsidR="00505014" w:rsidRPr="00021D37" w:rsidRDefault="00505014" w:rsidP="00F83EBF">
            <w:pPr>
              <w:pStyle w:val="GvdeMetni"/>
              <w:spacing w:before="20" w:after="20" w:line="240" w:lineRule="auto"/>
              <w:rPr>
                <w:sz w:val="16"/>
                <w:szCs w:val="16"/>
              </w:rPr>
            </w:pPr>
            <w:r w:rsidRPr="00021D37">
              <w:rPr>
                <w:sz w:val="16"/>
                <w:szCs w:val="16"/>
              </w:rPr>
              <w:t xml:space="preserve">Avoidance zones are established where necessary to protect PBF species. </w:t>
            </w:r>
          </w:p>
          <w:p w14:paraId="612B81D2" w14:textId="77777777" w:rsidR="00F83EBF" w:rsidRPr="00021D37" w:rsidRDefault="00F83EBF" w:rsidP="00F83EBF">
            <w:pPr>
              <w:pStyle w:val="GvdeMetni"/>
              <w:spacing w:before="20" w:after="20" w:line="240" w:lineRule="auto"/>
              <w:rPr>
                <w:sz w:val="16"/>
                <w:szCs w:val="16"/>
              </w:rPr>
            </w:pPr>
          </w:p>
          <w:p w14:paraId="43EA8B4E" w14:textId="77777777" w:rsidR="00505014" w:rsidRPr="00021D37" w:rsidRDefault="00505014" w:rsidP="00F83EBF">
            <w:pPr>
              <w:pStyle w:val="GvdeMetni"/>
              <w:spacing w:before="20" w:after="20" w:line="240" w:lineRule="auto"/>
              <w:rPr>
                <w:sz w:val="16"/>
                <w:szCs w:val="16"/>
              </w:rPr>
            </w:pPr>
            <w:r w:rsidRPr="00021D37">
              <w:rPr>
                <w:sz w:val="16"/>
                <w:szCs w:val="16"/>
              </w:rPr>
              <w:t>Temporary construction infrastructure removed upon completion of works.</w:t>
            </w:r>
          </w:p>
        </w:tc>
        <w:tc>
          <w:tcPr>
            <w:tcW w:w="2118" w:type="dxa"/>
          </w:tcPr>
          <w:p w14:paraId="17EEF732" w14:textId="77777777" w:rsidR="00505014" w:rsidRPr="00021D37" w:rsidRDefault="00505014" w:rsidP="00F83EBF">
            <w:pPr>
              <w:pStyle w:val="GvdeMetni"/>
              <w:spacing w:before="20" w:after="20" w:line="240" w:lineRule="auto"/>
              <w:rPr>
                <w:sz w:val="16"/>
                <w:szCs w:val="16"/>
              </w:rPr>
            </w:pPr>
            <w:r w:rsidRPr="00021D37">
              <w:rPr>
                <w:sz w:val="16"/>
                <w:szCs w:val="16"/>
              </w:rPr>
              <w:t xml:space="preserve">During construction </w:t>
            </w:r>
          </w:p>
        </w:tc>
        <w:tc>
          <w:tcPr>
            <w:tcW w:w="0" w:type="auto"/>
            <w:hideMark/>
          </w:tcPr>
          <w:p w14:paraId="458DF40F"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5E3854CB" w14:textId="77777777" w:rsidR="00F83EBF" w:rsidRPr="00021D37" w:rsidRDefault="00F83EBF" w:rsidP="00F83EBF">
            <w:pPr>
              <w:pStyle w:val="GvdeMetni"/>
              <w:spacing w:before="20" w:after="20" w:line="240" w:lineRule="auto"/>
              <w:rPr>
                <w:sz w:val="16"/>
                <w:szCs w:val="16"/>
              </w:rPr>
            </w:pPr>
          </w:p>
          <w:p w14:paraId="71D8B472" w14:textId="3EDFC0AF"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75459745" w14:textId="77777777" w:rsidTr="007E3466">
        <w:tc>
          <w:tcPr>
            <w:tcW w:w="2505" w:type="dxa"/>
            <w:vMerge/>
            <w:hideMark/>
          </w:tcPr>
          <w:p w14:paraId="1481FEE1"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968" w:type="dxa"/>
            <w:hideMark/>
          </w:tcPr>
          <w:p w14:paraId="5A1BC61E" w14:textId="77777777" w:rsidR="00505014" w:rsidRPr="00021D37" w:rsidRDefault="00505014" w:rsidP="00F83EBF">
            <w:pPr>
              <w:pStyle w:val="GvdeMetni"/>
              <w:spacing w:before="20" w:after="20" w:line="240" w:lineRule="auto"/>
              <w:rPr>
                <w:b/>
                <w:bCs/>
                <w:sz w:val="16"/>
                <w:szCs w:val="16"/>
              </w:rPr>
            </w:pPr>
            <w:r w:rsidRPr="00021D37">
              <w:rPr>
                <w:b/>
                <w:bCs/>
                <w:sz w:val="16"/>
                <w:szCs w:val="16"/>
              </w:rPr>
              <w:t>Manage vegetation clearance</w:t>
            </w:r>
          </w:p>
          <w:p w14:paraId="768C5891" w14:textId="23374679"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The extent of areas to be cleared are to be clearly demarcated and marke</w:t>
            </w:r>
            <w:r w:rsidR="002E7B6B" w:rsidRPr="00021D37">
              <w:rPr>
                <w:sz w:val="16"/>
                <w:szCs w:val="16"/>
              </w:rPr>
              <w:t>d</w:t>
            </w:r>
            <w:r w:rsidRPr="00021D37">
              <w:rPr>
                <w:sz w:val="16"/>
                <w:szCs w:val="16"/>
              </w:rPr>
              <w:t xml:space="preserve"> out on the ground using appropriate flatting material as determined by the site manager.</w:t>
            </w:r>
          </w:p>
          <w:p w14:paraId="012EB38E"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Clearing is to be to be carried out in a sequential manner and in a way that directs escaping wildlife away from clearing and into adjacent native vegetation or natural areas on their own without the need for human intervention as far as possible.</w:t>
            </w:r>
          </w:p>
          <w:p w14:paraId="77AB123E"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Cleared vegetation may be stockpiled in a manner that facilitates re-spreading or salvaging and does not impede vehicle, livestock or wildlife movement.</w:t>
            </w:r>
          </w:p>
        </w:tc>
        <w:tc>
          <w:tcPr>
            <w:tcW w:w="1164" w:type="dxa"/>
          </w:tcPr>
          <w:p w14:paraId="78E7D58C" w14:textId="77777777" w:rsidR="00505014" w:rsidRPr="00021D37" w:rsidRDefault="00505014" w:rsidP="00F83EBF">
            <w:pPr>
              <w:pStyle w:val="GvdeMetni"/>
              <w:spacing w:before="20" w:after="20" w:line="240" w:lineRule="auto"/>
              <w:jc w:val="center"/>
              <w:rPr>
                <w:sz w:val="16"/>
                <w:szCs w:val="16"/>
              </w:rPr>
            </w:pPr>
            <w:r w:rsidRPr="00021D37">
              <w:rPr>
                <w:sz w:val="16"/>
                <w:szCs w:val="16"/>
              </w:rPr>
              <w:t>Minimise</w:t>
            </w:r>
          </w:p>
        </w:tc>
        <w:tc>
          <w:tcPr>
            <w:tcW w:w="2175" w:type="dxa"/>
            <w:hideMark/>
          </w:tcPr>
          <w:p w14:paraId="70F85F5B" w14:textId="77777777" w:rsidR="00505014" w:rsidRPr="00021D37" w:rsidRDefault="00505014" w:rsidP="00F83EBF">
            <w:pPr>
              <w:pStyle w:val="GvdeMetni"/>
              <w:spacing w:before="20" w:after="20" w:line="240" w:lineRule="auto"/>
              <w:rPr>
                <w:sz w:val="16"/>
                <w:szCs w:val="16"/>
              </w:rPr>
            </w:pPr>
            <w:r w:rsidRPr="00021D37">
              <w:rPr>
                <w:sz w:val="16"/>
                <w:szCs w:val="16"/>
              </w:rPr>
              <w:t xml:space="preserve">Vegetation removal limited to essential areas only. </w:t>
            </w:r>
          </w:p>
          <w:p w14:paraId="41083591" w14:textId="77777777" w:rsidR="00F83EBF" w:rsidRPr="00021D37" w:rsidRDefault="00F83EBF" w:rsidP="00F83EBF">
            <w:pPr>
              <w:pStyle w:val="GvdeMetni"/>
              <w:spacing w:before="20" w:after="20" w:line="240" w:lineRule="auto"/>
              <w:rPr>
                <w:sz w:val="16"/>
                <w:szCs w:val="16"/>
              </w:rPr>
            </w:pPr>
          </w:p>
          <w:p w14:paraId="036F1DDF" w14:textId="77777777" w:rsidR="00505014" w:rsidRPr="00021D37" w:rsidRDefault="00505014" w:rsidP="00F83EBF">
            <w:pPr>
              <w:pStyle w:val="GvdeMetni"/>
              <w:spacing w:before="20" w:after="20" w:line="240" w:lineRule="auto"/>
              <w:rPr>
                <w:sz w:val="16"/>
                <w:szCs w:val="16"/>
              </w:rPr>
            </w:pPr>
            <w:r w:rsidRPr="00021D37">
              <w:rPr>
                <w:sz w:val="16"/>
                <w:szCs w:val="16"/>
              </w:rPr>
              <w:t>Correct stockpiling and management of vegetation.</w:t>
            </w:r>
          </w:p>
        </w:tc>
        <w:tc>
          <w:tcPr>
            <w:tcW w:w="2118" w:type="dxa"/>
          </w:tcPr>
          <w:p w14:paraId="58D9B892" w14:textId="77777777" w:rsidR="00505014" w:rsidRPr="00021D37" w:rsidRDefault="00505014" w:rsidP="00F83EBF">
            <w:pPr>
              <w:pStyle w:val="GvdeMetni"/>
              <w:spacing w:before="20" w:after="20" w:line="240" w:lineRule="auto"/>
              <w:rPr>
                <w:sz w:val="16"/>
                <w:szCs w:val="16"/>
              </w:rPr>
            </w:pPr>
            <w:r w:rsidRPr="00021D37">
              <w:rPr>
                <w:sz w:val="16"/>
                <w:szCs w:val="16"/>
              </w:rPr>
              <w:t>During construction</w:t>
            </w:r>
          </w:p>
        </w:tc>
        <w:tc>
          <w:tcPr>
            <w:tcW w:w="0" w:type="auto"/>
            <w:hideMark/>
          </w:tcPr>
          <w:p w14:paraId="338A9A99"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6FF029E4" w14:textId="77777777" w:rsidR="00F83EBF" w:rsidRPr="00021D37" w:rsidRDefault="00F83EBF" w:rsidP="00F83EBF">
            <w:pPr>
              <w:pStyle w:val="GvdeMetni"/>
              <w:spacing w:before="20" w:after="20" w:line="240" w:lineRule="auto"/>
              <w:rPr>
                <w:sz w:val="16"/>
                <w:szCs w:val="16"/>
              </w:rPr>
            </w:pPr>
          </w:p>
          <w:p w14:paraId="6759A616" w14:textId="7880637D"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6CFB8BC5" w14:textId="77777777" w:rsidTr="007E3466">
        <w:tc>
          <w:tcPr>
            <w:tcW w:w="2505" w:type="dxa"/>
            <w:vMerge/>
          </w:tcPr>
          <w:p w14:paraId="09C926E2"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968" w:type="dxa"/>
          </w:tcPr>
          <w:p w14:paraId="04E5667A" w14:textId="77777777" w:rsidR="00505014" w:rsidRPr="00021D37" w:rsidRDefault="00505014" w:rsidP="00F83EBF">
            <w:pPr>
              <w:pStyle w:val="GvdeMetni"/>
              <w:spacing w:before="20" w:after="20" w:line="240" w:lineRule="auto"/>
              <w:rPr>
                <w:b/>
                <w:bCs/>
                <w:sz w:val="16"/>
                <w:szCs w:val="16"/>
              </w:rPr>
            </w:pPr>
            <w:r w:rsidRPr="00021D37">
              <w:rPr>
                <w:b/>
                <w:bCs/>
                <w:sz w:val="16"/>
                <w:szCs w:val="16"/>
              </w:rPr>
              <w:t>Fire Management</w:t>
            </w:r>
          </w:p>
          <w:p w14:paraId="1D83A96D" w14:textId="4C1DD5A8" w:rsidR="00F83EBF" w:rsidRPr="00021D37" w:rsidRDefault="00F83EBF" w:rsidP="00F83EBF">
            <w:pPr>
              <w:pStyle w:val="GvdeMetni"/>
              <w:numPr>
                <w:ilvl w:val="0"/>
                <w:numId w:val="75"/>
              </w:numPr>
              <w:spacing w:before="20" w:after="20" w:line="240" w:lineRule="auto"/>
              <w:jc w:val="both"/>
              <w:rPr>
                <w:sz w:val="16"/>
                <w:szCs w:val="16"/>
              </w:rPr>
            </w:pPr>
            <w:r w:rsidRPr="00021D37">
              <w:rPr>
                <w:sz w:val="16"/>
                <w:szCs w:val="16"/>
              </w:rPr>
              <w:t>Prepare and implement a site-specific Fire Management Plan.</w:t>
            </w:r>
          </w:p>
          <w:p w14:paraId="6F98F689" w14:textId="6F940B55"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 xml:space="preserve">Fire management controls to be in place to prevent contributing to potential wildfire risk, particularly during the peak fire season.  </w:t>
            </w:r>
          </w:p>
          <w:p w14:paraId="5A36EA04"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Firebreaks around construction sites where fuels/flammable substances are kept is recommended in addition to having basic fire-fighting equipment on hand at all times.</w:t>
            </w:r>
          </w:p>
          <w:p w14:paraId="07BC8C39"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Basic fire-fighting equipment (e.g. fire extinguishers, water tanks, hoses, shovels) must be readily available and maintained in functional condition at all times.</w:t>
            </w:r>
          </w:p>
          <w:p w14:paraId="675C2858"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Construction workers must be trained in basic fire prevention and response protocols.</w:t>
            </w:r>
          </w:p>
          <w:p w14:paraId="5584964D"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Smoking, open flames, and welding operations must be strictly controlled and only permitted in designated, safe areas.</w:t>
            </w:r>
          </w:p>
          <w:p w14:paraId="0782ACD8" w14:textId="33F13651"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Regular inspections of fire-prone areas should be conducted to identify and mitigate risks promptly.</w:t>
            </w:r>
          </w:p>
        </w:tc>
        <w:tc>
          <w:tcPr>
            <w:tcW w:w="1164" w:type="dxa"/>
          </w:tcPr>
          <w:p w14:paraId="3B2D98CF" w14:textId="0E7FF3E5" w:rsidR="00505014" w:rsidRPr="00021D37" w:rsidRDefault="00F83EBF" w:rsidP="00F83EBF">
            <w:pPr>
              <w:pStyle w:val="GvdeMetni"/>
              <w:spacing w:before="20" w:after="20" w:line="240" w:lineRule="auto"/>
              <w:jc w:val="center"/>
              <w:rPr>
                <w:sz w:val="16"/>
                <w:szCs w:val="16"/>
              </w:rPr>
            </w:pPr>
            <w:r w:rsidRPr="00021D37">
              <w:rPr>
                <w:sz w:val="16"/>
                <w:szCs w:val="16"/>
              </w:rPr>
              <w:t>Avoid</w:t>
            </w:r>
            <w:r w:rsidR="004C5D92" w:rsidRPr="00021D37">
              <w:rPr>
                <w:sz w:val="16"/>
                <w:szCs w:val="16"/>
              </w:rPr>
              <w:t xml:space="preserve"> / </w:t>
            </w:r>
            <w:r w:rsidRPr="00021D37">
              <w:rPr>
                <w:sz w:val="16"/>
                <w:szCs w:val="16"/>
              </w:rPr>
              <w:t>Minimise</w:t>
            </w:r>
          </w:p>
        </w:tc>
        <w:tc>
          <w:tcPr>
            <w:tcW w:w="2175" w:type="dxa"/>
          </w:tcPr>
          <w:p w14:paraId="21873A44" w14:textId="77777777" w:rsidR="00505014" w:rsidRPr="00021D37" w:rsidRDefault="00F83EBF" w:rsidP="00F83EBF">
            <w:pPr>
              <w:pStyle w:val="GvdeMetni"/>
              <w:spacing w:before="20" w:after="20" w:line="240" w:lineRule="auto"/>
              <w:rPr>
                <w:sz w:val="16"/>
                <w:szCs w:val="16"/>
              </w:rPr>
            </w:pPr>
            <w:r w:rsidRPr="00021D37">
              <w:rPr>
                <w:b/>
                <w:bCs/>
                <w:sz w:val="16"/>
                <w:szCs w:val="16"/>
              </w:rPr>
              <w:t>Fire Management Plan</w:t>
            </w:r>
            <w:r w:rsidRPr="00021D37">
              <w:rPr>
                <w:sz w:val="16"/>
                <w:szCs w:val="16"/>
              </w:rPr>
              <w:t xml:space="preserve"> prepared and implemented.</w:t>
            </w:r>
          </w:p>
          <w:p w14:paraId="21E48BF5" w14:textId="77777777" w:rsidR="006B3EF8" w:rsidRPr="00021D37" w:rsidRDefault="006B3EF8" w:rsidP="00F83EBF">
            <w:pPr>
              <w:pStyle w:val="GvdeMetni"/>
              <w:spacing w:before="20" w:after="20" w:line="240" w:lineRule="auto"/>
              <w:rPr>
                <w:sz w:val="16"/>
                <w:szCs w:val="16"/>
              </w:rPr>
            </w:pPr>
          </w:p>
          <w:p w14:paraId="1792FA1F" w14:textId="77777777" w:rsidR="006B3EF8" w:rsidRPr="00021D37" w:rsidRDefault="006B3EF8" w:rsidP="00F83EBF">
            <w:pPr>
              <w:pStyle w:val="GvdeMetni"/>
              <w:spacing w:before="20" w:after="20" w:line="240" w:lineRule="auto"/>
              <w:rPr>
                <w:sz w:val="16"/>
                <w:szCs w:val="16"/>
              </w:rPr>
            </w:pPr>
            <w:r w:rsidRPr="00021D37">
              <w:rPr>
                <w:sz w:val="16"/>
                <w:szCs w:val="16"/>
              </w:rPr>
              <w:t>Fire management controls are in place before construction commences.</w:t>
            </w:r>
          </w:p>
          <w:p w14:paraId="3ADD171B" w14:textId="77777777" w:rsidR="006B3EF8" w:rsidRPr="00021D37" w:rsidRDefault="006B3EF8" w:rsidP="00F83EBF">
            <w:pPr>
              <w:pStyle w:val="GvdeMetni"/>
              <w:spacing w:before="20" w:after="20" w:line="240" w:lineRule="auto"/>
              <w:rPr>
                <w:sz w:val="16"/>
                <w:szCs w:val="16"/>
              </w:rPr>
            </w:pPr>
          </w:p>
          <w:p w14:paraId="5F4C1BD5" w14:textId="2A2ED380" w:rsidR="006B3EF8" w:rsidRPr="00021D37" w:rsidRDefault="006B3EF8" w:rsidP="00F83EBF">
            <w:pPr>
              <w:pStyle w:val="GvdeMetni"/>
              <w:spacing w:before="20" w:after="20" w:line="240" w:lineRule="auto"/>
              <w:rPr>
                <w:sz w:val="16"/>
                <w:szCs w:val="16"/>
              </w:rPr>
            </w:pPr>
            <w:r w:rsidRPr="00021D37">
              <w:rPr>
                <w:sz w:val="16"/>
                <w:szCs w:val="16"/>
              </w:rPr>
              <w:t>Relevant worker training in fire response implemented.</w:t>
            </w:r>
          </w:p>
        </w:tc>
        <w:tc>
          <w:tcPr>
            <w:tcW w:w="2118" w:type="dxa"/>
          </w:tcPr>
          <w:p w14:paraId="3C5F6E59" w14:textId="77777777" w:rsidR="00AA2E13" w:rsidRDefault="00F83EBF" w:rsidP="00AA2E13">
            <w:pPr>
              <w:pStyle w:val="GvdeMetni"/>
              <w:spacing w:before="20" w:after="20" w:line="240" w:lineRule="auto"/>
              <w:rPr>
                <w:sz w:val="16"/>
                <w:szCs w:val="16"/>
              </w:rPr>
            </w:pPr>
            <w:r w:rsidRPr="00021D37">
              <w:rPr>
                <w:sz w:val="16"/>
                <w:szCs w:val="16"/>
              </w:rPr>
              <w:t>Prior to construction</w:t>
            </w:r>
            <w:r w:rsidR="00AA2E13">
              <w:rPr>
                <w:sz w:val="16"/>
                <w:szCs w:val="16"/>
              </w:rPr>
              <w:t xml:space="preserve"> (plan preparation)</w:t>
            </w:r>
          </w:p>
          <w:p w14:paraId="341913BD" w14:textId="77777777" w:rsidR="00AA2E13" w:rsidRDefault="00AA2E13" w:rsidP="00AA2E13">
            <w:pPr>
              <w:pStyle w:val="GvdeMetni"/>
              <w:spacing w:before="20" w:after="20" w:line="240" w:lineRule="auto"/>
              <w:rPr>
                <w:sz w:val="16"/>
                <w:szCs w:val="16"/>
              </w:rPr>
            </w:pPr>
          </w:p>
          <w:p w14:paraId="05D4A408" w14:textId="41171778" w:rsidR="00505014" w:rsidRPr="00021D37" w:rsidRDefault="00AA2E13" w:rsidP="00AA2E13">
            <w:pPr>
              <w:pStyle w:val="GvdeMetni"/>
              <w:spacing w:before="20" w:after="20" w:line="240" w:lineRule="auto"/>
              <w:rPr>
                <w:sz w:val="16"/>
                <w:szCs w:val="16"/>
              </w:rPr>
            </w:pPr>
            <w:r>
              <w:rPr>
                <w:sz w:val="16"/>
                <w:szCs w:val="16"/>
              </w:rPr>
              <w:t>During construction (implementation of plan)</w:t>
            </w:r>
          </w:p>
        </w:tc>
        <w:tc>
          <w:tcPr>
            <w:tcW w:w="0" w:type="auto"/>
          </w:tcPr>
          <w:p w14:paraId="715D209F" w14:textId="77777777" w:rsidR="00505014" w:rsidRPr="00021D37" w:rsidRDefault="00F83EBF" w:rsidP="00F83EBF">
            <w:pPr>
              <w:pStyle w:val="GvdeMetni"/>
              <w:spacing w:before="20" w:after="20" w:line="240" w:lineRule="auto"/>
              <w:rPr>
                <w:sz w:val="16"/>
                <w:szCs w:val="16"/>
              </w:rPr>
            </w:pPr>
            <w:r w:rsidRPr="00021D37">
              <w:rPr>
                <w:sz w:val="16"/>
                <w:szCs w:val="16"/>
              </w:rPr>
              <w:t>Health and Safety Manager / Environmental Solution Partner</w:t>
            </w:r>
          </w:p>
          <w:p w14:paraId="13367E4B" w14:textId="77777777" w:rsidR="00F83EBF" w:rsidRPr="00021D37" w:rsidRDefault="00F83EBF" w:rsidP="00F83EBF">
            <w:pPr>
              <w:pStyle w:val="GvdeMetni"/>
              <w:spacing w:before="20" w:after="20" w:line="240" w:lineRule="auto"/>
              <w:rPr>
                <w:sz w:val="16"/>
                <w:szCs w:val="16"/>
              </w:rPr>
            </w:pPr>
          </w:p>
          <w:p w14:paraId="01D934FB" w14:textId="77777777" w:rsidR="00F83EBF" w:rsidRPr="00021D37" w:rsidRDefault="00F83EBF" w:rsidP="00F83EBF">
            <w:pPr>
              <w:pStyle w:val="GvdeMetni"/>
              <w:spacing w:before="20" w:after="20" w:line="240" w:lineRule="auto"/>
              <w:rPr>
                <w:sz w:val="16"/>
                <w:szCs w:val="16"/>
              </w:rPr>
            </w:pPr>
            <w:r w:rsidRPr="00021D37">
              <w:rPr>
                <w:sz w:val="16"/>
                <w:szCs w:val="16"/>
              </w:rPr>
              <w:t>All employees and contractors</w:t>
            </w:r>
          </w:p>
          <w:p w14:paraId="49A57EBA" w14:textId="2C30750E" w:rsidR="00F83EBF" w:rsidRPr="00021D37" w:rsidRDefault="00F83EBF" w:rsidP="00F83EBF">
            <w:pPr>
              <w:pStyle w:val="GvdeMetni"/>
              <w:spacing w:before="20" w:after="20" w:line="240" w:lineRule="auto"/>
              <w:rPr>
                <w:sz w:val="16"/>
                <w:szCs w:val="16"/>
              </w:rPr>
            </w:pPr>
          </w:p>
        </w:tc>
      </w:tr>
      <w:tr w:rsidR="00505014" w:rsidRPr="00021D37" w14:paraId="2F513E5C" w14:textId="77777777" w:rsidTr="007E3466">
        <w:tc>
          <w:tcPr>
            <w:tcW w:w="2505" w:type="dxa"/>
            <w:vMerge/>
            <w:hideMark/>
          </w:tcPr>
          <w:p w14:paraId="092DFB7B"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968" w:type="dxa"/>
            <w:hideMark/>
          </w:tcPr>
          <w:p w14:paraId="44155B5A" w14:textId="77777777" w:rsidR="00505014" w:rsidRPr="00021D37" w:rsidRDefault="00505014" w:rsidP="00F83EBF">
            <w:pPr>
              <w:pStyle w:val="GvdeMetni"/>
              <w:spacing w:before="20" w:after="20" w:line="240" w:lineRule="auto"/>
              <w:rPr>
                <w:b/>
                <w:bCs/>
                <w:sz w:val="16"/>
                <w:szCs w:val="16"/>
              </w:rPr>
            </w:pPr>
            <w:r w:rsidRPr="00021D37">
              <w:rPr>
                <w:b/>
                <w:bCs/>
                <w:sz w:val="16"/>
                <w:szCs w:val="16"/>
              </w:rPr>
              <w:t>Soil and erosion management</w:t>
            </w:r>
          </w:p>
          <w:p w14:paraId="543B7CDB" w14:textId="09C9758D" w:rsidR="00754EB6" w:rsidRPr="00021D37" w:rsidRDefault="00754EB6" w:rsidP="00F83EBF">
            <w:pPr>
              <w:pStyle w:val="GvdeMetni"/>
              <w:numPr>
                <w:ilvl w:val="0"/>
                <w:numId w:val="75"/>
              </w:numPr>
              <w:spacing w:before="20" w:after="20" w:line="240" w:lineRule="auto"/>
              <w:ind w:left="714" w:hanging="357"/>
              <w:jc w:val="both"/>
              <w:rPr>
                <w:sz w:val="16"/>
                <w:szCs w:val="16"/>
              </w:rPr>
            </w:pPr>
            <w:r w:rsidRPr="00021D37">
              <w:rPr>
                <w:sz w:val="16"/>
                <w:szCs w:val="16"/>
              </w:rPr>
              <w:t xml:space="preserve">Develop </w:t>
            </w:r>
            <w:r w:rsidR="00A73CD9" w:rsidRPr="00021D37">
              <w:rPr>
                <w:sz w:val="16"/>
                <w:szCs w:val="16"/>
              </w:rPr>
              <w:t>Soil Management Plan.</w:t>
            </w:r>
          </w:p>
          <w:p w14:paraId="025E51FB" w14:textId="7B2BA3E5"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 xml:space="preserve">Implement relevant construction standards to limit the disturbance and erosion potential for soils (e.g.  ‘Construction Code of Practice for the Sustainable Use of Soils on Construction Sites’ – DEFRA, 2009). </w:t>
            </w:r>
          </w:p>
          <w:p w14:paraId="25D48F4C" w14:textId="344A4D81" w:rsidR="004B2618" w:rsidRPr="00021D37" w:rsidRDefault="004B2618" w:rsidP="00F83EBF">
            <w:pPr>
              <w:pStyle w:val="GvdeMetni"/>
              <w:numPr>
                <w:ilvl w:val="0"/>
                <w:numId w:val="75"/>
              </w:numPr>
              <w:spacing w:before="20" w:after="20" w:line="240" w:lineRule="auto"/>
              <w:ind w:left="714" w:hanging="357"/>
              <w:jc w:val="both"/>
              <w:rPr>
                <w:sz w:val="16"/>
                <w:szCs w:val="16"/>
              </w:rPr>
            </w:pPr>
            <w:r w:rsidRPr="00021D37">
              <w:rPr>
                <w:sz w:val="16"/>
                <w:szCs w:val="16"/>
                <w:lang w:val="en-GB"/>
              </w:rPr>
              <w:t>Avoid compaction of soils, for example though excessive vehicle tracking, and rip soils where compacted to allow for vegetation regrowth.</w:t>
            </w:r>
          </w:p>
          <w:p w14:paraId="777BCC31"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lastRenderedPageBreak/>
              <w:t xml:space="preserve">Topsoil and subsoil excavated during road construction is to be retained and stockpiled separately for rehabilitation purposes and/or used to construct perimeter earth berms as necessary to control drainage where relevant. Topsoil and subsoil are not to be mixed during the earthworks. </w:t>
            </w:r>
          </w:p>
          <w:p w14:paraId="635574FA" w14:textId="77777777" w:rsidR="00505014" w:rsidRPr="00021D37" w:rsidRDefault="00505014" w:rsidP="00F83EBF">
            <w:pPr>
              <w:pStyle w:val="GvdeMetni"/>
              <w:numPr>
                <w:ilvl w:val="0"/>
                <w:numId w:val="75"/>
              </w:numPr>
              <w:spacing w:before="20" w:after="20" w:line="240" w:lineRule="auto"/>
              <w:jc w:val="both"/>
              <w:rPr>
                <w:sz w:val="16"/>
                <w:szCs w:val="16"/>
              </w:rPr>
            </w:pPr>
            <w:r w:rsidRPr="00021D37">
              <w:rPr>
                <w:sz w:val="16"/>
                <w:szCs w:val="16"/>
              </w:rPr>
              <w:t>Disturbed fertile topsoil will be covered and protected with vegetation, mulch, or erosion-resistant /wind-proof material.</w:t>
            </w:r>
          </w:p>
          <w:p w14:paraId="6075916E"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Measures to prevent erosion from excavated areas and soil stockpiles will be implemented.</w:t>
            </w:r>
          </w:p>
          <w:p w14:paraId="19591768"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Ensure that topsoil is returned and used in rehabilitation/habitat restoration as close to the site where it was originally removed (i.e. within a distance of 200 m or less) and not transported to and used in another location.</w:t>
            </w:r>
          </w:p>
          <w:p w14:paraId="09E3C095" w14:textId="77777777" w:rsidR="00505014" w:rsidRPr="00021D37" w:rsidRDefault="00505014" w:rsidP="00F83EBF">
            <w:pPr>
              <w:pStyle w:val="GvdeMetni"/>
              <w:spacing w:before="20" w:after="20" w:line="240" w:lineRule="auto"/>
              <w:ind w:left="720"/>
              <w:jc w:val="both"/>
              <w:rPr>
                <w:sz w:val="16"/>
                <w:szCs w:val="16"/>
              </w:rPr>
            </w:pPr>
          </w:p>
        </w:tc>
        <w:tc>
          <w:tcPr>
            <w:tcW w:w="1164" w:type="dxa"/>
          </w:tcPr>
          <w:p w14:paraId="015FD8C4"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 xml:space="preserve">Minimise </w:t>
            </w:r>
          </w:p>
        </w:tc>
        <w:tc>
          <w:tcPr>
            <w:tcW w:w="2175" w:type="dxa"/>
            <w:hideMark/>
          </w:tcPr>
          <w:p w14:paraId="37EEC614" w14:textId="71F3D2EB" w:rsidR="00A73CD9" w:rsidRPr="00021D37" w:rsidRDefault="00A73CD9" w:rsidP="00F83EBF">
            <w:pPr>
              <w:pStyle w:val="GvdeMetni"/>
              <w:spacing w:before="20" w:after="20" w:line="240" w:lineRule="auto"/>
              <w:rPr>
                <w:sz w:val="16"/>
                <w:szCs w:val="16"/>
              </w:rPr>
            </w:pPr>
            <w:r w:rsidRPr="00021D37">
              <w:rPr>
                <w:b/>
                <w:bCs/>
                <w:sz w:val="16"/>
                <w:szCs w:val="16"/>
              </w:rPr>
              <w:t>Soil Management Plan</w:t>
            </w:r>
            <w:r w:rsidRPr="00021D37">
              <w:rPr>
                <w:sz w:val="16"/>
                <w:szCs w:val="16"/>
              </w:rPr>
              <w:t xml:space="preserve"> in place.</w:t>
            </w:r>
          </w:p>
          <w:p w14:paraId="170BB386" w14:textId="77777777" w:rsidR="00A73CD9" w:rsidRPr="00021D37" w:rsidRDefault="00A73CD9" w:rsidP="00F83EBF">
            <w:pPr>
              <w:pStyle w:val="GvdeMetni"/>
              <w:spacing w:before="20" w:after="20" w:line="240" w:lineRule="auto"/>
              <w:rPr>
                <w:sz w:val="16"/>
                <w:szCs w:val="16"/>
              </w:rPr>
            </w:pPr>
          </w:p>
          <w:p w14:paraId="550B995D" w14:textId="333BC545" w:rsidR="00505014" w:rsidRPr="00021D37" w:rsidRDefault="00505014" w:rsidP="00F83EBF">
            <w:pPr>
              <w:pStyle w:val="GvdeMetni"/>
              <w:spacing w:before="20" w:after="20" w:line="240" w:lineRule="auto"/>
              <w:rPr>
                <w:sz w:val="16"/>
                <w:szCs w:val="16"/>
              </w:rPr>
            </w:pPr>
            <w:r w:rsidRPr="00021D37">
              <w:rPr>
                <w:sz w:val="16"/>
                <w:szCs w:val="16"/>
              </w:rPr>
              <w:t>Soil erosion is prevented.</w:t>
            </w:r>
          </w:p>
          <w:p w14:paraId="608B3D73" w14:textId="77777777" w:rsidR="00A73CD9" w:rsidRPr="00021D37" w:rsidRDefault="00A73CD9" w:rsidP="00F83EBF">
            <w:pPr>
              <w:pStyle w:val="GvdeMetni"/>
              <w:spacing w:before="20" w:after="20" w:line="240" w:lineRule="auto"/>
              <w:rPr>
                <w:sz w:val="16"/>
                <w:szCs w:val="16"/>
              </w:rPr>
            </w:pPr>
          </w:p>
          <w:p w14:paraId="39076D89" w14:textId="0F699524" w:rsidR="00505014" w:rsidRPr="00021D37" w:rsidRDefault="00505014" w:rsidP="00F83EBF">
            <w:pPr>
              <w:pStyle w:val="GvdeMetni"/>
              <w:spacing w:before="20" w:after="20" w:line="240" w:lineRule="auto"/>
              <w:rPr>
                <w:sz w:val="16"/>
                <w:szCs w:val="16"/>
              </w:rPr>
            </w:pPr>
            <w:r w:rsidRPr="00021D37">
              <w:rPr>
                <w:sz w:val="16"/>
                <w:szCs w:val="16"/>
              </w:rPr>
              <w:t>Topsoil is retained and used for restoration.</w:t>
            </w:r>
          </w:p>
          <w:p w14:paraId="5834C8E9" w14:textId="77777777" w:rsidR="00F83EBF" w:rsidRPr="00021D37" w:rsidRDefault="00F83EBF" w:rsidP="00F83EBF">
            <w:pPr>
              <w:pStyle w:val="GvdeMetni"/>
              <w:spacing w:before="20" w:after="20" w:line="240" w:lineRule="auto"/>
              <w:rPr>
                <w:sz w:val="16"/>
                <w:szCs w:val="16"/>
              </w:rPr>
            </w:pPr>
          </w:p>
          <w:p w14:paraId="6D020386" w14:textId="7D78D1BE" w:rsidR="00505014" w:rsidRPr="00021D37" w:rsidRDefault="00505014" w:rsidP="00F83EBF">
            <w:pPr>
              <w:pStyle w:val="GvdeMetni"/>
              <w:spacing w:before="20" w:after="20" w:line="240" w:lineRule="auto"/>
              <w:rPr>
                <w:sz w:val="16"/>
                <w:szCs w:val="16"/>
              </w:rPr>
            </w:pPr>
            <w:r w:rsidRPr="00021D37">
              <w:rPr>
                <w:sz w:val="16"/>
                <w:szCs w:val="16"/>
              </w:rPr>
              <w:lastRenderedPageBreak/>
              <w:t xml:space="preserve">Topsoil </w:t>
            </w:r>
            <w:r w:rsidR="00F83EBF" w:rsidRPr="00021D37">
              <w:rPr>
                <w:sz w:val="16"/>
                <w:szCs w:val="16"/>
              </w:rPr>
              <w:t>stockpiles</w:t>
            </w:r>
            <w:r w:rsidRPr="00021D37">
              <w:rPr>
                <w:sz w:val="16"/>
                <w:szCs w:val="16"/>
              </w:rPr>
              <w:t xml:space="preserve"> are appropriately managed.</w:t>
            </w:r>
          </w:p>
        </w:tc>
        <w:tc>
          <w:tcPr>
            <w:tcW w:w="2118" w:type="dxa"/>
          </w:tcPr>
          <w:p w14:paraId="3E9D15F2" w14:textId="77777777" w:rsidR="003153F7" w:rsidRDefault="003153F7" w:rsidP="003153F7">
            <w:pPr>
              <w:pStyle w:val="GvdeMetni"/>
              <w:spacing w:before="20" w:after="20" w:line="240" w:lineRule="auto"/>
              <w:rPr>
                <w:sz w:val="16"/>
                <w:szCs w:val="16"/>
              </w:rPr>
            </w:pPr>
            <w:r>
              <w:rPr>
                <w:sz w:val="16"/>
                <w:szCs w:val="16"/>
              </w:rPr>
              <w:lastRenderedPageBreak/>
              <w:t>Pre-construction (plan preparation)</w:t>
            </w:r>
          </w:p>
          <w:p w14:paraId="2B5FCC9E" w14:textId="77777777" w:rsidR="003153F7" w:rsidRDefault="003153F7" w:rsidP="003153F7">
            <w:pPr>
              <w:pStyle w:val="GvdeMetni"/>
              <w:spacing w:before="20" w:after="20" w:line="240" w:lineRule="auto"/>
              <w:rPr>
                <w:sz w:val="16"/>
                <w:szCs w:val="16"/>
              </w:rPr>
            </w:pPr>
          </w:p>
          <w:p w14:paraId="15398BDD" w14:textId="77777777" w:rsidR="003153F7" w:rsidRDefault="003153F7" w:rsidP="003153F7">
            <w:pPr>
              <w:pStyle w:val="GvdeMetni"/>
              <w:spacing w:before="20" w:after="20" w:line="240" w:lineRule="auto"/>
              <w:rPr>
                <w:sz w:val="16"/>
                <w:szCs w:val="16"/>
              </w:rPr>
            </w:pPr>
            <w:r w:rsidRPr="00021D37">
              <w:rPr>
                <w:sz w:val="16"/>
                <w:szCs w:val="16"/>
              </w:rPr>
              <w:t>During construction</w:t>
            </w:r>
          </w:p>
          <w:p w14:paraId="014E14F5" w14:textId="29479654" w:rsidR="00505014" w:rsidRPr="00021D37" w:rsidRDefault="003153F7" w:rsidP="003153F7">
            <w:pPr>
              <w:pStyle w:val="GvdeMetni"/>
              <w:spacing w:before="20" w:after="20" w:line="240" w:lineRule="auto"/>
              <w:rPr>
                <w:sz w:val="16"/>
                <w:szCs w:val="16"/>
              </w:rPr>
            </w:pPr>
            <w:r>
              <w:rPr>
                <w:sz w:val="16"/>
                <w:szCs w:val="16"/>
              </w:rPr>
              <w:t>(implement plan measures)</w:t>
            </w:r>
          </w:p>
        </w:tc>
        <w:tc>
          <w:tcPr>
            <w:tcW w:w="0" w:type="auto"/>
            <w:hideMark/>
          </w:tcPr>
          <w:p w14:paraId="2B86B66C"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6F3D2AF5" w14:textId="77777777" w:rsidR="00F83EBF" w:rsidRPr="00021D37" w:rsidRDefault="00F83EBF" w:rsidP="00F83EBF">
            <w:pPr>
              <w:pStyle w:val="GvdeMetni"/>
              <w:spacing w:before="20" w:after="20" w:line="240" w:lineRule="auto"/>
              <w:rPr>
                <w:sz w:val="16"/>
                <w:szCs w:val="16"/>
              </w:rPr>
            </w:pPr>
          </w:p>
          <w:p w14:paraId="6A1128A5" w14:textId="1EFBD33E" w:rsidR="00505014" w:rsidRPr="00021D37" w:rsidRDefault="00DB6A05" w:rsidP="00F83EBF">
            <w:pPr>
              <w:pStyle w:val="GvdeMetni"/>
              <w:spacing w:before="20" w:after="20" w:line="240" w:lineRule="auto"/>
              <w:rPr>
                <w:sz w:val="16"/>
                <w:szCs w:val="16"/>
              </w:rPr>
            </w:pPr>
            <w:r w:rsidRPr="00021D37">
              <w:rPr>
                <w:sz w:val="16"/>
                <w:szCs w:val="16"/>
              </w:rPr>
              <w:t xml:space="preserve">Health and Safety Manager / Environmental </w:t>
            </w:r>
            <w:r w:rsidRPr="00021D37">
              <w:rPr>
                <w:sz w:val="16"/>
                <w:szCs w:val="16"/>
              </w:rPr>
              <w:lastRenderedPageBreak/>
              <w:t>Solution Partner</w:t>
            </w:r>
          </w:p>
        </w:tc>
      </w:tr>
      <w:tr w:rsidR="00505014" w:rsidRPr="00021D37" w14:paraId="058D4E3E" w14:textId="77777777" w:rsidTr="007E3466">
        <w:trPr>
          <w:trHeight w:val="1209"/>
        </w:trPr>
        <w:tc>
          <w:tcPr>
            <w:tcW w:w="2505" w:type="dxa"/>
            <w:vMerge/>
          </w:tcPr>
          <w:p w14:paraId="5AD22DAE"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968" w:type="dxa"/>
          </w:tcPr>
          <w:p w14:paraId="4C2F5962" w14:textId="048972F1" w:rsidR="00505014" w:rsidRPr="00021D37" w:rsidRDefault="00505014" w:rsidP="00F83EBF">
            <w:pPr>
              <w:pStyle w:val="GvdeMetni"/>
              <w:spacing w:before="20" w:after="20" w:line="240" w:lineRule="auto"/>
              <w:rPr>
                <w:b/>
                <w:bCs/>
                <w:sz w:val="16"/>
                <w:szCs w:val="16"/>
              </w:rPr>
            </w:pPr>
            <w:r w:rsidRPr="00021D37">
              <w:rPr>
                <w:b/>
                <w:bCs/>
                <w:sz w:val="16"/>
                <w:szCs w:val="16"/>
              </w:rPr>
              <w:t>Wildlife pre-construction surveys</w:t>
            </w:r>
            <w:bookmarkStart w:id="99" w:name="_Ref212210421"/>
            <w:r w:rsidR="00903B40">
              <w:rPr>
                <w:rStyle w:val="DipnotBavurusu"/>
                <w:b/>
                <w:bCs/>
                <w:sz w:val="16"/>
                <w:szCs w:val="16"/>
              </w:rPr>
              <w:footnoteReference w:id="8"/>
            </w:r>
            <w:bookmarkEnd w:id="99"/>
          </w:p>
          <w:p w14:paraId="77AB10A6" w14:textId="3D9F2A26" w:rsidR="00505014" w:rsidRDefault="00457F21" w:rsidP="003B11DA">
            <w:pPr>
              <w:pStyle w:val="GvdeMetni"/>
              <w:numPr>
                <w:ilvl w:val="0"/>
                <w:numId w:val="75"/>
              </w:numPr>
              <w:spacing w:before="20" w:after="20" w:line="240" w:lineRule="auto"/>
              <w:ind w:left="714" w:hanging="357"/>
              <w:jc w:val="both"/>
              <w:rPr>
                <w:sz w:val="16"/>
                <w:szCs w:val="16"/>
              </w:rPr>
            </w:pPr>
            <w:r w:rsidRPr="00021D37">
              <w:rPr>
                <w:sz w:val="16"/>
                <w:szCs w:val="16"/>
              </w:rPr>
              <w:t>Pre-construction wildlife surveys should be conducted systematic day and night of the project area prior to construction activities (within a minimum of 1 weeks / 7 days prior to any clearing activities). Surveys must include the inspection of potential microhabitats such as under rocks, logs, soil crevices, or construction materials where amphibians may be sheltering. Any individuals found should be gently relocated to nearby suitable habitat to ensure their protection from construction-related impacts.</w:t>
            </w:r>
          </w:p>
          <w:p w14:paraId="0654C784" w14:textId="5210748C" w:rsidR="00457F21" w:rsidRPr="003B11DA" w:rsidRDefault="008A2DDF" w:rsidP="00C17C75">
            <w:pPr>
              <w:pStyle w:val="GvdeMetni"/>
              <w:spacing w:before="20" w:after="20" w:line="240" w:lineRule="auto"/>
              <w:ind w:left="-184"/>
              <w:jc w:val="both"/>
              <w:rPr>
                <w:sz w:val="16"/>
                <w:szCs w:val="16"/>
              </w:rPr>
            </w:pPr>
            <w:r w:rsidRPr="00D96324">
              <w:rPr>
                <w:noProof/>
                <w:sz w:val="16"/>
                <w:szCs w:val="16"/>
              </w:rPr>
              <mc:AlternateContent>
                <mc:Choice Requires="wps">
                  <w:drawing>
                    <wp:inline distT="0" distB="0" distL="0" distR="0" wp14:anchorId="5C53F1BB" wp14:editId="1B6D68BB">
                      <wp:extent cx="3171825" cy="942310"/>
                      <wp:effectExtent l="38100" t="57150" r="47625" b="48895"/>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71825" cy="942310"/>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3CFA8858" w14:textId="77777777" w:rsidR="008A2DDF" w:rsidRPr="00F8241B" w:rsidRDefault="008A2DDF" w:rsidP="00C17C75">
                                  <w:pPr>
                                    <w:pStyle w:val="GvdeMetni"/>
                                    <w:spacing w:before="20" w:after="20" w:line="240" w:lineRule="auto"/>
                                    <w:jc w:val="both"/>
                                    <w:rPr>
                                      <w:b/>
                                      <w:bCs/>
                                      <w:sz w:val="16"/>
                                      <w:szCs w:val="16"/>
                                    </w:rPr>
                                  </w:pPr>
                                  <w:r w:rsidRPr="00F8241B">
                                    <w:rPr>
                                      <w:b/>
                                      <w:bCs/>
                                      <w:sz w:val="16"/>
                                      <w:szCs w:val="16"/>
                                    </w:rPr>
                                    <w:t xml:space="preserve">Update after pre-construction surveys: </w:t>
                                  </w:r>
                                </w:p>
                                <w:p w14:paraId="724D61FF" w14:textId="255FCB91" w:rsidR="008A2DDF" w:rsidRPr="00C17C75" w:rsidRDefault="008A2DDF" w:rsidP="00C17C75">
                                  <w:pPr>
                                    <w:spacing w:after="0"/>
                                    <w:rPr>
                                      <w:i/>
                                      <w:iCs/>
                                      <w:caps/>
                                      <w:color w:val="FFFFFF" w:themeColor="background1"/>
                                      <w:sz w:val="28"/>
                                    </w:rPr>
                                  </w:pPr>
                                  <w:r w:rsidRPr="000340E3">
                                    <w:rPr>
                                      <w:sz w:val="16"/>
                                      <w:szCs w:val="16"/>
                                    </w:rPr>
                                    <w:t xml:space="preserve">Pre-construction/early construction field were undertaken during </w:t>
                                  </w:r>
                                  <w:r w:rsidRPr="00C34F16">
                                    <w:rPr>
                                      <w:sz w:val="16"/>
                                      <w:szCs w:val="16"/>
                                    </w:rPr>
                                    <w:t xml:space="preserve">May, June and July 2025 within the construction phase of the </w:t>
                                  </w:r>
                                  <w:r w:rsidR="00057728" w:rsidRPr="00C17C75">
                                    <w:rPr>
                                      <w:sz w:val="16"/>
                                      <w:szCs w:val="16"/>
                                    </w:rPr>
                                    <w:t>Falp</w:t>
                                  </w:r>
                                  <w:r w:rsidRPr="00C34F16">
                                    <w:rPr>
                                      <w:sz w:val="16"/>
                                      <w:szCs w:val="16"/>
                                    </w:rPr>
                                    <w:t xml:space="preserve"> Wind Power Plant by Ekogen firm. Details </w:t>
                                  </w:r>
                                  <w:r w:rsidRPr="00C34F16">
                                    <w:rPr>
                                      <w:rStyle w:val="DipnotBavurusu"/>
                                      <w:b/>
                                      <w:bCs/>
                                      <w:sz w:val="16"/>
                                      <w:szCs w:val="16"/>
                                    </w:rPr>
                                    <w:t xml:space="preserve"> </w:t>
                                  </w:r>
                                  <w:r w:rsidRPr="00C17C75">
                                    <w:rPr>
                                      <w:sz w:val="16"/>
                                      <w:szCs w:val="16"/>
                                    </w:rPr>
                                    <w:t>are provided in footnote</w:t>
                                  </w:r>
                                  <w:r w:rsidRPr="00C34F16">
                                    <w:rPr>
                                      <w:b/>
                                      <w:bCs/>
                                      <w:sz w:val="16"/>
                                      <w:szCs w:val="16"/>
                                    </w:rPr>
                                    <w:t xml:space="preserve"> </w:t>
                                  </w:r>
                                  <w:r w:rsidRPr="00C17C75">
                                    <w:rPr>
                                      <w:sz w:val="16"/>
                                      <w:szCs w:val="16"/>
                                    </w:rPr>
                                    <w:fldChar w:fldCharType="begin"/>
                                  </w:r>
                                  <w:r w:rsidRPr="00C17C75">
                                    <w:rPr>
                                      <w:sz w:val="16"/>
                                      <w:szCs w:val="16"/>
                                    </w:rPr>
                                    <w:instrText xml:space="preserve"> NOTEREF _Ref212165068 \h </w:instrText>
                                  </w:r>
                                  <w:r w:rsidRPr="00C34F16">
                                    <w:rPr>
                                      <w:sz w:val="16"/>
                                      <w:szCs w:val="16"/>
                                    </w:rPr>
                                    <w:instrText xml:space="preserve"> \* MERGEFORMAT </w:instrText>
                                  </w:r>
                                  <w:r w:rsidRPr="00C17C75">
                                    <w:rPr>
                                      <w:sz w:val="16"/>
                                      <w:szCs w:val="16"/>
                                    </w:rPr>
                                    <w:fldChar w:fldCharType="separate"/>
                                  </w:r>
                                  <w:r w:rsidR="004322C2">
                                    <w:rPr>
                                      <w:b/>
                                      <w:bCs/>
                                      <w:sz w:val="16"/>
                                      <w:szCs w:val="16"/>
                                      <w:lang w:val="tr-TR"/>
                                    </w:rPr>
                                    <w:t>7</w:t>
                                  </w:r>
                                  <w:r w:rsidRPr="00C17C75">
                                    <w:rPr>
                                      <w:sz w:val="16"/>
                                      <w:szCs w:val="16"/>
                                    </w:rPr>
                                    <w:fldChar w:fldCharType="end"/>
                                  </w:r>
                                  <w:r w:rsidRPr="00C34F16">
                                    <w:rPr>
                                      <w:sz w:val="16"/>
                                      <w:szCs w:val="16"/>
                                    </w:rPr>
                                    <w:t>.</w:t>
                                  </w:r>
                                </w:p>
                              </w:txbxContent>
                            </wps:txbx>
                            <wps:bodyPr rot="0" vert="horz" wrap="square" lIns="91440" tIns="45720" rIns="91440" bIns="45720" anchor="t" anchorCtr="0">
                              <a:noAutofit/>
                            </wps:bodyPr>
                          </wps:wsp>
                        </a:graphicData>
                      </a:graphic>
                    </wp:inline>
                  </w:drawing>
                </mc:Choice>
                <mc:Fallback>
                  <w:pict>
                    <v:shapetype w14:anchorId="5C53F1BB" id="_x0000_t202" coordsize="21600,21600" o:spt="202" path="m,l,21600r21600,l21600,xe">
                      <v:stroke joinstyle="miter"/>
                      <v:path gradientshapeok="t" o:connecttype="rect"/>
                    </v:shapetype>
                    <v:shape id="Text Box 2" o:spid="_x0000_s1026" type="#_x0000_t202" style="width:249.75pt;height:74.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OwTZigIAAAoFAAAOAAAAZHJzL2Uyb0RvYy54bWysVNFO3DAQfK/Uf7D8XnK5OwpE5BAlUFWC&#10;tir0AxzbSaw63nRtLke/vmsnHCf6UKlqHiI7tmdnxrM5v9j1lm01egOu5PnRgjPtJCjj2pJ/f7h5&#10;d8qZD8IpYcHpkj9pzy82b9+cj0Ohl9CBVRoZgThfjEPJuxCGIsu87HQv/BEM2tFiA9iLQFNsM4Vi&#10;JPTeZsvF4n02AqoBQWrv6Ws1LfJNwm8aLcOXpvE6MFty4hbSG9O7ju9scy6KFsXQGTnTEP/AohfG&#10;UdE9VCWCYI9o/oDqjUTw0IQjCX0GTWOkThpITb54pea+E4NOWsgcP+xt8v8PVn7e3g9fkYXdB9jR&#10;BSYRfrgF+cMzB1edcK2+RISx00JR4Txalo2DL+aj0Wpf+AhSj3eg6JLFY4AEtGuwj66QTkbodAFP&#10;e9P1LjBJH1f5SX66POZM0trZernK061kong+PaAPHzX0LA5KjnSpCV1sb32IbETxvCUW82CNujHW&#10;pgm29ZVFthUUgCqvqmqVBLzaZh0bqfox8YinHMTzKRu9CRRQa/qSny7iM0UmunHtVNoShLHTmJhY&#10;FwF0it5Ej0pJ7fRKxQUpeo1iVgIYOpjDd4PgJlkIlFYxJZWaJtmGejsbRyUmjIhmTduFb6ZlaKjd&#10;WgsjZ8pQvP+ClK/zvZbIeYZJVh6Q9cNKJap3gkww0cIY3WvVxlSKotZbbR+ic/nyJFoz6xIYKi3h&#10;2WhCmSMTUzLlJezqHZkXo1ODeqLwkOwklX4mNOgAf3E2UmNSzZ+PAjVn9pOjAJ7l63Xs5DRZH58s&#10;aYKHK/XhinCSoKIhbBpehdT9kb6DSwpqY1KGXpjMXKnhkh/z/cSOPpynXS+/sM1vAAAA//8DAFBL&#10;AwQUAAYACAAAACEAddFwxdsAAAAFAQAADwAAAGRycy9kb3ducmV2LnhtbEyPzU7DMBCE70i8g7VI&#10;3KgNCVUb4lQVggM3Gn7OTrwkUeN1FDtt8vYsXOAy0mpGM9/mu9n14oRj6DxpuF0pEEi1tx01Gt7f&#10;nm82IEI0ZE3vCTUsGGBXXF7kJrP+TAc8lbERXEIhMxraGIdMylC36ExY+QGJvS8/OhP5HBtpR3Pm&#10;ctfLO6XW0pmOeKE1Az62WB/LyWmY9x/Hz+rp8KLKZP2qEr9MU7JofX017x9ARJzjXxh+8BkdCmaq&#10;/EQ2iF4DPxJ/lb10u70HUXEo3aQgi1z+py++AQAA//8DAFBLAQItABQABgAIAAAAIQC2gziS/gAA&#10;AOEBAAATAAAAAAAAAAAAAAAAAAAAAABbQ29udGVudF9UeXBlc10ueG1sUEsBAi0AFAAGAAgAAAAh&#10;ADj9If/WAAAAlAEAAAsAAAAAAAAAAAAAAAAALwEAAF9yZWxzLy5yZWxzUEsBAi0AFAAGAAgAAAAh&#10;AME7BNmKAgAACgUAAA4AAAAAAAAAAAAAAAAALgIAAGRycy9lMm9Eb2MueG1sUEsBAi0AFAAGAAgA&#10;AAAhAHXRcMXbAAAABQEAAA8AAAAAAAAAAAAAAAAA5AQAAGRycy9kb3ducmV2LnhtbFBLBQYAAAAA&#10;BAAEAPMAAADsBQAAAAA=&#10;" fillcolor="#d1ddd3" stroked="f">
                      <v:textbox>
                        <w:txbxContent>
                          <w:p w14:paraId="3CFA8858" w14:textId="77777777" w:rsidR="008A2DDF" w:rsidRPr="00F8241B" w:rsidRDefault="008A2DDF" w:rsidP="00C17C75">
                            <w:pPr>
                              <w:pStyle w:val="GvdeMetni"/>
                              <w:spacing w:before="20" w:after="20" w:line="240" w:lineRule="auto"/>
                              <w:jc w:val="both"/>
                              <w:rPr>
                                <w:b/>
                                <w:bCs/>
                                <w:sz w:val="16"/>
                                <w:szCs w:val="16"/>
                              </w:rPr>
                            </w:pPr>
                            <w:r w:rsidRPr="00F8241B">
                              <w:rPr>
                                <w:b/>
                                <w:bCs/>
                                <w:sz w:val="16"/>
                                <w:szCs w:val="16"/>
                              </w:rPr>
                              <w:t xml:space="preserve">Update after pre-construction surveys: </w:t>
                            </w:r>
                          </w:p>
                          <w:p w14:paraId="724D61FF" w14:textId="255FCB91" w:rsidR="008A2DDF" w:rsidRPr="00C17C75" w:rsidRDefault="008A2DDF" w:rsidP="00C17C75">
                            <w:pPr>
                              <w:spacing w:after="0"/>
                              <w:rPr>
                                <w:i/>
                                <w:iCs/>
                                <w:caps/>
                                <w:color w:val="FFFFFF" w:themeColor="background1"/>
                                <w:sz w:val="28"/>
                              </w:rPr>
                            </w:pPr>
                            <w:r w:rsidRPr="000340E3">
                              <w:rPr>
                                <w:sz w:val="16"/>
                                <w:szCs w:val="16"/>
                              </w:rPr>
                              <w:t xml:space="preserve">Pre-construction/early construction field were undertaken during </w:t>
                            </w:r>
                            <w:r w:rsidRPr="00C34F16">
                              <w:rPr>
                                <w:sz w:val="16"/>
                                <w:szCs w:val="16"/>
                              </w:rPr>
                              <w:t xml:space="preserve">May, June and July 2025 within the construction phase of the </w:t>
                            </w:r>
                            <w:r w:rsidR="00057728" w:rsidRPr="00C17C75">
                              <w:rPr>
                                <w:sz w:val="16"/>
                                <w:szCs w:val="16"/>
                              </w:rPr>
                              <w:t>Falp</w:t>
                            </w:r>
                            <w:r w:rsidRPr="00C34F16">
                              <w:rPr>
                                <w:sz w:val="16"/>
                                <w:szCs w:val="16"/>
                              </w:rPr>
                              <w:t xml:space="preserve"> Wind Power Plant by Ekogen firm. Details </w:t>
                            </w:r>
                            <w:r w:rsidRPr="00C34F16">
                              <w:rPr>
                                <w:rStyle w:val="DipnotBavurusu"/>
                                <w:b/>
                                <w:bCs/>
                                <w:sz w:val="16"/>
                                <w:szCs w:val="16"/>
                              </w:rPr>
                              <w:t xml:space="preserve"> </w:t>
                            </w:r>
                            <w:r w:rsidRPr="00C17C75">
                              <w:rPr>
                                <w:sz w:val="16"/>
                                <w:szCs w:val="16"/>
                              </w:rPr>
                              <w:t>are provided in footnote</w:t>
                            </w:r>
                            <w:r w:rsidRPr="00C34F16">
                              <w:rPr>
                                <w:b/>
                                <w:bCs/>
                                <w:sz w:val="16"/>
                                <w:szCs w:val="16"/>
                              </w:rPr>
                              <w:t xml:space="preserve"> </w:t>
                            </w:r>
                            <w:r w:rsidRPr="00C17C75">
                              <w:rPr>
                                <w:sz w:val="16"/>
                                <w:szCs w:val="16"/>
                              </w:rPr>
                              <w:fldChar w:fldCharType="begin"/>
                            </w:r>
                            <w:r w:rsidRPr="00C17C75">
                              <w:rPr>
                                <w:sz w:val="16"/>
                                <w:szCs w:val="16"/>
                              </w:rPr>
                              <w:instrText xml:space="preserve"> NOTEREF _Ref212165068 \h </w:instrText>
                            </w:r>
                            <w:r w:rsidRPr="00C34F16">
                              <w:rPr>
                                <w:sz w:val="16"/>
                                <w:szCs w:val="16"/>
                              </w:rPr>
                              <w:instrText xml:space="preserve"> \* MERGEFORMAT </w:instrText>
                            </w:r>
                            <w:r w:rsidRPr="00C17C75">
                              <w:rPr>
                                <w:sz w:val="16"/>
                                <w:szCs w:val="16"/>
                              </w:rPr>
                              <w:fldChar w:fldCharType="separate"/>
                            </w:r>
                            <w:r w:rsidR="004322C2">
                              <w:rPr>
                                <w:b/>
                                <w:bCs/>
                                <w:sz w:val="16"/>
                                <w:szCs w:val="16"/>
                                <w:lang w:val="tr-TR"/>
                              </w:rPr>
                              <w:t>7</w:t>
                            </w:r>
                            <w:r w:rsidRPr="00C17C75">
                              <w:rPr>
                                <w:sz w:val="16"/>
                                <w:szCs w:val="16"/>
                              </w:rPr>
                              <w:fldChar w:fldCharType="end"/>
                            </w:r>
                            <w:r w:rsidRPr="00C34F16">
                              <w:rPr>
                                <w:sz w:val="16"/>
                                <w:szCs w:val="16"/>
                              </w:rPr>
                              <w:t>.</w:t>
                            </w:r>
                          </w:p>
                        </w:txbxContent>
                      </v:textbox>
                      <w10:anchorlock/>
                    </v:shape>
                  </w:pict>
                </mc:Fallback>
              </mc:AlternateContent>
            </w:r>
          </w:p>
        </w:tc>
        <w:tc>
          <w:tcPr>
            <w:tcW w:w="1164" w:type="dxa"/>
          </w:tcPr>
          <w:p w14:paraId="7D76C8F9" w14:textId="77777777" w:rsidR="00505014" w:rsidRPr="00021D37" w:rsidRDefault="00505014" w:rsidP="00F83EBF">
            <w:pPr>
              <w:pStyle w:val="GvdeMetni"/>
              <w:spacing w:before="20" w:after="20" w:line="240" w:lineRule="auto"/>
              <w:jc w:val="center"/>
              <w:rPr>
                <w:sz w:val="16"/>
                <w:szCs w:val="16"/>
              </w:rPr>
            </w:pPr>
            <w:r w:rsidRPr="00021D37">
              <w:rPr>
                <w:sz w:val="16"/>
                <w:szCs w:val="16"/>
              </w:rPr>
              <w:t>Avoid / Minimise</w:t>
            </w:r>
          </w:p>
        </w:tc>
        <w:tc>
          <w:tcPr>
            <w:tcW w:w="2175" w:type="dxa"/>
          </w:tcPr>
          <w:p w14:paraId="6E366A7E" w14:textId="77777777" w:rsidR="00B50709" w:rsidRDefault="00B50709" w:rsidP="00B50709">
            <w:pPr>
              <w:pStyle w:val="GvdeMetni"/>
              <w:spacing w:before="20" w:after="20" w:line="240" w:lineRule="auto"/>
              <w:rPr>
                <w:sz w:val="16"/>
                <w:szCs w:val="16"/>
              </w:rPr>
            </w:pPr>
            <w:r w:rsidRPr="00021D37">
              <w:rPr>
                <w:b/>
                <w:bCs/>
                <w:sz w:val="16"/>
                <w:szCs w:val="16"/>
              </w:rPr>
              <w:t>Pre-construction wildlife survey program</w:t>
            </w:r>
            <w:r w:rsidRPr="00021D37">
              <w:rPr>
                <w:sz w:val="16"/>
                <w:szCs w:val="16"/>
              </w:rPr>
              <w:t xml:space="preserve"> developed.</w:t>
            </w:r>
          </w:p>
          <w:p w14:paraId="3562749C" w14:textId="305C6F21" w:rsidR="00B50709" w:rsidRPr="00021D37" w:rsidRDefault="00B50709" w:rsidP="00B50709">
            <w:pPr>
              <w:pStyle w:val="GvdeMetni"/>
              <w:spacing w:before="20" w:after="20" w:line="240" w:lineRule="auto"/>
              <w:rPr>
                <w:sz w:val="16"/>
                <w:szCs w:val="16"/>
              </w:rPr>
            </w:pPr>
            <w:r>
              <w:rPr>
                <w:sz w:val="16"/>
                <w:szCs w:val="16"/>
              </w:rPr>
              <w:t>(Already met)</w:t>
            </w:r>
          </w:p>
          <w:p w14:paraId="60019F86" w14:textId="3D1D32C8" w:rsidR="00505014" w:rsidRPr="00021D37" w:rsidRDefault="00505014" w:rsidP="00F83EBF">
            <w:pPr>
              <w:pStyle w:val="GvdeMetni"/>
              <w:spacing w:before="20" w:after="20" w:line="240" w:lineRule="auto"/>
              <w:rPr>
                <w:sz w:val="16"/>
                <w:szCs w:val="16"/>
              </w:rPr>
            </w:pPr>
          </w:p>
        </w:tc>
        <w:tc>
          <w:tcPr>
            <w:tcW w:w="2118" w:type="dxa"/>
          </w:tcPr>
          <w:p w14:paraId="3951B2A5" w14:textId="2431FE25" w:rsidR="00505014" w:rsidRPr="00021D37" w:rsidRDefault="00043F3D" w:rsidP="00F83EBF">
            <w:pPr>
              <w:pStyle w:val="GvdeMetni"/>
              <w:spacing w:before="20" w:after="20" w:line="240" w:lineRule="auto"/>
              <w:rPr>
                <w:sz w:val="16"/>
                <w:szCs w:val="16"/>
              </w:rPr>
            </w:pPr>
            <w:r>
              <w:rPr>
                <w:sz w:val="16"/>
                <w:szCs w:val="16"/>
              </w:rPr>
              <w:t>C</w:t>
            </w:r>
            <w:r w:rsidR="00505014" w:rsidRPr="00021D37">
              <w:rPr>
                <w:sz w:val="16"/>
                <w:szCs w:val="16"/>
              </w:rPr>
              <w:t>onstruction</w:t>
            </w:r>
            <w:r w:rsidR="00345BCE">
              <w:rPr>
                <w:sz w:val="16"/>
                <w:szCs w:val="16"/>
              </w:rPr>
              <w:t>(completed already)</w:t>
            </w:r>
          </w:p>
        </w:tc>
        <w:tc>
          <w:tcPr>
            <w:tcW w:w="0" w:type="auto"/>
          </w:tcPr>
          <w:p w14:paraId="0E3F2B0D" w14:textId="6C5CC906" w:rsidR="00505014" w:rsidRPr="00021D37" w:rsidRDefault="00505014" w:rsidP="00F83EBF">
            <w:pPr>
              <w:pStyle w:val="GvdeMetni"/>
              <w:spacing w:before="20" w:after="20" w:line="240" w:lineRule="auto"/>
              <w:rPr>
                <w:sz w:val="16"/>
                <w:szCs w:val="16"/>
              </w:rPr>
            </w:pPr>
            <w:r w:rsidRPr="00021D37">
              <w:rPr>
                <w:sz w:val="16"/>
                <w:szCs w:val="16"/>
              </w:rPr>
              <w:t>Biodiversity Specialist</w:t>
            </w:r>
          </w:p>
          <w:p w14:paraId="286353A9" w14:textId="4C79120C"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7E3466" w:rsidRPr="00021D37" w14:paraId="7223FAF4" w14:textId="77777777" w:rsidTr="007E3466">
        <w:trPr>
          <w:trHeight w:val="1209"/>
        </w:trPr>
        <w:tc>
          <w:tcPr>
            <w:tcW w:w="2505" w:type="dxa"/>
            <w:vMerge/>
          </w:tcPr>
          <w:p w14:paraId="18FF5DD1" w14:textId="77777777" w:rsidR="007E3466" w:rsidRPr="00021D37" w:rsidRDefault="007E3466" w:rsidP="007E3466">
            <w:pPr>
              <w:pStyle w:val="GvdeMetni"/>
              <w:numPr>
                <w:ilvl w:val="0"/>
                <w:numId w:val="75"/>
              </w:numPr>
              <w:spacing w:before="20" w:after="20" w:line="240" w:lineRule="auto"/>
              <w:jc w:val="both"/>
              <w:rPr>
                <w:sz w:val="16"/>
                <w:szCs w:val="16"/>
              </w:rPr>
            </w:pPr>
          </w:p>
        </w:tc>
        <w:tc>
          <w:tcPr>
            <w:tcW w:w="4968" w:type="dxa"/>
          </w:tcPr>
          <w:p w14:paraId="17BEE4BC" w14:textId="576617F7" w:rsidR="007E3466" w:rsidRPr="00021D37" w:rsidRDefault="007E3466" w:rsidP="007E3466">
            <w:pPr>
              <w:pStyle w:val="GvdeMetni"/>
              <w:spacing w:before="20" w:after="20" w:line="240" w:lineRule="auto"/>
              <w:rPr>
                <w:b/>
                <w:bCs/>
                <w:sz w:val="16"/>
                <w:szCs w:val="16"/>
              </w:rPr>
            </w:pPr>
            <w:r w:rsidRPr="00021D37">
              <w:rPr>
                <w:b/>
                <w:bCs/>
                <w:sz w:val="16"/>
                <w:szCs w:val="16"/>
              </w:rPr>
              <w:t>Flora pre-construction surveys</w:t>
            </w:r>
            <w:bookmarkStart w:id="100" w:name="_Ref212210338"/>
            <w:r>
              <w:rPr>
                <w:rStyle w:val="DipnotBavurusu"/>
                <w:b/>
                <w:bCs/>
                <w:sz w:val="16"/>
                <w:szCs w:val="16"/>
              </w:rPr>
              <w:footnoteReference w:id="9"/>
            </w:r>
            <w:bookmarkEnd w:id="100"/>
          </w:p>
          <w:p w14:paraId="0ABA0631" w14:textId="77777777" w:rsidR="007E3466" w:rsidRDefault="007E3466" w:rsidP="007E3466">
            <w:pPr>
              <w:pStyle w:val="GvdeMetni"/>
              <w:numPr>
                <w:ilvl w:val="0"/>
                <w:numId w:val="75"/>
              </w:numPr>
              <w:spacing w:before="20" w:after="20" w:line="240" w:lineRule="auto"/>
              <w:ind w:left="714" w:hanging="357"/>
              <w:jc w:val="both"/>
              <w:rPr>
                <w:sz w:val="16"/>
                <w:szCs w:val="16"/>
              </w:rPr>
            </w:pPr>
            <w:r w:rsidRPr="00EC3581">
              <w:rPr>
                <w:sz w:val="16"/>
                <w:szCs w:val="16"/>
              </w:rPr>
              <w:t xml:space="preserve">Pre-construction population assessments must be undertaken for all CH and PBF flora species identified within the Project area. These assessments should determine the population size, distribution, and vulnerability of each species, with particular emphasis on CH plant species, </w:t>
            </w:r>
            <w:r w:rsidRPr="00EC3581">
              <w:rPr>
                <w:i/>
                <w:iCs/>
                <w:sz w:val="16"/>
                <w:szCs w:val="16"/>
              </w:rPr>
              <w:t xml:space="preserve">Fritillaria milasense </w:t>
            </w:r>
            <w:r w:rsidRPr="00EC3581">
              <w:rPr>
                <w:sz w:val="16"/>
                <w:szCs w:val="16"/>
              </w:rPr>
              <w:t xml:space="preserve">(nationally EN). </w:t>
            </w:r>
          </w:p>
          <w:p w14:paraId="47543657" w14:textId="4D9542A7" w:rsidR="007E3466" w:rsidRPr="00EC3581" w:rsidRDefault="007E3466" w:rsidP="007E3466">
            <w:pPr>
              <w:pStyle w:val="GvdeMetni"/>
              <w:numPr>
                <w:ilvl w:val="0"/>
                <w:numId w:val="75"/>
              </w:numPr>
              <w:spacing w:before="20" w:after="20" w:line="240" w:lineRule="auto"/>
              <w:ind w:left="714" w:hanging="357"/>
              <w:jc w:val="both"/>
              <w:rPr>
                <w:sz w:val="16"/>
                <w:szCs w:val="16"/>
              </w:rPr>
            </w:pPr>
            <w:r w:rsidRPr="00EC3581">
              <w:rPr>
                <w:sz w:val="16"/>
                <w:szCs w:val="16"/>
              </w:rPr>
              <w:t>Based on the findings of the pre-construction assessments for flora, measures to avoid or minimise impacts to species based on confirmed locations are to be implemented</w:t>
            </w:r>
            <w:r w:rsidR="00C31023">
              <w:rPr>
                <w:sz w:val="16"/>
                <w:szCs w:val="16"/>
              </w:rPr>
              <w:t xml:space="preserve"> </w:t>
            </w:r>
            <w:r w:rsidR="00C31023" w:rsidRPr="00A727FE">
              <w:rPr>
                <w:sz w:val="16"/>
                <w:szCs w:val="16"/>
              </w:rPr>
              <w:t xml:space="preserve">and </w:t>
            </w:r>
            <w:r w:rsidR="00C31023">
              <w:rPr>
                <w:sz w:val="16"/>
                <w:szCs w:val="16"/>
              </w:rPr>
              <w:t xml:space="preserve">results of monitoring including </w:t>
            </w:r>
            <w:r w:rsidR="00C31023" w:rsidRPr="00780D13">
              <w:rPr>
                <w:sz w:val="16"/>
                <w:szCs w:val="16"/>
              </w:rPr>
              <w:t>photographs are documented in the monthly field inspection forms</w:t>
            </w:r>
            <w:r>
              <w:rPr>
                <w:sz w:val="16"/>
                <w:szCs w:val="16"/>
              </w:rPr>
              <w:t>.</w:t>
            </w:r>
          </w:p>
          <w:p w14:paraId="0124645B" w14:textId="6643F5E5" w:rsidR="007E3466" w:rsidRPr="00C17C75" w:rsidRDefault="007E3466" w:rsidP="00C17C75">
            <w:pPr>
              <w:pStyle w:val="GvdeMetni"/>
              <w:spacing w:before="20" w:after="20" w:line="240" w:lineRule="auto"/>
              <w:ind w:left="-124"/>
              <w:jc w:val="both"/>
              <w:rPr>
                <w:sz w:val="16"/>
                <w:szCs w:val="16"/>
                <w:highlight w:val="yellow"/>
              </w:rPr>
            </w:pPr>
            <w:r w:rsidRPr="00D96324">
              <w:rPr>
                <w:noProof/>
                <w:sz w:val="16"/>
                <w:szCs w:val="16"/>
              </w:rPr>
              <mc:AlternateContent>
                <mc:Choice Requires="wps">
                  <w:drawing>
                    <wp:inline distT="0" distB="0" distL="0" distR="0" wp14:anchorId="280EC0FB" wp14:editId="590E2051">
                      <wp:extent cx="3171825" cy="1027371"/>
                      <wp:effectExtent l="38100" t="38100" r="47625" b="40005"/>
                      <wp:docPr id="212517864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71825" cy="1027371"/>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00F55868" w14:textId="77777777" w:rsidR="007E3466" w:rsidRPr="00F8241B" w:rsidRDefault="007E3466" w:rsidP="00C17C75">
                                  <w:pPr>
                                    <w:pStyle w:val="GvdeMetni"/>
                                    <w:spacing w:before="20" w:after="20" w:line="240" w:lineRule="auto"/>
                                    <w:jc w:val="both"/>
                                    <w:rPr>
                                      <w:b/>
                                      <w:bCs/>
                                      <w:sz w:val="16"/>
                                      <w:szCs w:val="16"/>
                                    </w:rPr>
                                  </w:pPr>
                                  <w:r w:rsidRPr="00F8241B">
                                    <w:rPr>
                                      <w:b/>
                                      <w:bCs/>
                                      <w:sz w:val="16"/>
                                      <w:szCs w:val="16"/>
                                    </w:rPr>
                                    <w:t xml:space="preserve">Update after pre-construction surveys: </w:t>
                                  </w:r>
                                </w:p>
                                <w:p w14:paraId="5F4D4E25" w14:textId="6F11C820" w:rsidR="007E3466" w:rsidRPr="00C17C75" w:rsidRDefault="007E3466" w:rsidP="00C17C75">
                                  <w:pPr>
                                    <w:spacing w:after="0"/>
                                    <w:rPr>
                                      <w:i/>
                                      <w:iCs/>
                                      <w:caps/>
                                      <w:color w:val="FFFFFF" w:themeColor="background1"/>
                                      <w:sz w:val="28"/>
                                    </w:rPr>
                                  </w:pPr>
                                  <w:r w:rsidRPr="00A355BC">
                                    <w:rPr>
                                      <w:sz w:val="16"/>
                                      <w:szCs w:val="16"/>
                                    </w:rPr>
                                    <w:t xml:space="preserve">Flora monitoring studies for the </w:t>
                                  </w:r>
                                  <w:r>
                                    <w:rPr>
                                      <w:sz w:val="16"/>
                                      <w:szCs w:val="16"/>
                                    </w:rPr>
                                    <w:t>Falp</w:t>
                                  </w:r>
                                  <w:r w:rsidRPr="00A355BC">
                                    <w:rPr>
                                      <w:sz w:val="16"/>
                                      <w:szCs w:val="16"/>
                                    </w:rPr>
                                    <w:t xml:space="preserve"> Wind Power Plant were conducted as part of the construction phase biodiversity monitoring programme during May, June and July 2025. Surveys were carried out by Ekogen. </w:t>
                                  </w:r>
                                  <w:r>
                                    <w:rPr>
                                      <w:sz w:val="16"/>
                                      <w:szCs w:val="16"/>
                                    </w:rPr>
                                    <w:t xml:space="preserve">Details </w:t>
                                  </w:r>
                                  <w:r w:rsidRPr="00622167">
                                    <w:rPr>
                                      <w:rStyle w:val="DipnotBavurusu"/>
                                      <w:b/>
                                      <w:bCs/>
                                      <w:sz w:val="16"/>
                                      <w:szCs w:val="16"/>
                                    </w:rPr>
                                    <w:t xml:space="preserve"> </w:t>
                                  </w:r>
                                  <w:r w:rsidRPr="00F8241B">
                                    <w:rPr>
                                      <w:sz w:val="16"/>
                                      <w:szCs w:val="16"/>
                                    </w:rPr>
                                    <w:t>are provided in footnote</w:t>
                                  </w:r>
                                  <w:r>
                                    <w:rPr>
                                      <w:b/>
                                      <w:bCs/>
                                      <w:sz w:val="16"/>
                                      <w:szCs w:val="16"/>
                                    </w:rPr>
                                    <w:t xml:space="preserve"> </w:t>
                                  </w:r>
                                  <w:r w:rsidR="00101A45">
                                    <w:rPr>
                                      <w:b/>
                                      <w:bCs/>
                                      <w:sz w:val="16"/>
                                      <w:szCs w:val="16"/>
                                    </w:rPr>
                                    <w:t>7.</w:t>
                                  </w:r>
                                </w:p>
                              </w:txbxContent>
                            </wps:txbx>
                            <wps:bodyPr rot="0" vert="horz" wrap="square" lIns="91440" tIns="45720" rIns="91440" bIns="45720" anchor="t" anchorCtr="0">
                              <a:noAutofit/>
                            </wps:bodyPr>
                          </wps:wsp>
                        </a:graphicData>
                      </a:graphic>
                    </wp:inline>
                  </w:drawing>
                </mc:Choice>
                <mc:Fallback>
                  <w:pict>
                    <v:shape w14:anchorId="280EC0FB" id="_x0000_s1027" type="#_x0000_t202" style="width:249.75pt;height:80.9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ChkUjQIAABIFAAAOAAAAZHJzL2Uyb0RvYy54bWysVNFu0zAUfUfiHyy/szRtR7to6TTWDSFt&#10;gNj4ANd2EgvHN1x7TcbXc+1kXTUekBB5sOxc+9x7js/1+cXQWrbX6A24kucnM860k6CMq0v+/eHm&#10;3ZozH4RTwoLTJX/Snl9s3r4577tCz6EBqzQyAnG+6LuSNyF0RZZ52ehW+BPotKNgBdiKQEusM4Wi&#10;J/TWZvPZ7H3WA6oOQWrv6e92DPJNwq8qLcOXqvI6MFtyqi2kEdO4i2O2ORdFjaJrjJzKEP9QRSuM&#10;o6QHqK0Igj2i+QOqNRLBQxVOJLQZVJWROnEgNvnsFZv7RnQ6cSFxfHeQyf8/WPl5f999RRaGDzDQ&#10;BSYSvrsF+cMzB1eNcLW+RIS+0UJR4jxKlvWdL6ajUWpf+Aiy6+9A0SWLxwAJaKiwjaoQT0bodAFP&#10;B9H1EJikn4t8la/np5xJiuWz+WqxGnOI4vl4hz581NCyOCk50q0meLG/9SGWI4rnLTGbB2vUjbE2&#10;LbDeXVlke0EO2Obb7XaRGLzaZh3rS352SoXEUw7i+WSO1gRyqDVtydez+I2eiXJcO5W2BGHsOKdK&#10;rIsAOnlvLI9SSe30QsWAFK1GMTEBDA1M7rtBcCMtBLKrGK1KXZN0Q72flKMUI0ZEs6ZuwjdTMzTU&#10;b7WFnjNlyN9/QcqX+YFLrHmCSVIeFeu7hUql3gkSwUQJo3evVR1tKYqd3mv7EJXL56sozcRLYNhq&#10;Cc9CE8rkmWiT0TBh2A3MqMlQ0UI7UE9kImKfGNOjQpMG8BdnPTUopf75KFBzZj85MuJZvlzGjk6L&#10;5elqTgs8juyOI8JJgoq6sHF6FdIrEFk4uCTDViZZ6aWSqWRqvCTLdE2xs4/XadfLU7b5DQAA//8D&#10;AFBLAwQUAAYACAAAACEAmy3BOdsAAAAFAQAADwAAAGRycy9kb3ducmV2LnhtbEyPzU7DMBCE70i8&#10;g7VI3KhdAlEb4lQVggM3Gn7OTrwkUeN1FDtt8vYsXOAy0mpGM9/mu9n14oRj6DxpWK8UCKTa244a&#10;De9vzzcbECEasqb3hBoWDLArLi9yk1l/pgOeytgILqGQGQ1tjEMmZahbdCas/IDE3pcfnYl8jo20&#10;ozlzuevlrVKpdKYjXmjNgI8t1sdychrm/cfxs3o6vKgySV9V4pdpShatr6/m/QOIiHP8C8MPPqND&#10;wUyVn8gG0WvgR+Kvsne33d6DqDiUrjcgi1z+py++AQAA//8DAFBLAQItABQABgAIAAAAIQC2gziS&#10;/gAAAOEBAAATAAAAAAAAAAAAAAAAAAAAAABbQ29udGVudF9UeXBlc10ueG1sUEsBAi0AFAAGAAgA&#10;AAAhADj9If/WAAAAlAEAAAsAAAAAAAAAAAAAAAAALwEAAF9yZWxzLy5yZWxzUEsBAi0AFAAGAAgA&#10;AAAhAFwKGRSNAgAAEgUAAA4AAAAAAAAAAAAAAAAALgIAAGRycy9lMm9Eb2MueG1sUEsBAi0AFAAG&#10;AAgAAAAhAJstwTnbAAAABQEAAA8AAAAAAAAAAAAAAAAA5wQAAGRycy9kb3ducmV2LnhtbFBLBQYA&#10;AAAABAAEAPMAAADvBQAAAAA=&#10;" fillcolor="#d1ddd3" stroked="f">
                      <v:textbox>
                        <w:txbxContent>
                          <w:p w14:paraId="00F55868" w14:textId="77777777" w:rsidR="007E3466" w:rsidRPr="00F8241B" w:rsidRDefault="007E3466" w:rsidP="00C17C75">
                            <w:pPr>
                              <w:pStyle w:val="GvdeMetni"/>
                              <w:spacing w:before="20" w:after="20" w:line="240" w:lineRule="auto"/>
                              <w:jc w:val="both"/>
                              <w:rPr>
                                <w:b/>
                                <w:bCs/>
                                <w:sz w:val="16"/>
                                <w:szCs w:val="16"/>
                              </w:rPr>
                            </w:pPr>
                            <w:r w:rsidRPr="00F8241B">
                              <w:rPr>
                                <w:b/>
                                <w:bCs/>
                                <w:sz w:val="16"/>
                                <w:szCs w:val="16"/>
                              </w:rPr>
                              <w:t xml:space="preserve">Update after pre-construction surveys: </w:t>
                            </w:r>
                          </w:p>
                          <w:p w14:paraId="5F4D4E25" w14:textId="6F11C820" w:rsidR="007E3466" w:rsidRPr="00C17C75" w:rsidRDefault="007E3466" w:rsidP="00C17C75">
                            <w:pPr>
                              <w:spacing w:after="0"/>
                              <w:rPr>
                                <w:i/>
                                <w:iCs/>
                                <w:caps/>
                                <w:color w:val="FFFFFF" w:themeColor="background1"/>
                                <w:sz w:val="28"/>
                              </w:rPr>
                            </w:pPr>
                            <w:r w:rsidRPr="00A355BC">
                              <w:rPr>
                                <w:sz w:val="16"/>
                                <w:szCs w:val="16"/>
                              </w:rPr>
                              <w:t xml:space="preserve">Flora monitoring studies for the </w:t>
                            </w:r>
                            <w:r>
                              <w:rPr>
                                <w:sz w:val="16"/>
                                <w:szCs w:val="16"/>
                              </w:rPr>
                              <w:t>Falp</w:t>
                            </w:r>
                            <w:r w:rsidRPr="00A355BC">
                              <w:rPr>
                                <w:sz w:val="16"/>
                                <w:szCs w:val="16"/>
                              </w:rPr>
                              <w:t xml:space="preserve"> Wind Power Plant were conducted as part of the construction phase biodiversity monitoring programme during May, June and July 2025. Surveys were carried out by Ekogen. </w:t>
                            </w:r>
                            <w:r>
                              <w:rPr>
                                <w:sz w:val="16"/>
                                <w:szCs w:val="16"/>
                              </w:rPr>
                              <w:t xml:space="preserve">Details </w:t>
                            </w:r>
                            <w:r w:rsidRPr="00622167">
                              <w:rPr>
                                <w:rStyle w:val="DipnotBavurusu"/>
                                <w:b/>
                                <w:bCs/>
                                <w:sz w:val="16"/>
                                <w:szCs w:val="16"/>
                              </w:rPr>
                              <w:t xml:space="preserve"> </w:t>
                            </w:r>
                            <w:r w:rsidRPr="00F8241B">
                              <w:rPr>
                                <w:sz w:val="16"/>
                                <w:szCs w:val="16"/>
                              </w:rPr>
                              <w:t>are provided in footnote</w:t>
                            </w:r>
                            <w:r>
                              <w:rPr>
                                <w:b/>
                                <w:bCs/>
                                <w:sz w:val="16"/>
                                <w:szCs w:val="16"/>
                              </w:rPr>
                              <w:t xml:space="preserve"> </w:t>
                            </w:r>
                            <w:r w:rsidR="00101A45">
                              <w:rPr>
                                <w:b/>
                                <w:bCs/>
                                <w:sz w:val="16"/>
                                <w:szCs w:val="16"/>
                              </w:rPr>
                              <w:t>7.</w:t>
                            </w:r>
                          </w:p>
                        </w:txbxContent>
                      </v:textbox>
                      <w10:anchorlock/>
                    </v:shape>
                  </w:pict>
                </mc:Fallback>
              </mc:AlternateContent>
            </w:r>
          </w:p>
          <w:p w14:paraId="38D6EA2A" w14:textId="5FBED1C6" w:rsidR="007E3466" w:rsidRPr="00021D37" w:rsidRDefault="007E3466" w:rsidP="00C17C75">
            <w:pPr>
              <w:pStyle w:val="GvdeMetni"/>
              <w:spacing w:before="20" w:after="20" w:line="240" w:lineRule="auto"/>
              <w:jc w:val="both"/>
              <w:rPr>
                <w:sz w:val="16"/>
                <w:szCs w:val="16"/>
              </w:rPr>
            </w:pPr>
          </w:p>
        </w:tc>
        <w:tc>
          <w:tcPr>
            <w:tcW w:w="1164" w:type="dxa"/>
          </w:tcPr>
          <w:p w14:paraId="27E2180A" w14:textId="77777777" w:rsidR="007E3466" w:rsidRPr="00021D37" w:rsidRDefault="007E3466" w:rsidP="007E3466">
            <w:pPr>
              <w:pStyle w:val="GvdeMetni"/>
              <w:spacing w:before="20" w:after="20" w:line="240" w:lineRule="auto"/>
              <w:jc w:val="center"/>
              <w:rPr>
                <w:sz w:val="16"/>
                <w:szCs w:val="16"/>
              </w:rPr>
            </w:pPr>
            <w:r w:rsidRPr="00021D37">
              <w:rPr>
                <w:sz w:val="16"/>
                <w:szCs w:val="16"/>
              </w:rPr>
              <w:t>Avoid / Minimise</w:t>
            </w:r>
          </w:p>
        </w:tc>
        <w:tc>
          <w:tcPr>
            <w:tcW w:w="2175" w:type="dxa"/>
          </w:tcPr>
          <w:p w14:paraId="08B08564" w14:textId="77777777" w:rsidR="007E3466" w:rsidRPr="00021D37" w:rsidRDefault="007E3466" w:rsidP="007E3466">
            <w:pPr>
              <w:pStyle w:val="GvdeMetni"/>
              <w:spacing w:before="20" w:after="20" w:line="240" w:lineRule="auto"/>
              <w:rPr>
                <w:sz w:val="16"/>
                <w:szCs w:val="16"/>
              </w:rPr>
            </w:pPr>
            <w:r w:rsidRPr="00021D37">
              <w:rPr>
                <w:b/>
                <w:bCs/>
                <w:sz w:val="16"/>
                <w:szCs w:val="16"/>
              </w:rPr>
              <w:t>Pre-construction flora survey program</w:t>
            </w:r>
            <w:r w:rsidRPr="00021D37">
              <w:rPr>
                <w:sz w:val="16"/>
                <w:szCs w:val="16"/>
              </w:rPr>
              <w:t xml:space="preserve"> developed.</w:t>
            </w:r>
          </w:p>
          <w:p w14:paraId="76F9F0B1" w14:textId="77777777" w:rsidR="007E3466" w:rsidRPr="00021D37" w:rsidRDefault="007E3466" w:rsidP="007E3466">
            <w:pPr>
              <w:pStyle w:val="GvdeMetni"/>
              <w:spacing w:before="20" w:after="20" w:line="240" w:lineRule="auto"/>
              <w:rPr>
                <w:sz w:val="16"/>
                <w:szCs w:val="16"/>
              </w:rPr>
            </w:pPr>
          </w:p>
          <w:p w14:paraId="6D93AC4F" w14:textId="77777777" w:rsidR="007E3466" w:rsidRPr="00021D37" w:rsidRDefault="007E3466" w:rsidP="007E3466">
            <w:pPr>
              <w:pStyle w:val="GvdeMetni"/>
              <w:spacing w:before="20" w:after="20" w:line="240" w:lineRule="auto"/>
              <w:rPr>
                <w:sz w:val="16"/>
                <w:szCs w:val="16"/>
              </w:rPr>
            </w:pPr>
            <w:r w:rsidRPr="00021D37">
              <w:rPr>
                <w:sz w:val="16"/>
                <w:szCs w:val="16"/>
              </w:rPr>
              <w:t>Pre-construction flora surveys completed.</w:t>
            </w:r>
          </w:p>
          <w:p w14:paraId="55465633" w14:textId="77777777" w:rsidR="007E3466" w:rsidRPr="00021D37" w:rsidRDefault="007E3466" w:rsidP="007E3466">
            <w:pPr>
              <w:pStyle w:val="GvdeMetni"/>
              <w:spacing w:before="20" w:after="20" w:line="240" w:lineRule="auto"/>
              <w:rPr>
                <w:sz w:val="16"/>
                <w:szCs w:val="16"/>
              </w:rPr>
            </w:pPr>
          </w:p>
          <w:p w14:paraId="1F852629" w14:textId="6A3C6BE8" w:rsidR="004159DA" w:rsidRDefault="007E3466" w:rsidP="007E3466">
            <w:pPr>
              <w:pStyle w:val="GvdeMetni"/>
              <w:spacing w:before="20" w:after="20" w:line="240" w:lineRule="auto"/>
              <w:rPr>
                <w:sz w:val="16"/>
                <w:szCs w:val="16"/>
              </w:rPr>
            </w:pPr>
            <w:r w:rsidRPr="00021D37">
              <w:rPr>
                <w:sz w:val="16"/>
                <w:szCs w:val="16"/>
              </w:rPr>
              <w:t>Mitigation recommended and implemented based on the above.</w:t>
            </w:r>
          </w:p>
          <w:p w14:paraId="1EDF8ED1" w14:textId="0FDFDA06" w:rsidR="004159DA" w:rsidRPr="00021D37" w:rsidRDefault="004159DA" w:rsidP="007E3466">
            <w:pPr>
              <w:pStyle w:val="GvdeMetni"/>
              <w:spacing w:before="20" w:after="20" w:line="240" w:lineRule="auto"/>
              <w:rPr>
                <w:sz w:val="16"/>
                <w:szCs w:val="16"/>
              </w:rPr>
            </w:pPr>
            <w:r>
              <w:rPr>
                <w:sz w:val="16"/>
                <w:szCs w:val="16"/>
              </w:rPr>
              <w:t>(Already met)</w:t>
            </w:r>
          </w:p>
          <w:p w14:paraId="27C0F5C0" w14:textId="25F11F58" w:rsidR="007E3466" w:rsidRPr="00021D37" w:rsidRDefault="007E3466" w:rsidP="007E3466">
            <w:pPr>
              <w:pStyle w:val="GvdeMetni"/>
              <w:spacing w:before="20" w:after="20" w:line="240" w:lineRule="auto"/>
              <w:rPr>
                <w:sz w:val="16"/>
                <w:szCs w:val="16"/>
              </w:rPr>
            </w:pPr>
          </w:p>
        </w:tc>
        <w:tc>
          <w:tcPr>
            <w:tcW w:w="2118" w:type="dxa"/>
          </w:tcPr>
          <w:p w14:paraId="30A0907B" w14:textId="2E4C422B" w:rsidR="007E3466" w:rsidRPr="00021D37" w:rsidRDefault="007E3466" w:rsidP="007E3466">
            <w:pPr>
              <w:pStyle w:val="GvdeMetni"/>
              <w:spacing w:before="20" w:after="20" w:line="240" w:lineRule="auto"/>
              <w:rPr>
                <w:sz w:val="16"/>
                <w:szCs w:val="16"/>
              </w:rPr>
            </w:pPr>
            <w:r w:rsidRPr="00021D37">
              <w:rPr>
                <w:sz w:val="16"/>
                <w:szCs w:val="16"/>
              </w:rPr>
              <w:t>Pre-construction</w:t>
            </w:r>
            <w:r w:rsidR="004159DA">
              <w:rPr>
                <w:sz w:val="16"/>
                <w:szCs w:val="16"/>
              </w:rPr>
              <w:t xml:space="preserve"> (completed already)</w:t>
            </w:r>
          </w:p>
        </w:tc>
        <w:tc>
          <w:tcPr>
            <w:tcW w:w="0" w:type="auto"/>
          </w:tcPr>
          <w:p w14:paraId="2838D0A7" w14:textId="77777777" w:rsidR="00CE2769" w:rsidRPr="00021D37" w:rsidRDefault="00CE2769" w:rsidP="00CE2769">
            <w:pPr>
              <w:pStyle w:val="GvdeMetni"/>
              <w:spacing w:before="20" w:after="20" w:line="240" w:lineRule="auto"/>
              <w:rPr>
                <w:sz w:val="16"/>
                <w:szCs w:val="16"/>
              </w:rPr>
            </w:pPr>
            <w:r w:rsidRPr="00021D37">
              <w:rPr>
                <w:sz w:val="16"/>
                <w:szCs w:val="16"/>
              </w:rPr>
              <w:t>Biodiversity Specialist / Botanist</w:t>
            </w:r>
          </w:p>
          <w:p w14:paraId="342A17F8" w14:textId="77777777" w:rsidR="007E3466" w:rsidRPr="00021D37" w:rsidRDefault="007E3466" w:rsidP="007E3466">
            <w:pPr>
              <w:pStyle w:val="GvdeMetni"/>
              <w:spacing w:before="20" w:after="20" w:line="240" w:lineRule="auto"/>
              <w:rPr>
                <w:sz w:val="16"/>
                <w:szCs w:val="16"/>
              </w:rPr>
            </w:pPr>
          </w:p>
          <w:p w14:paraId="41082FF1" w14:textId="66DDD09A" w:rsidR="007E3466" w:rsidRPr="00021D37" w:rsidRDefault="007E3466" w:rsidP="007E3466">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045F2EDE" w14:textId="77777777" w:rsidTr="007E3466">
        <w:trPr>
          <w:trHeight w:val="1209"/>
        </w:trPr>
        <w:tc>
          <w:tcPr>
            <w:tcW w:w="2505" w:type="dxa"/>
            <w:vMerge/>
          </w:tcPr>
          <w:p w14:paraId="695F4AA4" w14:textId="77777777" w:rsidR="00505014" w:rsidRPr="00021D37" w:rsidRDefault="00505014" w:rsidP="00F83EBF">
            <w:pPr>
              <w:pStyle w:val="GvdeMetni"/>
              <w:numPr>
                <w:ilvl w:val="0"/>
                <w:numId w:val="75"/>
              </w:numPr>
              <w:spacing w:before="20" w:after="20" w:line="240" w:lineRule="auto"/>
              <w:jc w:val="both"/>
              <w:rPr>
                <w:sz w:val="16"/>
                <w:szCs w:val="16"/>
              </w:rPr>
            </w:pPr>
          </w:p>
        </w:tc>
        <w:tc>
          <w:tcPr>
            <w:tcW w:w="4968" w:type="dxa"/>
          </w:tcPr>
          <w:p w14:paraId="07BF53EB" w14:textId="77777777" w:rsidR="00505014" w:rsidRPr="00021D37" w:rsidRDefault="00505014" w:rsidP="00F83EBF">
            <w:pPr>
              <w:pStyle w:val="GvdeMetni"/>
              <w:spacing w:before="20" w:after="20" w:line="240" w:lineRule="auto"/>
              <w:rPr>
                <w:b/>
                <w:bCs/>
                <w:sz w:val="16"/>
                <w:szCs w:val="16"/>
              </w:rPr>
            </w:pPr>
            <w:r w:rsidRPr="00021D37">
              <w:rPr>
                <w:b/>
                <w:bCs/>
                <w:sz w:val="16"/>
                <w:szCs w:val="16"/>
              </w:rPr>
              <w:t>Wildlife-friendly fencing and barrier prevention</w:t>
            </w:r>
          </w:p>
          <w:p w14:paraId="520305C8" w14:textId="77777777" w:rsidR="00505014" w:rsidRPr="00021D37" w:rsidRDefault="00505014" w:rsidP="00F83EBF">
            <w:pPr>
              <w:pStyle w:val="GvdeMetni"/>
              <w:numPr>
                <w:ilvl w:val="0"/>
                <w:numId w:val="76"/>
              </w:numPr>
              <w:spacing w:before="20" w:after="20" w:line="240" w:lineRule="auto"/>
              <w:jc w:val="both"/>
              <w:rPr>
                <w:sz w:val="16"/>
                <w:szCs w:val="16"/>
              </w:rPr>
            </w:pPr>
            <w:r w:rsidRPr="00021D37">
              <w:rPr>
                <w:sz w:val="16"/>
                <w:szCs w:val="16"/>
              </w:rPr>
              <w:t>Where construction barrier fencing is necessary, install permeable fencing to allow for unimpeded small mammals and herpetofauna movement.</w:t>
            </w:r>
          </w:p>
          <w:p w14:paraId="5901B853" w14:textId="77777777" w:rsidR="00505014" w:rsidRPr="00021D37" w:rsidRDefault="00505014" w:rsidP="00F83EBF">
            <w:pPr>
              <w:pStyle w:val="GvdeMetni"/>
              <w:numPr>
                <w:ilvl w:val="0"/>
                <w:numId w:val="76"/>
              </w:numPr>
              <w:spacing w:before="20" w:after="20" w:line="240" w:lineRule="auto"/>
              <w:jc w:val="both"/>
              <w:rPr>
                <w:sz w:val="16"/>
                <w:szCs w:val="16"/>
              </w:rPr>
            </w:pPr>
            <w:r w:rsidRPr="00021D37">
              <w:rPr>
                <w:sz w:val="16"/>
                <w:szCs w:val="16"/>
              </w:rPr>
              <w:t>Avoid placing impermeable fences, except temporarily to protect reptiles/small mammals from entering construction areas.</w:t>
            </w:r>
          </w:p>
          <w:p w14:paraId="32092CDB" w14:textId="77777777" w:rsidR="00505014" w:rsidRPr="00021D37" w:rsidRDefault="00505014" w:rsidP="00F83EBF">
            <w:pPr>
              <w:pStyle w:val="GvdeMetni"/>
              <w:numPr>
                <w:ilvl w:val="0"/>
                <w:numId w:val="76"/>
              </w:numPr>
              <w:spacing w:before="20" w:after="20" w:line="240" w:lineRule="auto"/>
              <w:jc w:val="both"/>
              <w:rPr>
                <w:sz w:val="16"/>
                <w:szCs w:val="16"/>
              </w:rPr>
            </w:pPr>
            <w:r w:rsidRPr="00021D37">
              <w:rPr>
                <w:sz w:val="16"/>
                <w:szCs w:val="16"/>
              </w:rPr>
              <w:t xml:space="preserve">Reduce the suitability of construction/work areas for key species, such as earthen embankments, bare slopes and temporary topsoil stockpiles, by covering or containing piles of soil, fill, brush, rocks and other </w:t>
            </w:r>
            <w:r w:rsidRPr="00021D37">
              <w:rPr>
                <w:sz w:val="16"/>
                <w:szCs w:val="16"/>
              </w:rPr>
              <w:lastRenderedPageBreak/>
              <w:t>loose materials and covering or hydroseeding soil stockpiles and slopes that are to be left temporarily open/exposed for an extended period of time (e.g. exceeding one week).</w:t>
            </w:r>
          </w:p>
          <w:p w14:paraId="250AAC32" w14:textId="77777777" w:rsidR="00505014" w:rsidRPr="00021D37" w:rsidRDefault="00505014" w:rsidP="00F83EBF">
            <w:pPr>
              <w:pStyle w:val="GvdeMetni"/>
              <w:numPr>
                <w:ilvl w:val="0"/>
                <w:numId w:val="76"/>
              </w:numPr>
              <w:spacing w:before="20" w:after="20" w:line="240" w:lineRule="auto"/>
              <w:jc w:val="both"/>
              <w:rPr>
                <w:sz w:val="16"/>
                <w:szCs w:val="16"/>
              </w:rPr>
            </w:pPr>
            <w:r w:rsidRPr="00021D37">
              <w:rPr>
                <w:sz w:val="16"/>
                <w:szCs w:val="16"/>
              </w:rPr>
              <w:t>Prevent the establishment of active nests during the primary bird nesting season on standing plant and temporary facilities and structures by closing opening and vents and checking equipment before operation.</w:t>
            </w:r>
          </w:p>
          <w:p w14:paraId="257CBD74" w14:textId="77777777" w:rsidR="00505014" w:rsidRPr="00021D37" w:rsidRDefault="00505014" w:rsidP="00F83EBF">
            <w:pPr>
              <w:pStyle w:val="GvdeMetni"/>
              <w:numPr>
                <w:ilvl w:val="0"/>
                <w:numId w:val="76"/>
              </w:numPr>
              <w:spacing w:before="20" w:after="20" w:line="240" w:lineRule="auto"/>
              <w:jc w:val="both"/>
              <w:rPr>
                <w:b/>
                <w:bCs/>
                <w:sz w:val="16"/>
                <w:szCs w:val="16"/>
              </w:rPr>
            </w:pPr>
            <w:r w:rsidRPr="00021D37">
              <w:rPr>
                <w:sz w:val="16"/>
                <w:szCs w:val="16"/>
              </w:rPr>
              <w:t>Any temporary excavations, fences or stockpiles of soil and materials must be removed from site once construction is complete.</w:t>
            </w:r>
          </w:p>
        </w:tc>
        <w:tc>
          <w:tcPr>
            <w:tcW w:w="1164" w:type="dxa"/>
          </w:tcPr>
          <w:p w14:paraId="3D7CC2F6"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Minimise</w:t>
            </w:r>
          </w:p>
        </w:tc>
        <w:tc>
          <w:tcPr>
            <w:tcW w:w="2175" w:type="dxa"/>
          </w:tcPr>
          <w:p w14:paraId="76503D91" w14:textId="77777777" w:rsidR="00505014" w:rsidRPr="00021D37" w:rsidRDefault="00505014" w:rsidP="00F83EBF">
            <w:pPr>
              <w:pStyle w:val="GvdeMetni"/>
              <w:spacing w:before="20" w:after="20" w:line="240" w:lineRule="auto"/>
              <w:rPr>
                <w:sz w:val="16"/>
                <w:szCs w:val="16"/>
              </w:rPr>
            </w:pPr>
            <w:r w:rsidRPr="00021D37">
              <w:rPr>
                <w:sz w:val="16"/>
                <w:szCs w:val="16"/>
              </w:rPr>
              <w:t xml:space="preserve">Permeable fencing installed (where needed). </w:t>
            </w:r>
          </w:p>
          <w:p w14:paraId="1A222135" w14:textId="77777777" w:rsidR="0074131B" w:rsidRPr="00021D37" w:rsidRDefault="0074131B" w:rsidP="00F83EBF">
            <w:pPr>
              <w:pStyle w:val="GvdeMetni"/>
              <w:spacing w:before="20" w:after="20" w:line="240" w:lineRule="auto"/>
              <w:rPr>
                <w:sz w:val="16"/>
                <w:szCs w:val="16"/>
              </w:rPr>
            </w:pPr>
          </w:p>
          <w:p w14:paraId="7F56DA95" w14:textId="77777777" w:rsidR="00505014" w:rsidRPr="00021D37" w:rsidRDefault="00505014" w:rsidP="00F83EBF">
            <w:pPr>
              <w:pStyle w:val="GvdeMetni"/>
              <w:spacing w:before="20" w:after="20" w:line="240" w:lineRule="auto"/>
              <w:rPr>
                <w:sz w:val="16"/>
                <w:szCs w:val="16"/>
              </w:rPr>
            </w:pPr>
            <w:r w:rsidRPr="00021D37">
              <w:rPr>
                <w:sz w:val="16"/>
                <w:szCs w:val="16"/>
              </w:rPr>
              <w:t xml:space="preserve">No unnecessary barriers installed. </w:t>
            </w:r>
          </w:p>
          <w:p w14:paraId="303A3A64" w14:textId="77777777" w:rsidR="0074131B" w:rsidRPr="00021D37" w:rsidRDefault="0074131B" w:rsidP="00F83EBF">
            <w:pPr>
              <w:pStyle w:val="GvdeMetni"/>
              <w:spacing w:before="20" w:after="20" w:line="240" w:lineRule="auto"/>
              <w:rPr>
                <w:sz w:val="16"/>
                <w:szCs w:val="16"/>
              </w:rPr>
            </w:pPr>
          </w:p>
          <w:p w14:paraId="420C9086" w14:textId="77777777" w:rsidR="00505014" w:rsidRPr="00021D37" w:rsidRDefault="00505014" w:rsidP="00F83EBF">
            <w:pPr>
              <w:pStyle w:val="GvdeMetni"/>
              <w:spacing w:before="20" w:after="20" w:line="240" w:lineRule="auto"/>
              <w:rPr>
                <w:sz w:val="16"/>
                <w:szCs w:val="16"/>
              </w:rPr>
            </w:pPr>
            <w:r w:rsidRPr="00021D37">
              <w:rPr>
                <w:sz w:val="16"/>
                <w:szCs w:val="16"/>
              </w:rPr>
              <w:t xml:space="preserve">Temporary facilities removed after construction is completed. </w:t>
            </w:r>
          </w:p>
          <w:p w14:paraId="62645ABA" w14:textId="77777777" w:rsidR="0074131B" w:rsidRPr="00021D37" w:rsidRDefault="0074131B" w:rsidP="00F83EBF">
            <w:pPr>
              <w:pStyle w:val="GvdeMetni"/>
              <w:spacing w:before="20" w:after="20" w:line="240" w:lineRule="auto"/>
              <w:rPr>
                <w:sz w:val="16"/>
                <w:szCs w:val="16"/>
              </w:rPr>
            </w:pPr>
          </w:p>
          <w:p w14:paraId="77112B09" w14:textId="50A2B696" w:rsidR="00505014" w:rsidRPr="00021D37" w:rsidRDefault="00505014" w:rsidP="00F83EBF">
            <w:pPr>
              <w:pStyle w:val="GvdeMetni"/>
              <w:spacing w:before="20" w:after="20" w:line="240" w:lineRule="auto"/>
              <w:rPr>
                <w:sz w:val="16"/>
                <w:szCs w:val="16"/>
              </w:rPr>
            </w:pPr>
            <w:r w:rsidRPr="00021D37">
              <w:rPr>
                <w:sz w:val="16"/>
                <w:szCs w:val="16"/>
              </w:rPr>
              <w:t>Wildlife controls implemented</w:t>
            </w:r>
            <w:r w:rsidR="0074131B" w:rsidRPr="00021D37">
              <w:rPr>
                <w:sz w:val="16"/>
                <w:szCs w:val="16"/>
              </w:rPr>
              <w:t xml:space="preserve"> as required</w:t>
            </w:r>
            <w:r w:rsidRPr="00021D37">
              <w:rPr>
                <w:sz w:val="16"/>
                <w:szCs w:val="16"/>
              </w:rPr>
              <w:t xml:space="preserve">. </w:t>
            </w:r>
          </w:p>
        </w:tc>
        <w:tc>
          <w:tcPr>
            <w:tcW w:w="2118" w:type="dxa"/>
          </w:tcPr>
          <w:p w14:paraId="68ACE79C" w14:textId="77777777" w:rsidR="00505014" w:rsidRPr="00021D37" w:rsidRDefault="00505014" w:rsidP="00F83EBF">
            <w:pPr>
              <w:pStyle w:val="GvdeMetni"/>
              <w:spacing w:before="20" w:after="20" w:line="240" w:lineRule="auto"/>
              <w:rPr>
                <w:sz w:val="16"/>
                <w:szCs w:val="16"/>
              </w:rPr>
            </w:pPr>
            <w:r w:rsidRPr="00021D37">
              <w:rPr>
                <w:sz w:val="16"/>
                <w:szCs w:val="16"/>
              </w:rPr>
              <w:lastRenderedPageBreak/>
              <w:t>Pre-construction</w:t>
            </w:r>
          </w:p>
          <w:p w14:paraId="18A0001B" w14:textId="77777777" w:rsidR="0074131B" w:rsidRPr="00021D37" w:rsidRDefault="0074131B" w:rsidP="00F83EBF">
            <w:pPr>
              <w:pStyle w:val="GvdeMetni"/>
              <w:spacing w:before="20" w:after="20" w:line="240" w:lineRule="auto"/>
              <w:rPr>
                <w:sz w:val="16"/>
                <w:szCs w:val="16"/>
              </w:rPr>
            </w:pPr>
          </w:p>
          <w:p w14:paraId="4C3E48E0" w14:textId="77777777" w:rsidR="00505014" w:rsidRPr="00021D37" w:rsidRDefault="00505014" w:rsidP="00F83EBF">
            <w:pPr>
              <w:pStyle w:val="GvdeMetni"/>
              <w:spacing w:before="20" w:after="20" w:line="240" w:lineRule="auto"/>
              <w:rPr>
                <w:sz w:val="16"/>
                <w:szCs w:val="16"/>
              </w:rPr>
            </w:pPr>
            <w:r w:rsidRPr="00021D37">
              <w:rPr>
                <w:sz w:val="16"/>
                <w:szCs w:val="16"/>
              </w:rPr>
              <w:t xml:space="preserve">During construction </w:t>
            </w:r>
          </w:p>
        </w:tc>
        <w:tc>
          <w:tcPr>
            <w:tcW w:w="0" w:type="auto"/>
          </w:tcPr>
          <w:p w14:paraId="0C7EA739"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71E1F41F" w14:textId="7F7EC014"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32063D" w:rsidRPr="00021D37" w14:paraId="1971AB4A" w14:textId="77777777" w:rsidTr="007E3466">
        <w:trPr>
          <w:trHeight w:val="1209"/>
        </w:trPr>
        <w:tc>
          <w:tcPr>
            <w:tcW w:w="2505" w:type="dxa"/>
            <w:vMerge/>
          </w:tcPr>
          <w:p w14:paraId="5295B9D0" w14:textId="77777777" w:rsidR="0032063D" w:rsidRPr="00021D37" w:rsidRDefault="0032063D" w:rsidP="0032063D">
            <w:pPr>
              <w:pStyle w:val="GvdeMetni"/>
              <w:numPr>
                <w:ilvl w:val="0"/>
                <w:numId w:val="75"/>
              </w:numPr>
              <w:spacing w:before="20" w:after="20" w:line="240" w:lineRule="auto"/>
              <w:jc w:val="both"/>
              <w:rPr>
                <w:sz w:val="16"/>
                <w:szCs w:val="16"/>
              </w:rPr>
            </w:pPr>
          </w:p>
        </w:tc>
        <w:tc>
          <w:tcPr>
            <w:tcW w:w="4968" w:type="dxa"/>
          </w:tcPr>
          <w:p w14:paraId="55063F1F" w14:textId="72F0566B" w:rsidR="0032063D" w:rsidRPr="00021D37" w:rsidRDefault="0032063D" w:rsidP="0032063D">
            <w:pPr>
              <w:pStyle w:val="GvdeMetni"/>
              <w:spacing w:before="20" w:after="20" w:line="240" w:lineRule="auto"/>
              <w:rPr>
                <w:b/>
                <w:bCs/>
                <w:sz w:val="16"/>
                <w:szCs w:val="16"/>
              </w:rPr>
            </w:pPr>
            <w:r w:rsidRPr="00021D37">
              <w:rPr>
                <w:b/>
                <w:bCs/>
                <w:sz w:val="16"/>
                <w:szCs w:val="16"/>
              </w:rPr>
              <w:t>Seasonal restrictions and species protection for herpetofauna</w:t>
            </w:r>
            <w:r w:rsidR="00200973">
              <w:fldChar w:fldCharType="begin"/>
            </w:r>
            <w:r w:rsidR="00200973">
              <w:rPr>
                <w:b/>
                <w:bCs/>
                <w:sz w:val="16"/>
                <w:szCs w:val="16"/>
              </w:rPr>
              <w:instrText xml:space="preserve"> NOTEREF _Ref212210421 \h </w:instrText>
            </w:r>
            <w:r w:rsidR="00200973">
              <w:fldChar w:fldCharType="separate"/>
            </w:r>
            <w:r w:rsidR="00B506BC">
              <w:rPr>
                <w:b/>
                <w:bCs/>
                <w:sz w:val="16"/>
                <w:szCs w:val="16"/>
              </w:rPr>
              <w:t>7</w:t>
            </w:r>
            <w:r w:rsidR="00200973">
              <w:fldChar w:fldCharType="end"/>
            </w:r>
          </w:p>
          <w:p w14:paraId="18C2530A" w14:textId="77777777" w:rsidR="0032063D" w:rsidRPr="00021D37" w:rsidRDefault="0032063D" w:rsidP="0032063D">
            <w:pPr>
              <w:pStyle w:val="GvdeMetni"/>
              <w:numPr>
                <w:ilvl w:val="0"/>
                <w:numId w:val="75"/>
              </w:numPr>
              <w:spacing w:before="20" w:after="20" w:line="240" w:lineRule="auto"/>
              <w:ind w:left="714" w:hanging="357"/>
              <w:jc w:val="both"/>
              <w:rPr>
                <w:sz w:val="16"/>
                <w:szCs w:val="16"/>
              </w:rPr>
            </w:pPr>
            <w:r w:rsidRPr="00624472">
              <w:rPr>
                <w:sz w:val="16"/>
                <w:szCs w:val="16"/>
              </w:rPr>
              <w:t>It is recommended to relocate the species Mediterranean Spur-thighed Tortoise (</w:t>
            </w:r>
            <w:r w:rsidRPr="00624472">
              <w:rPr>
                <w:i/>
                <w:iCs/>
                <w:sz w:val="16"/>
                <w:szCs w:val="16"/>
              </w:rPr>
              <w:t>Testudo graeca</w:t>
            </w:r>
            <w:r w:rsidRPr="00624472">
              <w:rPr>
                <w:sz w:val="16"/>
                <w:szCs w:val="16"/>
              </w:rPr>
              <w:t xml:space="preserve">), which was detected in the field. Additionally, if the species is identified within the project area, translocation (relocation) efforts should be carried out. If the presence of the PBF species </w:t>
            </w:r>
            <w:r w:rsidRPr="00624472">
              <w:rPr>
                <w:i/>
                <w:iCs/>
                <w:sz w:val="16"/>
                <w:szCs w:val="16"/>
              </w:rPr>
              <w:t xml:space="preserve">Natrix natrix </w:t>
            </w:r>
            <w:r w:rsidRPr="00624472">
              <w:rPr>
                <w:sz w:val="16"/>
                <w:szCs w:val="16"/>
              </w:rPr>
              <w:t xml:space="preserve">and </w:t>
            </w:r>
            <w:r w:rsidRPr="00624472">
              <w:rPr>
                <w:i/>
                <w:iCs/>
                <w:sz w:val="16"/>
                <w:szCs w:val="16"/>
              </w:rPr>
              <w:t>Chalcides ocellatus</w:t>
            </w:r>
            <w:r w:rsidRPr="00624472">
              <w:rPr>
                <w:sz w:val="16"/>
                <w:szCs w:val="16"/>
              </w:rPr>
              <w:t xml:space="preserve"> are confirmed during field surveys, this species should also be translocated to suitable habitats outside the construction zone</w:t>
            </w:r>
            <w:r w:rsidRPr="00021D37">
              <w:rPr>
                <w:sz w:val="16"/>
                <w:szCs w:val="16"/>
              </w:rPr>
              <w:t>.</w:t>
            </w:r>
          </w:p>
          <w:p w14:paraId="71F869EA" w14:textId="77777777" w:rsidR="0032063D" w:rsidRPr="00021D37" w:rsidRDefault="0032063D" w:rsidP="0032063D">
            <w:pPr>
              <w:pStyle w:val="GvdeMetni"/>
              <w:numPr>
                <w:ilvl w:val="0"/>
                <w:numId w:val="75"/>
              </w:numPr>
              <w:spacing w:before="20" w:after="20" w:line="240" w:lineRule="auto"/>
              <w:ind w:left="714" w:hanging="357"/>
              <w:jc w:val="both"/>
              <w:rPr>
                <w:sz w:val="16"/>
                <w:szCs w:val="16"/>
              </w:rPr>
            </w:pPr>
            <w:r w:rsidRPr="00021D37">
              <w:rPr>
                <w:sz w:val="16"/>
                <w:szCs w:val="16"/>
              </w:rPr>
              <w:t>During the breeding season of herpetofauna (February 15 – April 15), all interventions within or adjacent to permanent flowing aquatic habitats should be avoided to the extent possible, and any essential construction activities in these areas should be minimised and carefully scheduled. Where work in aquatic environments is unavoidable, a qualified biologist must carry out a Visual Encounter Survey (VES) prior to the commencement of works, in order to inspect the habitat for the presence of eggs, larvae, juveniles, or adult amphibians. If individuals are detected, they must be carefully collected using appropriate tools (e.g. hand nets or scoops) and relocated to a nearby, ecologically suitable habitat to prevent mortality or disturbance.</w:t>
            </w:r>
          </w:p>
          <w:p w14:paraId="400CEAD2" w14:textId="62043A8E" w:rsidR="0032063D" w:rsidRDefault="0032063D" w:rsidP="00C17C75">
            <w:pPr>
              <w:pStyle w:val="GvdeMetni"/>
              <w:numPr>
                <w:ilvl w:val="0"/>
                <w:numId w:val="75"/>
              </w:numPr>
              <w:spacing w:before="20" w:after="20" w:line="240" w:lineRule="auto"/>
              <w:ind w:left="714" w:hanging="357"/>
              <w:jc w:val="both"/>
              <w:rPr>
                <w:sz w:val="16"/>
                <w:szCs w:val="16"/>
              </w:rPr>
            </w:pPr>
            <w:r w:rsidRPr="00021D37">
              <w:rPr>
                <w:sz w:val="16"/>
                <w:szCs w:val="16"/>
              </w:rPr>
              <w:t xml:space="preserve">The formation of temporary water bodies (e.g. pools or puddles) within construction zones should be prevented, as such features may attract breeding amphibians, particularly frogs. The destruction of </w:t>
            </w:r>
            <w:r w:rsidRPr="00021D37">
              <w:rPr>
                <w:sz w:val="16"/>
                <w:szCs w:val="16"/>
              </w:rPr>
              <w:lastRenderedPageBreak/>
              <w:t>eggs or larvae that may result from later construction activity would cause direct losses to local populations. Proactive measures must therefore be taken to avoid the creation of such aquatic microhabitats.</w:t>
            </w:r>
          </w:p>
          <w:p w14:paraId="5C502F61" w14:textId="31245ED9" w:rsidR="0032063D" w:rsidRDefault="00177E5B" w:rsidP="0032063D">
            <w:pPr>
              <w:pStyle w:val="GvdeMetni"/>
              <w:spacing w:before="20" w:after="20" w:line="240" w:lineRule="auto"/>
              <w:jc w:val="both"/>
              <w:rPr>
                <w:sz w:val="16"/>
                <w:szCs w:val="16"/>
              </w:rPr>
            </w:pPr>
            <w:r w:rsidRPr="00D96324">
              <w:rPr>
                <w:noProof/>
                <w:sz w:val="16"/>
                <w:szCs w:val="16"/>
              </w:rPr>
              <mc:AlternateContent>
                <mc:Choice Requires="wps">
                  <w:drawing>
                    <wp:inline distT="0" distB="0" distL="0" distR="0" wp14:anchorId="5B578917" wp14:editId="48332487">
                      <wp:extent cx="2981325" cy="910413"/>
                      <wp:effectExtent l="38100" t="57150" r="47625" b="42545"/>
                      <wp:docPr id="1156092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81325" cy="910413"/>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4DDCB1F7" w14:textId="77777777" w:rsidR="00177E5B" w:rsidRPr="00F8241B" w:rsidRDefault="00177E5B" w:rsidP="00C17C75">
                                  <w:pPr>
                                    <w:pStyle w:val="GvdeMetni"/>
                                    <w:spacing w:before="20" w:after="20" w:line="240" w:lineRule="auto"/>
                                    <w:jc w:val="both"/>
                                    <w:rPr>
                                      <w:b/>
                                      <w:bCs/>
                                      <w:sz w:val="16"/>
                                      <w:szCs w:val="16"/>
                                    </w:rPr>
                                  </w:pPr>
                                  <w:r w:rsidRPr="00F8241B">
                                    <w:rPr>
                                      <w:b/>
                                      <w:bCs/>
                                      <w:sz w:val="16"/>
                                      <w:szCs w:val="16"/>
                                    </w:rPr>
                                    <w:t xml:space="preserve">Update after pre-construction surveys: </w:t>
                                  </w:r>
                                </w:p>
                                <w:p w14:paraId="26A42FE4" w14:textId="52328A18" w:rsidR="00177E5B" w:rsidRPr="00F8241B" w:rsidRDefault="00177E5B" w:rsidP="00177E5B">
                                  <w:pPr>
                                    <w:spacing w:after="0"/>
                                    <w:rPr>
                                      <w:i/>
                                      <w:iCs/>
                                      <w:caps/>
                                      <w:color w:val="FFFFFF" w:themeColor="background1"/>
                                      <w:sz w:val="28"/>
                                    </w:rPr>
                                  </w:pPr>
                                  <w:r w:rsidRPr="000340E3">
                                    <w:rPr>
                                      <w:sz w:val="16"/>
                                      <w:szCs w:val="16"/>
                                    </w:rPr>
                                    <w:t xml:space="preserve">Pre-construction/early construction field were undertaken during May, June and July 2025 within the construction phase of the </w:t>
                                  </w:r>
                                  <w:r>
                                    <w:rPr>
                                      <w:sz w:val="16"/>
                                      <w:szCs w:val="16"/>
                                    </w:rPr>
                                    <w:t>Falp</w:t>
                                  </w:r>
                                  <w:r w:rsidRPr="000340E3">
                                    <w:rPr>
                                      <w:sz w:val="16"/>
                                      <w:szCs w:val="16"/>
                                    </w:rPr>
                                    <w:t xml:space="preserve"> Wind Power Plant by Ekogen firm</w:t>
                                  </w:r>
                                  <w:r>
                                    <w:rPr>
                                      <w:sz w:val="16"/>
                                      <w:szCs w:val="16"/>
                                    </w:rPr>
                                    <w:t xml:space="preserve">. Details </w:t>
                                  </w:r>
                                  <w:r w:rsidRPr="00622167">
                                    <w:rPr>
                                      <w:rStyle w:val="DipnotBavurusu"/>
                                      <w:b/>
                                      <w:bCs/>
                                      <w:sz w:val="16"/>
                                      <w:szCs w:val="16"/>
                                    </w:rPr>
                                    <w:t xml:space="preserve"> </w:t>
                                  </w:r>
                                  <w:r w:rsidRPr="00F8241B">
                                    <w:rPr>
                                      <w:sz w:val="16"/>
                                      <w:szCs w:val="16"/>
                                    </w:rPr>
                                    <w:t>are provided in footnote</w:t>
                                  </w:r>
                                  <w:r w:rsidR="00101A45">
                                    <w:rPr>
                                      <w:sz w:val="16"/>
                                      <w:szCs w:val="16"/>
                                    </w:rPr>
                                    <w:t xml:space="preserve"> 7</w:t>
                                  </w:r>
                                  <w:r w:rsidR="0011280E">
                                    <w:rPr>
                                      <w:sz w:val="16"/>
                                      <w:szCs w:val="16"/>
                                    </w:rPr>
                                    <w:t>.</w:t>
                                  </w:r>
                                </w:p>
                                <w:p w14:paraId="03CE0B88" w14:textId="77777777" w:rsidR="00177E5B" w:rsidRPr="00C17C75" w:rsidRDefault="00177E5B" w:rsidP="00C17C75">
                                  <w:pPr>
                                    <w:spacing w:after="0"/>
                                    <w:rPr>
                                      <w:i/>
                                      <w:iCs/>
                                      <w:caps/>
                                      <w:color w:val="FFFFFF" w:themeColor="background1"/>
                                      <w:sz w:val="28"/>
                                    </w:rPr>
                                  </w:pPr>
                                </w:p>
                              </w:txbxContent>
                            </wps:txbx>
                            <wps:bodyPr rot="0" vert="horz" wrap="square" lIns="91440" tIns="45720" rIns="91440" bIns="45720" anchor="t" anchorCtr="0">
                              <a:noAutofit/>
                            </wps:bodyPr>
                          </wps:wsp>
                        </a:graphicData>
                      </a:graphic>
                    </wp:inline>
                  </w:drawing>
                </mc:Choice>
                <mc:Fallback>
                  <w:pict>
                    <v:shape w14:anchorId="5B578917" id="_x0000_s1028" type="#_x0000_t202" style="width:234.75pt;height:71.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yV/bjQIAABEFAAAOAAAAZHJzL2Uyb0RvYy54bWysVNFu1DAQfEfiHyy/01zurrSNmqtKr0VI&#10;LSBaPsCxncTC8Ya1e0n5etZOej3gAQmRh8iO7dmZ2XHOL8bOsp1Gb8CVPD9acKadBGVcU/KvDzdv&#10;TjnzQTglLDhd8ift+cXm9avzoS/0ElqwSiMjEOeLoS95G0JfZJmXre6EP4JeO1qsATsRaIpNplAM&#10;hN7ZbLlYvM0GQNUjSO09fd1Oi3yT8Otay/Cprr0OzJacuIX0xvSu4jvbnIuiQdG3Rs40xD+w6IRx&#10;VHQPtRVBsEc0f0B1RiJ4qMORhC6DujZSJw2kJl/8pua+Fb1OWsgc3+9t8v8PVn7c3fefkYXxHYzU&#10;wCTC97cgv3nm4KoVrtGXiDC0WigqnEfLsqH3xXw0Wu0LH0Gq4Q4UNVk8BkhAY41ddIV0MkKnBjzt&#10;TddjYJI+Ls9O89XymDNJa2f5Yp2vUglRPJ/u0Yf3GjoWByVHampCF7tbHyIbUTxvicU8WKNujLVp&#10;gk11ZZHtBAVgm2+322f0X7ZZxwaqfkw84ikH8XzKRmcCBdSaruSni/hMkYluXDuVtgRh7DQmJtZF&#10;AJ2iN9EjRlI7vVJxQYpOo5iVAIYW5vDdILhJFgKlVUxJpUuTbEO9m42jEhNGRLOmacMX0zA0dN0a&#10;CwNnylC8/4KUr/O9lsh5hklWHpD1/UolqneCTDDRwhjda9XEVIqi0jttH6Jz+fIkWjPrEhi2WsLc&#10;xogyRyamZMpLGKuRGUXtj7tigipQT5QhUp8U0z+FBi3gD84Gup9U+vujQM2Z/eAoh2f5eh0vdJqs&#10;j0+WNMHDlepwRThJUNEXNg2vQvoJRBUOLimvtUlRemEyU6Z7l2yZ2xQv9uE87Xr5k21+AgAA//8D&#10;AFBLAwQUAAYACAAAACEANP1WetoAAAAFAQAADwAAAGRycy9kb3ducmV2LnhtbEyPT0+EMBDF7yZ+&#10;h2ZMvLmtgkSRstkYPXhz8c+50BHI0imhZRe+vaMXvbxk8l7e+02xXdwgjjiF3pOG640CgdR421Or&#10;4f3t+eoORIiGrBk8oYYVA2zL87PC5NafaI/HKraCSyjkRkMX45hLGZoOnQkbPyKx9+UnZyKfUyvt&#10;ZE5c7gZ5o1QmnemJFzoz4mOHzaGanYZl93H4rJ/2L6pKsleV+HWek1Xry4tl9wAi4hL/wvCDz+hQ&#10;MlPtZ7JBDBr4kfir7KXZ/S2ImkNpkoIsC/mfvvwGAAD//wMAUEsBAi0AFAAGAAgAAAAhALaDOJL+&#10;AAAA4QEAABMAAAAAAAAAAAAAAAAAAAAAAFtDb250ZW50X1R5cGVzXS54bWxQSwECLQAUAAYACAAA&#10;ACEAOP0h/9YAAACUAQAACwAAAAAAAAAAAAAAAAAvAQAAX3JlbHMvLnJlbHNQSwECLQAUAAYACAAA&#10;ACEAU8lf240CAAARBQAADgAAAAAAAAAAAAAAAAAuAgAAZHJzL2Uyb0RvYy54bWxQSwECLQAUAAYA&#10;CAAAACEANP1WetoAAAAFAQAADwAAAAAAAAAAAAAAAADnBAAAZHJzL2Rvd25yZXYueG1sUEsFBgAA&#10;AAAEAAQA8wAAAO4FAAAAAA==&#10;" fillcolor="#d1ddd3" stroked="f">
                      <v:textbox>
                        <w:txbxContent>
                          <w:p w14:paraId="4DDCB1F7" w14:textId="77777777" w:rsidR="00177E5B" w:rsidRPr="00F8241B" w:rsidRDefault="00177E5B" w:rsidP="00C17C75">
                            <w:pPr>
                              <w:pStyle w:val="GvdeMetni"/>
                              <w:spacing w:before="20" w:after="20" w:line="240" w:lineRule="auto"/>
                              <w:jc w:val="both"/>
                              <w:rPr>
                                <w:b/>
                                <w:bCs/>
                                <w:sz w:val="16"/>
                                <w:szCs w:val="16"/>
                              </w:rPr>
                            </w:pPr>
                            <w:r w:rsidRPr="00F8241B">
                              <w:rPr>
                                <w:b/>
                                <w:bCs/>
                                <w:sz w:val="16"/>
                                <w:szCs w:val="16"/>
                              </w:rPr>
                              <w:t xml:space="preserve">Update after pre-construction surveys: </w:t>
                            </w:r>
                          </w:p>
                          <w:p w14:paraId="26A42FE4" w14:textId="52328A18" w:rsidR="00177E5B" w:rsidRPr="00F8241B" w:rsidRDefault="00177E5B" w:rsidP="00177E5B">
                            <w:pPr>
                              <w:spacing w:after="0"/>
                              <w:rPr>
                                <w:i/>
                                <w:iCs/>
                                <w:caps/>
                                <w:color w:val="FFFFFF" w:themeColor="background1"/>
                                <w:sz w:val="28"/>
                              </w:rPr>
                            </w:pPr>
                            <w:r w:rsidRPr="000340E3">
                              <w:rPr>
                                <w:sz w:val="16"/>
                                <w:szCs w:val="16"/>
                              </w:rPr>
                              <w:t xml:space="preserve">Pre-construction/early construction field were undertaken during May, June and July 2025 within the construction phase of the </w:t>
                            </w:r>
                            <w:r>
                              <w:rPr>
                                <w:sz w:val="16"/>
                                <w:szCs w:val="16"/>
                              </w:rPr>
                              <w:t>Falp</w:t>
                            </w:r>
                            <w:r w:rsidRPr="000340E3">
                              <w:rPr>
                                <w:sz w:val="16"/>
                                <w:szCs w:val="16"/>
                              </w:rPr>
                              <w:t xml:space="preserve"> Wind Power Plant by Ekogen firm</w:t>
                            </w:r>
                            <w:r>
                              <w:rPr>
                                <w:sz w:val="16"/>
                                <w:szCs w:val="16"/>
                              </w:rPr>
                              <w:t xml:space="preserve">. Details </w:t>
                            </w:r>
                            <w:r w:rsidRPr="00622167">
                              <w:rPr>
                                <w:rStyle w:val="DipnotBavurusu"/>
                                <w:b/>
                                <w:bCs/>
                                <w:sz w:val="16"/>
                                <w:szCs w:val="16"/>
                              </w:rPr>
                              <w:t xml:space="preserve"> </w:t>
                            </w:r>
                            <w:r w:rsidRPr="00F8241B">
                              <w:rPr>
                                <w:sz w:val="16"/>
                                <w:szCs w:val="16"/>
                              </w:rPr>
                              <w:t>are provided in footnote</w:t>
                            </w:r>
                            <w:r w:rsidR="00101A45">
                              <w:rPr>
                                <w:sz w:val="16"/>
                                <w:szCs w:val="16"/>
                              </w:rPr>
                              <w:t xml:space="preserve"> 7</w:t>
                            </w:r>
                            <w:r w:rsidR="0011280E">
                              <w:rPr>
                                <w:sz w:val="16"/>
                                <w:szCs w:val="16"/>
                              </w:rPr>
                              <w:t>.</w:t>
                            </w:r>
                          </w:p>
                          <w:p w14:paraId="03CE0B88" w14:textId="77777777" w:rsidR="00177E5B" w:rsidRPr="00C17C75" w:rsidRDefault="00177E5B" w:rsidP="00C17C75">
                            <w:pPr>
                              <w:spacing w:after="0"/>
                              <w:rPr>
                                <w:i/>
                                <w:iCs/>
                                <w:caps/>
                                <w:color w:val="FFFFFF" w:themeColor="background1"/>
                                <w:sz w:val="28"/>
                              </w:rPr>
                            </w:pPr>
                          </w:p>
                        </w:txbxContent>
                      </v:textbox>
                      <w10:anchorlock/>
                    </v:shape>
                  </w:pict>
                </mc:Fallback>
              </mc:AlternateContent>
            </w:r>
          </w:p>
          <w:p w14:paraId="55DE6E09" w14:textId="5C3E40D8" w:rsidR="0032063D" w:rsidRPr="00021D37" w:rsidRDefault="0032063D" w:rsidP="00C17C75">
            <w:pPr>
              <w:pStyle w:val="GvdeMetni"/>
              <w:spacing w:before="20" w:after="20" w:line="240" w:lineRule="auto"/>
              <w:ind w:left="714"/>
              <w:jc w:val="both"/>
              <w:rPr>
                <w:sz w:val="16"/>
                <w:szCs w:val="16"/>
              </w:rPr>
            </w:pPr>
          </w:p>
        </w:tc>
        <w:tc>
          <w:tcPr>
            <w:tcW w:w="1164" w:type="dxa"/>
          </w:tcPr>
          <w:p w14:paraId="51302177" w14:textId="77777777" w:rsidR="0032063D" w:rsidRPr="00021D37" w:rsidRDefault="0032063D" w:rsidP="0032063D">
            <w:pPr>
              <w:pStyle w:val="GvdeMetni"/>
              <w:spacing w:before="20" w:after="20" w:line="240" w:lineRule="auto"/>
              <w:jc w:val="center"/>
              <w:rPr>
                <w:sz w:val="16"/>
                <w:szCs w:val="16"/>
              </w:rPr>
            </w:pPr>
            <w:r w:rsidRPr="00021D37">
              <w:rPr>
                <w:sz w:val="16"/>
                <w:szCs w:val="16"/>
              </w:rPr>
              <w:lastRenderedPageBreak/>
              <w:t>Avoid / Minimise</w:t>
            </w:r>
          </w:p>
        </w:tc>
        <w:tc>
          <w:tcPr>
            <w:tcW w:w="2175" w:type="dxa"/>
          </w:tcPr>
          <w:p w14:paraId="39406802" w14:textId="77777777" w:rsidR="0032063D" w:rsidRPr="00021D37" w:rsidRDefault="0032063D" w:rsidP="0032063D">
            <w:pPr>
              <w:pStyle w:val="GvdeMetni"/>
              <w:spacing w:before="20" w:after="20" w:line="240" w:lineRule="auto"/>
              <w:rPr>
                <w:sz w:val="16"/>
                <w:szCs w:val="16"/>
              </w:rPr>
            </w:pPr>
            <w:r w:rsidRPr="00021D37">
              <w:rPr>
                <w:b/>
                <w:bCs/>
                <w:sz w:val="16"/>
                <w:szCs w:val="16"/>
              </w:rPr>
              <w:t>Pre-construction wildlife survey program</w:t>
            </w:r>
            <w:r w:rsidRPr="00021D37">
              <w:rPr>
                <w:sz w:val="16"/>
                <w:szCs w:val="16"/>
              </w:rPr>
              <w:t xml:space="preserve"> developed.</w:t>
            </w:r>
          </w:p>
          <w:p w14:paraId="76E2D875" w14:textId="77777777" w:rsidR="0032063D" w:rsidRPr="00021D37" w:rsidRDefault="0032063D" w:rsidP="0032063D">
            <w:pPr>
              <w:pStyle w:val="GvdeMetni"/>
              <w:spacing w:before="20" w:after="20" w:line="240" w:lineRule="auto"/>
              <w:rPr>
                <w:sz w:val="16"/>
                <w:szCs w:val="16"/>
              </w:rPr>
            </w:pPr>
          </w:p>
          <w:p w14:paraId="7797087F" w14:textId="77777777" w:rsidR="0032063D" w:rsidRPr="00021D37" w:rsidRDefault="0032063D" w:rsidP="0032063D">
            <w:pPr>
              <w:pStyle w:val="GvdeMetni"/>
              <w:spacing w:before="20" w:after="20" w:line="240" w:lineRule="auto"/>
              <w:rPr>
                <w:sz w:val="16"/>
                <w:szCs w:val="16"/>
              </w:rPr>
            </w:pPr>
            <w:r w:rsidRPr="00021D37">
              <w:rPr>
                <w:sz w:val="16"/>
                <w:szCs w:val="16"/>
              </w:rPr>
              <w:t>Pre-construction wildlife surveys completed.</w:t>
            </w:r>
          </w:p>
          <w:p w14:paraId="782DE40C" w14:textId="77777777" w:rsidR="0032063D" w:rsidRPr="00021D37" w:rsidRDefault="0032063D" w:rsidP="0032063D">
            <w:pPr>
              <w:pStyle w:val="GvdeMetni"/>
              <w:spacing w:before="20" w:after="20" w:line="240" w:lineRule="auto"/>
              <w:rPr>
                <w:sz w:val="16"/>
                <w:szCs w:val="16"/>
              </w:rPr>
            </w:pPr>
          </w:p>
          <w:p w14:paraId="1392A091" w14:textId="77777777" w:rsidR="0032063D" w:rsidRPr="00021D37" w:rsidRDefault="0032063D" w:rsidP="0032063D">
            <w:pPr>
              <w:pStyle w:val="GvdeMetni"/>
              <w:spacing w:before="20" w:after="20" w:line="240" w:lineRule="auto"/>
              <w:rPr>
                <w:sz w:val="16"/>
                <w:szCs w:val="16"/>
              </w:rPr>
            </w:pPr>
            <w:r w:rsidRPr="00021D37">
              <w:rPr>
                <w:sz w:val="16"/>
                <w:szCs w:val="16"/>
              </w:rPr>
              <w:t>Wildlife safely relocated where necessary.</w:t>
            </w:r>
          </w:p>
          <w:p w14:paraId="7B26860E" w14:textId="77777777" w:rsidR="0032063D" w:rsidRPr="00021D37" w:rsidRDefault="0032063D" w:rsidP="0032063D">
            <w:pPr>
              <w:pStyle w:val="GvdeMetni"/>
              <w:spacing w:before="20" w:after="20" w:line="240" w:lineRule="auto"/>
              <w:rPr>
                <w:sz w:val="16"/>
                <w:szCs w:val="16"/>
              </w:rPr>
            </w:pPr>
          </w:p>
          <w:p w14:paraId="3E80B609" w14:textId="1BFDA99A" w:rsidR="0032063D" w:rsidRPr="00021D37" w:rsidRDefault="0032063D" w:rsidP="0032063D">
            <w:pPr>
              <w:pStyle w:val="GvdeMetni"/>
              <w:spacing w:before="20" w:after="20" w:line="240" w:lineRule="auto"/>
              <w:rPr>
                <w:sz w:val="16"/>
                <w:szCs w:val="16"/>
              </w:rPr>
            </w:pPr>
            <w:r w:rsidRPr="00021D37">
              <w:rPr>
                <w:sz w:val="16"/>
                <w:szCs w:val="16"/>
              </w:rPr>
              <w:t>Wildlife controls implemented as required.</w:t>
            </w:r>
          </w:p>
        </w:tc>
        <w:tc>
          <w:tcPr>
            <w:tcW w:w="2118" w:type="dxa"/>
          </w:tcPr>
          <w:p w14:paraId="65CB6DA0" w14:textId="77777777" w:rsidR="0032063D" w:rsidRPr="00021D37" w:rsidRDefault="0032063D" w:rsidP="0032063D">
            <w:pPr>
              <w:pStyle w:val="GvdeMetni"/>
              <w:spacing w:before="20" w:after="20" w:line="240" w:lineRule="auto"/>
              <w:rPr>
                <w:sz w:val="16"/>
                <w:szCs w:val="16"/>
              </w:rPr>
            </w:pPr>
            <w:r w:rsidRPr="00021D37">
              <w:rPr>
                <w:sz w:val="16"/>
                <w:szCs w:val="16"/>
              </w:rPr>
              <w:t>Pre-construction</w:t>
            </w:r>
          </w:p>
          <w:p w14:paraId="48396F83" w14:textId="684165F3" w:rsidR="0032063D" w:rsidRDefault="0032063D" w:rsidP="0032063D">
            <w:pPr>
              <w:pStyle w:val="GvdeMetni"/>
              <w:spacing w:before="20" w:after="20" w:line="240" w:lineRule="auto"/>
              <w:rPr>
                <w:sz w:val="16"/>
                <w:szCs w:val="16"/>
              </w:rPr>
            </w:pPr>
            <w:r>
              <w:rPr>
                <w:sz w:val="16"/>
                <w:szCs w:val="16"/>
              </w:rPr>
              <w:t>(completed)</w:t>
            </w:r>
          </w:p>
          <w:p w14:paraId="199C9FAA" w14:textId="77777777" w:rsidR="0032063D" w:rsidRPr="00021D37" w:rsidRDefault="0032063D" w:rsidP="0032063D">
            <w:pPr>
              <w:pStyle w:val="GvdeMetni"/>
              <w:spacing w:before="20" w:after="20" w:line="240" w:lineRule="auto"/>
              <w:rPr>
                <w:sz w:val="16"/>
                <w:szCs w:val="16"/>
              </w:rPr>
            </w:pPr>
          </w:p>
          <w:p w14:paraId="6AD44F02" w14:textId="625ADD4F" w:rsidR="0032063D" w:rsidRPr="00021D37" w:rsidRDefault="0032063D" w:rsidP="0032063D">
            <w:pPr>
              <w:pStyle w:val="GvdeMetni"/>
              <w:spacing w:before="20" w:after="20" w:line="240" w:lineRule="auto"/>
              <w:rPr>
                <w:sz w:val="16"/>
                <w:szCs w:val="16"/>
              </w:rPr>
            </w:pPr>
            <w:r w:rsidRPr="00021D37">
              <w:rPr>
                <w:sz w:val="16"/>
                <w:szCs w:val="16"/>
              </w:rPr>
              <w:t>During construction</w:t>
            </w:r>
          </w:p>
        </w:tc>
        <w:tc>
          <w:tcPr>
            <w:tcW w:w="0" w:type="auto"/>
          </w:tcPr>
          <w:p w14:paraId="6DE7F476" w14:textId="637D8FC3" w:rsidR="0032063D" w:rsidRPr="00021D37" w:rsidRDefault="0032063D" w:rsidP="0032063D">
            <w:pPr>
              <w:pStyle w:val="GvdeMetni"/>
              <w:spacing w:before="20" w:after="20" w:line="240" w:lineRule="auto"/>
              <w:rPr>
                <w:sz w:val="16"/>
                <w:szCs w:val="16"/>
              </w:rPr>
            </w:pPr>
            <w:r w:rsidRPr="00021D37">
              <w:rPr>
                <w:sz w:val="16"/>
                <w:szCs w:val="16"/>
              </w:rPr>
              <w:t>Biodiversity Specialist</w:t>
            </w:r>
          </w:p>
          <w:p w14:paraId="769A5311" w14:textId="10EC2DB5" w:rsidR="0032063D" w:rsidRPr="00021D37" w:rsidRDefault="0032063D" w:rsidP="0032063D">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0A51CAE1" w14:textId="77777777" w:rsidTr="007E3466">
        <w:tc>
          <w:tcPr>
            <w:tcW w:w="2505" w:type="dxa"/>
            <w:vMerge/>
            <w:hideMark/>
          </w:tcPr>
          <w:p w14:paraId="38C4EFF4" w14:textId="77777777" w:rsidR="00505014" w:rsidRPr="00021D37" w:rsidRDefault="00505014" w:rsidP="00F83EBF">
            <w:pPr>
              <w:pStyle w:val="GvdeMetni"/>
              <w:spacing w:before="20" w:after="20" w:line="240" w:lineRule="auto"/>
              <w:rPr>
                <w:sz w:val="16"/>
                <w:szCs w:val="16"/>
              </w:rPr>
            </w:pPr>
          </w:p>
        </w:tc>
        <w:tc>
          <w:tcPr>
            <w:tcW w:w="4968" w:type="dxa"/>
            <w:hideMark/>
          </w:tcPr>
          <w:p w14:paraId="763634B6" w14:textId="77777777" w:rsidR="00505014" w:rsidRPr="00021D37" w:rsidRDefault="00505014" w:rsidP="00F83EBF">
            <w:pPr>
              <w:pStyle w:val="GvdeMetni"/>
              <w:spacing w:before="20" w:after="20" w:line="240" w:lineRule="auto"/>
              <w:rPr>
                <w:b/>
                <w:bCs/>
                <w:sz w:val="16"/>
                <w:szCs w:val="16"/>
              </w:rPr>
            </w:pPr>
            <w:r w:rsidRPr="00021D37">
              <w:rPr>
                <w:b/>
                <w:bCs/>
                <w:sz w:val="16"/>
                <w:szCs w:val="16"/>
              </w:rPr>
              <w:t>Restoration of habitats temporarily disturbed</w:t>
            </w:r>
          </w:p>
          <w:p w14:paraId="1891187D"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Prepare and implement a post-construction habitat restoration plan for all temporary construction areas that intersect with natural habitats. This plan should evaluate options for passive natural recovery and/or in active/assisted restoration (or a combination of the two) depending on the habitat type characteristics and known responses from literature/case-study examples.</w:t>
            </w:r>
          </w:p>
          <w:p w14:paraId="11653C52" w14:textId="05CE6388"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 xml:space="preserve">All </w:t>
            </w:r>
            <w:r w:rsidRPr="00EF3259">
              <w:rPr>
                <w:sz w:val="16"/>
                <w:szCs w:val="16"/>
              </w:rPr>
              <w:t xml:space="preserve">temporarily disturbed areas within </w:t>
            </w:r>
            <w:r w:rsidRPr="00EF3259">
              <w:rPr>
                <w:i/>
                <w:iCs/>
                <w:sz w:val="16"/>
                <w:szCs w:val="16"/>
              </w:rPr>
              <w:t xml:space="preserve">Pinus </w:t>
            </w:r>
            <w:r w:rsidR="00EF3259" w:rsidRPr="00EF3259">
              <w:rPr>
                <w:i/>
                <w:iCs/>
                <w:sz w:val="16"/>
                <w:szCs w:val="16"/>
              </w:rPr>
              <w:t>brutia</w:t>
            </w:r>
            <w:r w:rsidRPr="00EF3259">
              <w:rPr>
                <w:sz w:val="16"/>
                <w:szCs w:val="16"/>
              </w:rPr>
              <w:t xml:space="preserve"> woodlands must be subject to restoration post-construction.</w:t>
            </w:r>
            <w:r w:rsidRPr="00021D37">
              <w:rPr>
                <w:sz w:val="16"/>
                <w:szCs w:val="16"/>
              </w:rPr>
              <w:t xml:space="preserve"> </w:t>
            </w:r>
          </w:p>
          <w:p w14:paraId="73C7BF26"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Maintain the original soil layering and do not mix topsoil and subsoil layers.</w:t>
            </w:r>
          </w:p>
          <w:p w14:paraId="50FCF8D5"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Reinstate soils in the reverse order (subsoil, then topsoil).</w:t>
            </w:r>
          </w:p>
          <w:p w14:paraId="13E2F01A"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Ensure that topsoil is returned and used in habitat restoration in the same general area of the site where it was originally removed (i.e. within a distance of 200 m) and not transported to and used in another location.</w:t>
            </w:r>
          </w:p>
          <w:p w14:paraId="0421DE6E"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Soil erosion features will be stabilised via backfilling as appropriate.</w:t>
            </w:r>
          </w:p>
          <w:p w14:paraId="225ED24B"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Protect the reinstated bare soil surface with a physical barrier, such as a thin layer of mulch or geotextile/erosion control matting.</w:t>
            </w:r>
          </w:p>
          <w:p w14:paraId="2AB640CB"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Avoid compaction of soils, for example though excessive vehicle tracking, and rip soils where compacted to allow for vegetation growth.</w:t>
            </w:r>
          </w:p>
          <w:p w14:paraId="2CE07268"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lastRenderedPageBreak/>
              <w:t>Where lands will be returned to agricultural production, no further requirements are recommended beyond soil reinstatement and basic landscaping to return the surface to pre-construction conditions.</w:t>
            </w:r>
          </w:p>
          <w:p w14:paraId="3991BE46"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Identify indigenous species for planting and suitable sources for seed and plants as appropriate (preferably using seed of local origin as far as possible, and only supplement with other seed where locally sourced seed is unavailable).</w:t>
            </w:r>
          </w:p>
          <w:p w14:paraId="273D49A4"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Identify commercial sources of seed / plants from local nurseries for example.</w:t>
            </w:r>
          </w:p>
          <w:p w14:paraId="753ED39E"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Encourage rapid re-vegetation through re-seeding using rapid growing, indigenous runner grasses that will form a secondary grassland habitat (meadow or pasture), with species selection using native/indigenous plants only (no exotic species) and using only a compatible species mix informed by the local soil and climate characteristics.</w:t>
            </w:r>
          </w:p>
          <w:p w14:paraId="064959B3"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Direct seeding by broadcasting seed or hydro-seeding is recommended to immediately stabilise areas that are bare of vegetation cover within 2 months of the completion of works in these areas.</w:t>
            </w:r>
          </w:p>
          <w:p w14:paraId="4702E0E6"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Care must be taken to utilise appropriate species for revegetating trenches where cables/pipelines have been buried (avoid selecting deep rooting plants/trees for example that could damage buried cables/pipes).</w:t>
            </w:r>
          </w:p>
          <w:p w14:paraId="547AAC39"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Temporary fencing or other appropriate barriers are to be erected where necessary to prevent entry to the area implemented in the short to medium term, to prevent livestock overgrazing and allow vegetation re-growth in order to stabilise the soil surface.</w:t>
            </w:r>
          </w:p>
          <w:p w14:paraId="012DEA4A" w14:textId="77777777" w:rsidR="00505014" w:rsidRPr="00021D37" w:rsidRDefault="00505014" w:rsidP="00F83EBF">
            <w:pPr>
              <w:pStyle w:val="GvdeMetni"/>
              <w:numPr>
                <w:ilvl w:val="0"/>
                <w:numId w:val="75"/>
              </w:numPr>
              <w:spacing w:before="20" w:after="20" w:line="240" w:lineRule="auto"/>
              <w:ind w:left="714" w:hanging="357"/>
              <w:jc w:val="both"/>
              <w:rPr>
                <w:sz w:val="16"/>
                <w:szCs w:val="16"/>
              </w:rPr>
            </w:pPr>
            <w:r w:rsidRPr="00021D37">
              <w:rPr>
                <w:sz w:val="16"/>
                <w:szCs w:val="16"/>
              </w:rPr>
              <w:t>Control invasive and alien plant species that may colonise the reinstated habitat in accordance with the measures in this BMP.</w:t>
            </w:r>
          </w:p>
          <w:p w14:paraId="5981DBB8" w14:textId="77777777" w:rsidR="00505014" w:rsidRPr="00021D37" w:rsidRDefault="00505014" w:rsidP="00F83EBF">
            <w:pPr>
              <w:pStyle w:val="GvdeMetni"/>
              <w:spacing w:before="20" w:after="20" w:line="240" w:lineRule="auto"/>
              <w:jc w:val="both"/>
              <w:rPr>
                <w:sz w:val="16"/>
                <w:szCs w:val="16"/>
              </w:rPr>
            </w:pPr>
          </w:p>
        </w:tc>
        <w:tc>
          <w:tcPr>
            <w:tcW w:w="1164" w:type="dxa"/>
          </w:tcPr>
          <w:p w14:paraId="65D6FC95"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Restore</w:t>
            </w:r>
          </w:p>
        </w:tc>
        <w:tc>
          <w:tcPr>
            <w:tcW w:w="2175" w:type="dxa"/>
            <w:hideMark/>
          </w:tcPr>
          <w:p w14:paraId="251D2056" w14:textId="74207F5B" w:rsidR="00507BAD" w:rsidRPr="00021D37" w:rsidRDefault="00507BAD" w:rsidP="00F83EBF">
            <w:pPr>
              <w:pStyle w:val="GvdeMetni"/>
              <w:spacing w:before="20" w:after="20" w:line="240" w:lineRule="auto"/>
              <w:rPr>
                <w:sz w:val="16"/>
                <w:szCs w:val="16"/>
              </w:rPr>
            </w:pPr>
            <w:r w:rsidRPr="00021D37">
              <w:rPr>
                <w:b/>
                <w:bCs/>
                <w:sz w:val="16"/>
                <w:szCs w:val="16"/>
              </w:rPr>
              <w:t>Onsite Habitat Restoration Plan</w:t>
            </w:r>
            <w:r w:rsidRPr="00021D37">
              <w:rPr>
                <w:sz w:val="16"/>
                <w:szCs w:val="16"/>
              </w:rPr>
              <w:t xml:space="preserve"> developed.</w:t>
            </w:r>
          </w:p>
          <w:p w14:paraId="1BD0281D" w14:textId="77777777" w:rsidR="00507BAD" w:rsidRPr="00021D37" w:rsidRDefault="00507BAD" w:rsidP="00F83EBF">
            <w:pPr>
              <w:pStyle w:val="GvdeMetni"/>
              <w:spacing w:before="20" w:after="20" w:line="240" w:lineRule="auto"/>
              <w:rPr>
                <w:sz w:val="16"/>
                <w:szCs w:val="16"/>
              </w:rPr>
            </w:pPr>
          </w:p>
          <w:p w14:paraId="03A4C42A" w14:textId="47E448F8" w:rsidR="00505014" w:rsidRPr="00021D37" w:rsidRDefault="00505014" w:rsidP="00F83EBF">
            <w:pPr>
              <w:pStyle w:val="GvdeMetni"/>
              <w:spacing w:before="20" w:after="20" w:line="240" w:lineRule="auto"/>
              <w:rPr>
                <w:sz w:val="16"/>
                <w:szCs w:val="16"/>
              </w:rPr>
            </w:pPr>
            <w:r w:rsidRPr="00021D37">
              <w:rPr>
                <w:sz w:val="16"/>
                <w:szCs w:val="16"/>
              </w:rPr>
              <w:t>Habitat restoration plan implemented to specification.</w:t>
            </w:r>
          </w:p>
        </w:tc>
        <w:tc>
          <w:tcPr>
            <w:tcW w:w="2118" w:type="dxa"/>
          </w:tcPr>
          <w:p w14:paraId="7D5C6FD7" w14:textId="77777777" w:rsidR="00ED28BC" w:rsidRDefault="00ED28BC" w:rsidP="00ED28BC">
            <w:pPr>
              <w:pStyle w:val="GvdeMetni"/>
              <w:spacing w:before="20" w:after="20" w:line="240" w:lineRule="auto"/>
              <w:rPr>
                <w:sz w:val="16"/>
                <w:szCs w:val="16"/>
              </w:rPr>
            </w:pPr>
            <w:r>
              <w:rPr>
                <w:sz w:val="16"/>
                <w:szCs w:val="16"/>
              </w:rPr>
              <w:t>During construction (plan preparation)</w:t>
            </w:r>
          </w:p>
          <w:p w14:paraId="5E3B8144" w14:textId="77777777" w:rsidR="00ED28BC" w:rsidRDefault="00ED28BC" w:rsidP="00ED28BC">
            <w:pPr>
              <w:pStyle w:val="GvdeMetni"/>
              <w:spacing w:before="20" w:after="20" w:line="240" w:lineRule="auto"/>
              <w:rPr>
                <w:sz w:val="16"/>
                <w:szCs w:val="16"/>
              </w:rPr>
            </w:pPr>
          </w:p>
          <w:p w14:paraId="2BDAF8C7" w14:textId="77777777" w:rsidR="00ED28BC" w:rsidRDefault="00ED28BC" w:rsidP="00ED28BC">
            <w:pPr>
              <w:pStyle w:val="GvdeMetni"/>
              <w:spacing w:before="20" w:after="20" w:line="240" w:lineRule="auto"/>
              <w:rPr>
                <w:sz w:val="16"/>
                <w:szCs w:val="16"/>
              </w:rPr>
            </w:pPr>
            <w:r w:rsidRPr="00021D37">
              <w:rPr>
                <w:sz w:val="16"/>
                <w:szCs w:val="16"/>
              </w:rPr>
              <w:t>Post-construction</w:t>
            </w:r>
          </w:p>
          <w:p w14:paraId="63061F2D" w14:textId="52E8F80A" w:rsidR="00505014" w:rsidRPr="00021D37" w:rsidRDefault="00ED28BC" w:rsidP="00ED28BC">
            <w:pPr>
              <w:pStyle w:val="GvdeMetni"/>
              <w:spacing w:before="20" w:after="20" w:line="240" w:lineRule="auto"/>
              <w:rPr>
                <w:sz w:val="16"/>
                <w:szCs w:val="16"/>
              </w:rPr>
            </w:pPr>
            <w:r>
              <w:rPr>
                <w:sz w:val="16"/>
                <w:szCs w:val="16"/>
              </w:rPr>
              <w:t>(implementation of restoration plan, details regarding timing to be defined in the habitat restoration plan)</w:t>
            </w:r>
          </w:p>
        </w:tc>
        <w:tc>
          <w:tcPr>
            <w:tcW w:w="0" w:type="auto"/>
            <w:hideMark/>
          </w:tcPr>
          <w:p w14:paraId="7CE6E9B8"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41A13905" w14:textId="77777777" w:rsidR="00505014" w:rsidRPr="00021D37" w:rsidRDefault="00505014" w:rsidP="00F83EBF">
            <w:pPr>
              <w:pStyle w:val="GvdeMetni"/>
              <w:spacing w:before="20" w:after="20" w:line="240" w:lineRule="auto"/>
              <w:rPr>
                <w:sz w:val="16"/>
                <w:szCs w:val="16"/>
              </w:rPr>
            </w:pPr>
            <w:r w:rsidRPr="00021D37">
              <w:rPr>
                <w:sz w:val="16"/>
                <w:szCs w:val="16"/>
              </w:rPr>
              <w:t>Biodiversity Specialist</w:t>
            </w:r>
          </w:p>
          <w:p w14:paraId="61155459" w14:textId="2A872659"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76FCA21E" w14:textId="77777777" w:rsidTr="007E3466">
        <w:tc>
          <w:tcPr>
            <w:tcW w:w="2505" w:type="dxa"/>
            <w:vMerge/>
          </w:tcPr>
          <w:p w14:paraId="7EE0C678" w14:textId="77777777" w:rsidR="00505014" w:rsidRPr="00021D37" w:rsidRDefault="00505014" w:rsidP="00F83EBF">
            <w:pPr>
              <w:pStyle w:val="GvdeMetni"/>
              <w:spacing w:before="20" w:after="20" w:line="240" w:lineRule="auto"/>
              <w:rPr>
                <w:sz w:val="16"/>
                <w:szCs w:val="16"/>
              </w:rPr>
            </w:pPr>
          </w:p>
        </w:tc>
        <w:tc>
          <w:tcPr>
            <w:tcW w:w="4968" w:type="dxa"/>
          </w:tcPr>
          <w:p w14:paraId="102AD44B" w14:textId="77777777" w:rsidR="00505014" w:rsidRPr="00021D37" w:rsidRDefault="00505014" w:rsidP="00F83EBF">
            <w:pPr>
              <w:pStyle w:val="Tabletextleft"/>
              <w:spacing w:before="20" w:after="20"/>
              <w:rPr>
                <w:rFonts w:eastAsia="Times New Roman" w:cs="Calibri"/>
                <w:b/>
                <w:bCs/>
                <w:sz w:val="16"/>
                <w:szCs w:val="16"/>
                <w:lang w:val="tr-TR" w:eastAsia="tr-TR"/>
              </w:rPr>
            </w:pPr>
            <w:r w:rsidRPr="00021D37">
              <w:rPr>
                <w:rFonts w:eastAsia="Times New Roman" w:cs="Calibri"/>
                <w:b/>
                <w:bCs/>
                <w:sz w:val="16"/>
                <w:szCs w:val="16"/>
                <w:lang w:val="tr-TR" w:eastAsia="tr-TR"/>
              </w:rPr>
              <w:t>Habitat restoration/compensation for habitats permanently destroyed</w:t>
            </w:r>
          </w:p>
          <w:p w14:paraId="561F0DE6" w14:textId="77777777" w:rsidR="00505014" w:rsidRPr="00021D37" w:rsidRDefault="00505014" w:rsidP="00F83EBF">
            <w:pPr>
              <w:pStyle w:val="Tabletextleft"/>
              <w:numPr>
                <w:ilvl w:val="0"/>
                <w:numId w:val="78"/>
              </w:numPr>
              <w:spacing w:before="20" w:after="20"/>
              <w:rPr>
                <w:rFonts w:eastAsia="Times New Roman" w:cs="Calibri"/>
                <w:b/>
                <w:bCs/>
                <w:sz w:val="16"/>
                <w:szCs w:val="16"/>
                <w:lang w:val="tr-TR" w:eastAsia="tr-TR"/>
              </w:rPr>
            </w:pPr>
            <w:r w:rsidRPr="00021D37">
              <w:rPr>
                <w:rFonts w:eastAsia="Times New Roman" w:cs="Calibri"/>
                <w:sz w:val="16"/>
                <w:szCs w:val="16"/>
                <w:lang w:val="tr-TR" w:eastAsia="tr-TR"/>
              </w:rPr>
              <w:t>Post-construction survey to verify the</w:t>
            </w:r>
            <w:r w:rsidRPr="00021D37">
              <w:rPr>
                <w:rFonts w:eastAsia="Times New Roman" w:cs="Calibri"/>
                <w:b/>
                <w:bCs/>
                <w:sz w:val="16"/>
                <w:szCs w:val="16"/>
                <w:lang w:val="tr-TR" w:eastAsia="tr-TR"/>
              </w:rPr>
              <w:t xml:space="preserve"> </w:t>
            </w:r>
            <w:r w:rsidRPr="00021D37">
              <w:rPr>
                <w:rFonts w:eastAsia="Times New Roman" w:cs="Calibri"/>
                <w:sz w:val="16"/>
                <w:szCs w:val="16"/>
                <w:lang w:val="tr-TR" w:eastAsia="tr-TR"/>
              </w:rPr>
              <w:t xml:space="preserve">extent of natural habitats transformed due to the Project, to confirm which temporary disturbances can be remedied/restored and which areas are permanently lost die to the development. </w:t>
            </w:r>
            <w:r w:rsidRPr="00021D37">
              <w:rPr>
                <w:rFonts w:eastAsia="Times New Roman" w:cs="Calibri"/>
                <w:sz w:val="16"/>
                <w:szCs w:val="16"/>
                <w:lang w:val="tr-TR" w:eastAsia="tr-TR"/>
              </w:rPr>
              <w:lastRenderedPageBreak/>
              <w:t>Update the quantum of natural habitat loss and refine targets for NNL where necessary.</w:t>
            </w:r>
          </w:p>
          <w:p w14:paraId="0065036E" w14:textId="187D3FC2" w:rsidR="00505014" w:rsidRPr="00C17C75" w:rsidRDefault="00505014" w:rsidP="00F83EBF">
            <w:pPr>
              <w:pStyle w:val="Tabletextleft"/>
              <w:numPr>
                <w:ilvl w:val="0"/>
                <w:numId w:val="78"/>
              </w:numPr>
              <w:spacing w:before="20" w:after="20"/>
              <w:rPr>
                <w:rFonts w:eastAsia="Times New Roman" w:cs="Calibri"/>
                <w:b/>
                <w:bCs/>
                <w:sz w:val="16"/>
                <w:szCs w:val="16"/>
                <w:lang w:val="tr-TR" w:eastAsia="tr-TR"/>
              </w:rPr>
            </w:pPr>
            <w:r w:rsidRPr="0072056F">
              <w:rPr>
                <w:sz w:val="16"/>
                <w:szCs w:val="16"/>
              </w:rPr>
              <w:t>Develop and implement a habitat restoration/compensation plan (or offset) for</w:t>
            </w:r>
            <w:r w:rsidRPr="0072056F">
              <w:rPr>
                <w:rFonts w:cs="Arial"/>
                <w:sz w:val="16"/>
                <w:szCs w:val="16"/>
              </w:rPr>
              <w:t xml:space="preserve"> </w:t>
            </w:r>
            <w:r w:rsidR="006D2FA3">
              <w:rPr>
                <w:rFonts w:cs="Arial"/>
                <w:sz w:val="16"/>
                <w:szCs w:val="16"/>
              </w:rPr>
              <w:t xml:space="preserve">natural and </w:t>
            </w:r>
            <w:r w:rsidRPr="0072056F">
              <w:rPr>
                <w:rFonts w:cs="Arial"/>
                <w:sz w:val="16"/>
                <w:szCs w:val="16"/>
              </w:rPr>
              <w:t>PBF qualifying habitats</w:t>
            </w:r>
            <w:r w:rsidR="001C160A" w:rsidRPr="0072056F">
              <w:rPr>
                <w:rFonts w:cs="Arial"/>
                <w:sz w:val="16"/>
                <w:szCs w:val="16"/>
              </w:rPr>
              <w:t xml:space="preserve"> as </w:t>
            </w:r>
            <w:r w:rsidRPr="0072056F">
              <w:rPr>
                <w:rFonts w:cs="Arial"/>
                <w:i/>
                <w:iCs/>
                <w:sz w:val="16"/>
                <w:szCs w:val="16"/>
              </w:rPr>
              <w:t>Pinus brutia</w:t>
            </w:r>
            <w:r w:rsidRPr="0072056F">
              <w:rPr>
                <w:rFonts w:cs="Arial"/>
                <w:sz w:val="16"/>
                <w:szCs w:val="16"/>
              </w:rPr>
              <w:t xml:space="preserve"> woodland</w:t>
            </w:r>
            <w:r w:rsidR="006D2FA3">
              <w:rPr>
                <w:rFonts w:cs="Arial"/>
                <w:sz w:val="16"/>
                <w:szCs w:val="16"/>
              </w:rPr>
              <w:t>, maquis and sparsely vegetated habitats</w:t>
            </w:r>
            <w:r w:rsidRPr="0072056F">
              <w:rPr>
                <w:rFonts w:cs="Arial"/>
                <w:sz w:val="16"/>
                <w:szCs w:val="16"/>
              </w:rPr>
              <w:t xml:space="preserve"> </w:t>
            </w:r>
            <w:r w:rsidRPr="0072056F">
              <w:rPr>
                <w:rFonts w:eastAsia="Times New Roman"/>
                <w:sz w:val="16"/>
                <w:szCs w:val="16"/>
                <w:lang w:val="tr-TR" w:eastAsia="tr-TR"/>
              </w:rPr>
              <w:t xml:space="preserve">towards meeting NNL of biodiversity for the relevant natural habitats </w:t>
            </w:r>
            <w:r w:rsidR="006D2FA3">
              <w:rPr>
                <w:rFonts w:eastAsia="Times New Roman"/>
                <w:sz w:val="16"/>
                <w:szCs w:val="16"/>
                <w:lang w:val="tr-TR" w:eastAsia="tr-TR"/>
              </w:rPr>
              <w:t>and</w:t>
            </w:r>
            <w:r w:rsidRPr="0072056F">
              <w:rPr>
                <w:rFonts w:eastAsia="Times New Roman"/>
                <w:sz w:val="16"/>
                <w:szCs w:val="16"/>
                <w:lang w:val="tr-TR" w:eastAsia="tr-TR"/>
              </w:rPr>
              <w:t xml:space="preserve"> PBF (</w:t>
            </w:r>
            <w:r w:rsidR="00DA47AB">
              <w:rPr>
                <w:rFonts w:eastAsia="Times New Roman"/>
                <w:sz w:val="16"/>
                <w:szCs w:val="16"/>
                <w:lang w:val="tr-TR" w:eastAsia="tr-TR"/>
              </w:rPr>
              <w:t>s</w:t>
            </w:r>
            <w:r w:rsidRPr="0072056F">
              <w:rPr>
                <w:rFonts w:eastAsia="Times New Roman"/>
                <w:sz w:val="16"/>
                <w:szCs w:val="16"/>
                <w:lang w:val="tr-TR" w:eastAsia="tr-TR"/>
              </w:rPr>
              <w:t>ee NNL strategy in Section</w:t>
            </w:r>
            <w:r w:rsidRPr="0072056F">
              <w:rPr>
                <w:rFonts w:eastAsia="Times New Roman"/>
                <w:sz w:val="16"/>
                <w:szCs w:val="16"/>
                <w:lang w:val="tr-TR" w:eastAsia="tr-TR"/>
              </w:rPr>
              <w:fldChar w:fldCharType="begin"/>
            </w:r>
            <w:r w:rsidRPr="0072056F">
              <w:rPr>
                <w:rFonts w:eastAsia="Times New Roman"/>
                <w:sz w:val="16"/>
                <w:szCs w:val="16"/>
                <w:lang w:val="tr-TR" w:eastAsia="tr-TR"/>
              </w:rPr>
              <w:instrText xml:space="preserve"> REF _Ref199344517 \r \h </w:instrText>
            </w:r>
            <w:r w:rsidR="00F83EBF" w:rsidRPr="0072056F">
              <w:rPr>
                <w:rFonts w:eastAsia="Times New Roman"/>
                <w:sz w:val="16"/>
                <w:szCs w:val="16"/>
                <w:lang w:val="tr-TR" w:eastAsia="tr-TR"/>
              </w:rPr>
              <w:instrText xml:space="preserve"> \* MERGEFORMAT </w:instrText>
            </w:r>
            <w:r w:rsidRPr="0072056F">
              <w:rPr>
                <w:rFonts w:eastAsia="Times New Roman"/>
                <w:sz w:val="16"/>
                <w:szCs w:val="16"/>
                <w:lang w:val="tr-TR" w:eastAsia="tr-TR"/>
              </w:rPr>
            </w:r>
            <w:r w:rsidRPr="0072056F">
              <w:rPr>
                <w:rFonts w:eastAsia="Times New Roman"/>
                <w:sz w:val="16"/>
                <w:szCs w:val="16"/>
                <w:lang w:val="tr-TR" w:eastAsia="tr-TR"/>
              </w:rPr>
              <w:fldChar w:fldCharType="separate"/>
            </w:r>
            <w:r w:rsidR="00B506BC">
              <w:rPr>
                <w:rFonts w:eastAsia="Times New Roman"/>
                <w:sz w:val="16"/>
                <w:szCs w:val="16"/>
                <w:lang w:val="tr-TR" w:eastAsia="tr-TR"/>
              </w:rPr>
              <w:t>3.1</w:t>
            </w:r>
            <w:r w:rsidRPr="0072056F">
              <w:rPr>
                <w:rFonts w:eastAsia="Times New Roman"/>
                <w:sz w:val="16"/>
                <w:szCs w:val="16"/>
                <w:lang w:val="tr-TR" w:eastAsia="tr-TR"/>
              </w:rPr>
              <w:fldChar w:fldCharType="end"/>
            </w:r>
            <w:r w:rsidRPr="0072056F">
              <w:rPr>
                <w:rFonts w:eastAsia="Times New Roman"/>
                <w:sz w:val="16"/>
                <w:szCs w:val="16"/>
                <w:lang w:val="tr-TR" w:eastAsia="tr-TR"/>
              </w:rPr>
              <w:t>)</w:t>
            </w:r>
            <w:r w:rsidR="00DA47AB">
              <w:rPr>
                <w:rFonts w:eastAsia="Times New Roman"/>
                <w:sz w:val="16"/>
                <w:szCs w:val="16"/>
                <w:lang w:val="tr-TR" w:eastAsia="tr-TR"/>
              </w:rPr>
              <w:t>.</w:t>
            </w:r>
          </w:p>
          <w:p w14:paraId="126C4E19" w14:textId="77777777" w:rsidR="00702106" w:rsidRPr="0072056F" w:rsidRDefault="00702106" w:rsidP="00702106">
            <w:pPr>
              <w:pStyle w:val="Tabletextleft"/>
              <w:numPr>
                <w:ilvl w:val="0"/>
                <w:numId w:val="78"/>
              </w:numPr>
              <w:spacing w:before="20" w:after="20"/>
              <w:ind w:left="714" w:hanging="357"/>
              <w:rPr>
                <w:rFonts w:eastAsia="Times New Roman" w:cs="Calibri"/>
                <w:sz w:val="16"/>
                <w:szCs w:val="16"/>
                <w:lang w:val="tr-TR" w:eastAsia="tr-TR"/>
              </w:rPr>
            </w:pPr>
            <w:r w:rsidRPr="0072056F">
              <w:rPr>
                <w:rFonts w:eastAsia="Times New Roman" w:cs="Calibri"/>
                <w:sz w:val="16"/>
                <w:szCs w:val="16"/>
                <w:lang w:val="tr-TR" w:eastAsia="tr-TR"/>
              </w:rPr>
              <w:t xml:space="preserve">Propagation and future reintroduction of CH and PBF </w:t>
            </w:r>
            <w:r>
              <w:rPr>
                <w:rFonts w:eastAsia="Times New Roman" w:cs="Calibri"/>
                <w:sz w:val="16"/>
                <w:szCs w:val="16"/>
                <w:lang w:val="tr-TR" w:eastAsia="tr-TR"/>
              </w:rPr>
              <w:t xml:space="preserve">flora </w:t>
            </w:r>
            <w:r w:rsidRPr="0072056F">
              <w:rPr>
                <w:rFonts w:eastAsia="Times New Roman" w:cs="Calibri"/>
                <w:sz w:val="16"/>
                <w:szCs w:val="16"/>
                <w:lang w:val="tr-TR" w:eastAsia="tr-TR"/>
              </w:rPr>
              <w:t xml:space="preserve">species should be planned based on ecological suitability and restoration targets. In particular, in-situ and ex-situ conservation strategies must be developed for the following Critical Habitat (CH) qualifying plant species: </w:t>
            </w:r>
            <w:r w:rsidRPr="0072056F">
              <w:rPr>
                <w:rFonts w:eastAsia="Times New Roman" w:cs="Calibri"/>
                <w:i/>
                <w:iCs/>
                <w:sz w:val="16"/>
                <w:szCs w:val="16"/>
                <w:lang w:val="tr-TR" w:eastAsia="tr-TR"/>
              </w:rPr>
              <w:t>Fritillaria milasense</w:t>
            </w:r>
            <w:r w:rsidRPr="0072056F">
              <w:rPr>
                <w:rFonts w:eastAsia="Times New Roman" w:cs="Calibri"/>
                <w:sz w:val="16"/>
                <w:szCs w:val="16"/>
                <w:lang w:val="tr-TR" w:eastAsia="tr-TR"/>
              </w:rPr>
              <w:t xml:space="preserve">; and </w:t>
            </w:r>
            <w:r w:rsidRPr="0072056F">
              <w:rPr>
                <w:rFonts w:eastAsia="Times New Roman" w:cs="Calibri"/>
                <w:i/>
                <w:iCs/>
                <w:sz w:val="16"/>
                <w:szCs w:val="16"/>
                <w:lang w:val="tr-TR" w:eastAsia="tr-TR"/>
              </w:rPr>
              <w:t>Cyclamen mirabile</w:t>
            </w:r>
            <w:r w:rsidRPr="0072056F">
              <w:rPr>
                <w:rFonts w:eastAsia="Times New Roman" w:cs="Calibri"/>
                <w:sz w:val="16"/>
                <w:szCs w:val="16"/>
                <w:lang w:val="tr-TR" w:eastAsia="tr-TR"/>
              </w:rPr>
              <w:t xml:space="preserve"> as a PBF species. As an initial step, seed collection during appropriate phenological periods will be conducted and submitted to the Turkish Seed Gene Bank for long-term conservation. </w:t>
            </w:r>
          </w:p>
          <w:p w14:paraId="62CB431A" w14:textId="18FDC137" w:rsidR="00505014" w:rsidRPr="00021D37"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021D37">
              <w:rPr>
                <w:rFonts w:eastAsia="Times New Roman" w:cs="Calibri"/>
                <w:sz w:val="16"/>
                <w:szCs w:val="16"/>
                <w:lang w:val="tr-TR" w:eastAsia="tr-TR"/>
              </w:rPr>
              <w:t>Monitor the success of habitat restorat</w:t>
            </w:r>
            <w:r w:rsidR="00F30487" w:rsidRPr="00021D37">
              <w:rPr>
                <w:rFonts w:eastAsia="Times New Roman" w:cs="Calibri"/>
                <w:sz w:val="16"/>
                <w:szCs w:val="16"/>
                <w:lang w:val="tr-TR" w:eastAsia="tr-TR"/>
              </w:rPr>
              <w:t>i</w:t>
            </w:r>
            <w:r w:rsidRPr="00021D37">
              <w:rPr>
                <w:rFonts w:eastAsia="Times New Roman" w:cs="Calibri"/>
                <w:sz w:val="16"/>
                <w:szCs w:val="16"/>
                <w:lang w:val="tr-TR" w:eastAsia="tr-TR"/>
              </w:rPr>
              <w:t>on/compensation and impelment aftercare and adaptive management measures as necessary.</w:t>
            </w:r>
          </w:p>
          <w:p w14:paraId="0BD7DD38" w14:textId="1672276C" w:rsidR="00505014" w:rsidRPr="00021D37" w:rsidRDefault="00505014" w:rsidP="00F30487">
            <w:pPr>
              <w:pStyle w:val="Tabletextleft"/>
              <w:numPr>
                <w:ilvl w:val="0"/>
                <w:numId w:val="78"/>
              </w:numPr>
              <w:spacing w:before="20" w:after="20"/>
              <w:ind w:left="714" w:hanging="357"/>
              <w:rPr>
                <w:rFonts w:eastAsia="Times New Roman" w:cs="Calibri"/>
                <w:sz w:val="16"/>
                <w:szCs w:val="16"/>
                <w:lang w:val="tr-TR" w:eastAsia="tr-TR"/>
              </w:rPr>
            </w:pPr>
            <w:r w:rsidRPr="00021D37">
              <w:rPr>
                <w:rFonts w:eastAsia="Times New Roman" w:cs="Calibri"/>
                <w:sz w:val="16"/>
                <w:szCs w:val="16"/>
                <w:lang w:val="tr-TR" w:eastAsia="tr-TR"/>
              </w:rPr>
              <w:t>Monitor fauna and flora within restored / enhanced habitats to inform NNL/NG for CH and PBF flora and fauna species in particular.</w:t>
            </w:r>
          </w:p>
        </w:tc>
        <w:tc>
          <w:tcPr>
            <w:tcW w:w="1164" w:type="dxa"/>
          </w:tcPr>
          <w:p w14:paraId="734E74AC"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Restore / Compensate</w:t>
            </w:r>
          </w:p>
        </w:tc>
        <w:tc>
          <w:tcPr>
            <w:tcW w:w="2175" w:type="dxa"/>
          </w:tcPr>
          <w:p w14:paraId="34F2A368" w14:textId="51977FF6" w:rsidR="00F30487" w:rsidRPr="00021D37" w:rsidRDefault="00F30487" w:rsidP="00F83EBF">
            <w:pPr>
              <w:pStyle w:val="GvdeMetni"/>
              <w:spacing w:before="20" w:after="20" w:line="240" w:lineRule="auto"/>
              <w:rPr>
                <w:sz w:val="16"/>
                <w:szCs w:val="16"/>
              </w:rPr>
            </w:pPr>
            <w:r w:rsidRPr="00021D37">
              <w:rPr>
                <w:sz w:val="16"/>
                <w:szCs w:val="16"/>
              </w:rPr>
              <w:t>Post-construction habitat verification survey completed.</w:t>
            </w:r>
          </w:p>
          <w:p w14:paraId="083FC06E" w14:textId="77777777" w:rsidR="00F30487" w:rsidRPr="00021D37" w:rsidRDefault="00F30487" w:rsidP="00F83EBF">
            <w:pPr>
              <w:pStyle w:val="GvdeMetni"/>
              <w:spacing w:before="20" w:after="20" w:line="240" w:lineRule="auto"/>
              <w:rPr>
                <w:sz w:val="16"/>
                <w:szCs w:val="16"/>
              </w:rPr>
            </w:pPr>
          </w:p>
          <w:p w14:paraId="5E5D47E9" w14:textId="1E156316" w:rsidR="00D252D8" w:rsidRPr="00021D37" w:rsidRDefault="00D252D8" w:rsidP="00F83EBF">
            <w:pPr>
              <w:pStyle w:val="GvdeMetni"/>
              <w:spacing w:before="20" w:after="20" w:line="240" w:lineRule="auto"/>
              <w:rPr>
                <w:sz w:val="16"/>
                <w:szCs w:val="16"/>
              </w:rPr>
            </w:pPr>
            <w:r w:rsidRPr="00021D37">
              <w:rPr>
                <w:b/>
                <w:bCs/>
                <w:sz w:val="16"/>
                <w:szCs w:val="16"/>
              </w:rPr>
              <w:t>Biodiversity offset strategy and plan</w:t>
            </w:r>
            <w:r w:rsidRPr="00021D37">
              <w:rPr>
                <w:sz w:val="16"/>
                <w:szCs w:val="16"/>
              </w:rPr>
              <w:t xml:space="preserve"> developed.</w:t>
            </w:r>
          </w:p>
          <w:p w14:paraId="1C05E8E8" w14:textId="77777777" w:rsidR="00D252D8" w:rsidRPr="00021D37" w:rsidRDefault="00D252D8" w:rsidP="00F83EBF">
            <w:pPr>
              <w:pStyle w:val="GvdeMetni"/>
              <w:spacing w:before="20" w:after="20" w:line="240" w:lineRule="auto"/>
              <w:rPr>
                <w:sz w:val="16"/>
                <w:szCs w:val="16"/>
              </w:rPr>
            </w:pPr>
          </w:p>
          <w:p w14:paraId="23DEE7B1" w14:textId="4D82550E" w:rsidR="00505014" w:rsidRPr="00021D37" w:rsidRDefault="00505014" w:rsidP="00F83EBF">
            <w:pPr>
              <w:pStyle w:val="GvdeMetni"/>
              <w:spacing w:before="20" w:after="20" w:line="240" w:lineRule="auto"/>
              <w:rPr>
                <w:sz w:val="16"/>
                <w:szCs w:val="16"/>
              </w:rPr>
            </w:pPr>
            <w:r w:rsidRPr="00021D37">
              <w:rPr>
                <w:sz w:val="16"/>
                <w:szCs w:val="16"/>
              </w:rPr>
              <w:t>Habitat compensation/restoration plan developed.</w:t>
            </w:r>
          </w:p>
          <w:p w14:paraId="3C16B261" w14:textId="77777777" w:rsidR="00F30487" w:rsidRPr="00021D37" w:rsidRDefault="00F30487" w:rsidP="00F83EBF">
            <w:pPr>
              <w:pStyle w:val="GvdeMetni"/>
              <w:spacing w:before="20" w:after="20" w:line="240" w:lineRule="auto"/>
              <w:rPr>
                <w:sz w:val="16"/>
                <w:szCs w:val="16"/>
              </w:rPr>
            </w:pPr>
          </w:p>
          <w:p w14:paraId="396B38DC" w14:textId="7DB33EDA" w:rsidR="00505014" w:rsidRPr="00021D37" w:rsidRDefault="00D252D8" w:rsidP="00F83EBF">
            <w:pPr>
              <w:pStyle w:val="GvdeMetni"/>
              <w:spacing w:before="20" w:after="20" w:line="240" w:lineRule="auto"/>
              <w:rPr>
                <w:sz w:val="16"/>
                <w:szCs w:val="16"/>
              </w:rPr>
            </w:pPr>
            <w:r w:rsidRPr="00021D37">
              <w:rPr>
                <w:sz w:val="16"/>
                <w:szCs w:val="16"/>
              </w:rPr>
              <w:t xml:space="preserve">Offset / </w:t>
            </w:r>
            <w:r w:rsidR="00505014" w:rsidRPr="00021D37">
              <w:rPr>
                <w:sz w:val="16"/>
                <w:szCs w:val="16"/>
              </w:rPr>
              <w:t>Habitat compensation implemented to specification.</w:t>
            </w:r>
          </w:p>
          <w:p w14:paraId="6171154E" w14:textId="77777777" w:rsidR="00505014" w:rsidRPr="00021D37" w:rsidRDefault="00505014" w:rsidP="00F83EBF">
            <w:pPr>
              <w:pStyle w:val="GvdeMetni"/>
              <w:spacing w:before="20" w:after="20" w:line="240" w:lineRule="auto"/>
              <w:rPr>
                <w:sz w:val="16"/>
                <w:szCs w:val="16"/>
              </w:rPr>
            </w:pPr>
          </w:p>
        </w:tc>
        <w:tc>
          <w:tcPr>
            <w:tcW w:w="2118" w:type="dxa"/>
          </w:tcPr>
          <w:p w14:paraId="3F73DF77" w14:textId="77777777" w:rsidR="00505014" w:rsidRDefault="00505014" w:rsidP="00F83EBF">
            <w:pPr>
              <w:pStyle w:val="GvdeMetni"/>
              <w:spacing w:before="20" w:after="20" w:line="240" w:lineRule="auto"/>
              <w:rPr>
                <w:sz w:val="16"/>
                <w:szCs w:val="16"/>
              </w:rPr>
            </w:pPr>
            <w:r w:rsidRPr="00021D37">
              <w:rPr>
                <w:sz w:val="16"/>
                <w:szCs w:val="16"/>
              </w:rPr>
              <w:lastRenderedPageBreak/>
              <w:t>Post-construction</w:t>
            </w:r>
          </w:p>
          <w:p w14:paraId="4A4B32D1" w14:textId="531C060A" w:rsidR="00B80123" w:rsidRPr="00021D37" w:rsidRDefault="00B80123" w:rsidP="00F83EBF">
            <w:pPr>
              <w:pStyle w:val="GvdeMetni"/>
              <w:spacing w:before="20" w:after="20" w:line="240" w:lineRule="auto"/>
              <w:rPr>
                <w:sz w:val="16"/>
                <w:szCs w:val="16"/>
              </w:rPr>
            </w:pPr>
            <w:r>
              <w:rPr>
                <w:sz w:val="16"/>
                <w:szCs w:val="16"/>
              </w:rPr>
              <w:t>(detailed timeframes to be defined in offset/habitat restoration plan)</w:t>
            </w:r>
          </w:p>
        </w:tc>
        <w:tc>
          <w:tcPr>
            <w:tcW w:w="0" w:type="auto"/>
          </w:tcPr>
          <w:p w14:paraId="41E961D4" w14:textId="77777777" w:rsidR="00505014" w:rsidRPr="00021D37" w:rsidRDefault="00505014" w:rsidP="00F83EBF">
            <w:pPr>
              <w:pStyle w:val="GvdeMetni"/>
              <w:spacing w:before="20" w:after="20" w:line="240" w:lineRule="auto"/>
              <w:rPr>
                <w:sz w:val="16"/>
                <w:szCs w:val="16"/>
              </w:rPr>
            </w:pPr>
            <w:r w:rsidRPr="00021D37">
              <w:rPr>
                <w:sz w:val="16"/>
                <w:szCs w:val="16"/>
              </w:rPr>
              <w:t>Biodiversity Specialist</w:t>
            </w:r>
          </w:p>
          <w:p w14:paraId="315ADD0E" w14:textId="77777777" w:rsidR="00505014" w:rsidRPr="00021D37" w:rsidRDefault="00505014" w:rsidP="00F83EBF">
            <w:pPr>
              <w:pStyle w:val="GvdeMetni"/>
              <w:spacing w:before="20" w:after="20" w:line="240" w:lineRule="auto"/>
              <w:rPr>
                <w:sz w:val="16"/>
                <w:szCs w:val="16"/>
              </w:rPr>
            </w:pPr>
            <w:r w:rsidRPr="00021D37">
              <w:rPr>
                <w:sz w:val="16"/>
                <w:szCs w:val="16"/>
              </w:rPr>
              <w:t>External consultants</w:t>
            </w:r>
          </w:p>
          <w:p w14:paraId="5E477912" w14:textId="0DAB1E5C" w:rsidR="00505014" w:rsidRPr="00021D37" w:rsidRDefault="00DB6A05" w:rsidP="00F83EBF">
            <w:pPr>
              <w:pStyle w:val="GvdeMetni"/>
              <w:spacing w:before="20" w:after="20" w:line="240" w:lineRule="auto"/>
              <w:rPr>
                <w:sz w:val="16"/>
                <w:szCs w:val="16"/>
              </w:rPr>
            </w:pPr>
            <w:r w:rsidRPr="00021D37">
              <w:rPr>
                <w:sz w:val="16"/>
                <w:szCs w:val="16"/>
              </w:rPr>
              <w:t xml:space="preserve">Health and Safety Manager / </w:t>
            </w:r>
            <w:r w:rsidRPr="00021D37">
              <w:rPr>
                <w:sz w:val="16"/>
                <w:szCs w:val="16"/>
              </w:rPr>
              <w:lastRenderedPageBreak/>
              <w:t xml:space="preserve">Environmental Solution Partner </w:t>
            </w:r>
            <w:r w:rsidR="00505014" w:rsidRPr="00021D37">
              <w:rPr>
                <w:sz w:val="16"/>
                <w:szCs w:val="16"/>
              </w:rPr>
              <w:t>All contractor and subcontractors</w:t>
            </w:r>
          </w:p>
        </w:tc>
      </w:tr>
      <w:tr w:rsidR="00505014" w:rsidRPr="00021D37" w14:paraId="09EBA4DB" w14:textId="77777777" w:rsidTr="007E3466">
        <w:tc>
          <w:tcPr>
            <w:tcW w:w="2505" w:type="dxa"/>
            <w:vMerge/>
          </w:tcPr>
          <w:p w14:paraId="54E45F65" w14:textId="77777777" w:rsidR="00505014" w:rsidRPr="00021D37" w:rsidRDefault="00505014" w:rsidP="00F83EBF">
            <w:pPr>
              <w:pStyle w:val="GvdeMetni"/>
              <w:spacing w:before="20" w:after="20" w:line="240" w:lineRule="auto"/>
              <w:rPr>
                <w:sz w:val="16"/>
                <w:szCs w:val="16"/>
              </w:rPr>
            </w:pPr>
          </w:p>
        </w:tc>
        <w:tc>
          <w:tcPr>
            <w:tcW w:w="4968" w:type="dxa"/>
          </w:tcPr>
          <w:p w14:paraId="582C8154" w14:textId="77777777" w:rsidR="00505014" w:rsidRPr="00021D37" w:rsidRDefault="00505014" w:rsidP="00F83EBF">
            <w:pPr>
              <w:pStyle w:val="GvdeMetni"/>
              <w:spacing w:before="20" w:after="20" w:line="240" w:lineRule="auto"/>
              <w:rPr>
                <w:b/>
                <w:bCs/>
                <w:sz w:val="16"/>
                <w:szCs w:val="16"/>
              </w:rPr>
            </w:pPr>
            <w:r w:rsidRPr="00021D37">
              <w:rPr>
                <w:b/>
                <w:bCs/>
                <w:sz w:val="16"/>
                <w:szCs w:val="16"/>
              </w:rPr>
              <w:t>Monitoring studies</w:t>
            </w:r>
          </w:p>
          <w:p w14:paraId="3E6A52FA" w14:textId="77777777" w:rsidR="00505014" w:rsidRPr="00021D37"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021D37">
              <w:rPr>
                <w:rFonts w:eastAsia="Times New Roman" w:cs="Calibri"/>
                <w:sz w:val="16"/>
                <w:szCs w:val="16"/>
                <w:lang w:val="tr-TR" w:eastAsia="tr-TR"/>
              </w:rPr>
              <w:t>Monitoring protocols must be established to track the survival, health, and population dynamics of both in-situ and translocated species.</w:t>
            </w:r>
          </w:p>
          <w:p w14:paraId="0FFE0409" w14:textId="77777777" w:rsidR="00505014" w:rsidRPr="00021D37"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021D37">
              <w:rPr>
                <w:rFonts w:eastAsia="Times New Roman" w:cs="Calibri"/>
                <w:sz w:val="16"/>
                <w:szCs w:val="16"/>
                <w:lang w:val="tr-TR" w:eastAsia="tr-TR"/>
              </w:rPr>
              <w:t>Monitor the success of habitat restoraiton/compensation and impelment aftercare and adaptive management measures as necessary.</w:t>
            </w:r>
          </w:p>
          <w:p w14:paraId="1EED7E20" w14:textId="77777777" w:rsidR="00505014" w:rsidRPr="00021D37" w:rsidRDefault="00505014" w:rsidP="00F83EBF">
            <w:pPr>
              <w:pStyle w:val="Tabletextleft"/>
              <w:numPr>
                <w:ilvl w:val="0"/>
                <w:numId w:val="78"/>
              </w:numPr>
              <w:spacing w:before="20" w:after="20"/>
              <w:ind w:left="714" w:hanging="357"/>
              <w:rPr>
                <w:rFonts w:eastAsia="Times New Roman" w:cs="Calibri"/>
                <w:sz w:val="16"/>
                <w:szCs w:val="16"/>
                <w:lang w:val="tr-TR" w:eastAsia="tr-TR"/>
              </w:rPr>
            </w:pPr>
            <w:r w:rsidRPr="00021D37">
              <w:rPr>
                <w:rFonts w:eastAsia="Times New Roman" w:cs="Calibri"/>
                <w:sz w:val="16"/>
                <w:szCs w:val="16"/>
                <w:lang w:val="tr-TR" w:eastAsia="tr-TR"/>
              </w:rPr>
              <w:t>Monitor fauna and flora within restored / enhanced habitats to inform NNL/NG for CH and PBF flora and fauna species in particular.</w:t>
            </w:r>
          </w:p>
          <w:p w14:paraId="180C5596" w14:textId="77777777" w:rsidR="00505014" w:rsidRPr="00021D37" w:rsidRDefault="00505014" w:rsidP="00F83EBF">
            <w:pPr>
              <w:pStyle w:val="GvdeMetni"/>
              <w:spacing w:before="20" w:after="20" w:line="240" w:lineRule="auto"/>
              <w:ind w:left="714"/>
              <w:jc w:val="both"/>
              <w:rPr>
                <w:sz w:val="16"/>
                <w:szCs w:val="16"/>
                <w:lang w:val="tr-TR"/>
              </w:rPr>
            </w:pPr>
          </w:p>
        </w:tc>
        <w:tc>
          <w:tcPr>
            <w:tcW w:w="1164" w:type="dxa"/>
          </w:tcPr>
          <w:p w14:paraId="2C3C2BAB" w14:textId="77777777" w:rsidR="00505014" w:rsidRPr="00021D37" w:rsidRDefault="00505014" w:rsidP="00F83EBF">
            <w:pPr>
              <w:pStyle w:val="GvdeMetni"/>
              <w:spacing w:before="20" w:after="20" w:line="240" w:lineRule="auto"/>
              <w:jc w:val="center"/>
              <w:rPr>
                <w:sz w:val="16"/>
                <w:szCs w:val="16"/>
              </w:rPr>
            </w:pPr>
            <w:r w:rsidRPr="00021D37">
              <w:rPr>
                <w:sz w:val="16"/>
                <w:szCs w:val="16"/>
              </w:rPr>
              <w:t>Minimise</w:t>
            </w:r>
          </w:p>
        </w:tc>
        <w:tc>
          <w:tcPr>
            <w:tcW w:w="2175" w:type="dxa"/>
          </w:tcPr>
          <w:p w14:paraId="6DF66BD7" w14:textId="18D69EE3" w:rsidR="00D252D8" w:rsidRPr="00021D37" w:rsidRDefault="00D252D8" w:rsidP="00F83EBF">
            <w:pPr>
              <w:pStyle w:val="GvdeMetni"/>
              <w:spacing w:before="20" w:after="20" w:line="240" w:lineRule="auto"/>
              <w:rPr>
                <w:sz w:val="16"/>
                <w:szCs w:val="16"/>
              </w:rPr>
            </w:pPr>
            <w:r w:rsidRPr="00021D37">
              <w:rPr>
                <w:b/>
                <w:bCs/>
                <w:sz w:val="16"/>
                <w:szCs w:val="16"/>
              </w:rPr>
              <w:t>Monitoring protocols for species</w:t>
            </w:r>
            <w:r w:rsidRPr="00021D37">
              <w:rPr>
                <w:sz w:val="16"/>
                <w:szCs w:val="16"/>
              </w:rPr>
              <w:t xml:space="preserve"> developed.</w:t>
            </w:r>
          </w:p>
          <w:p w14:paraId="2FC9EB40" w14:textId="77777777" w:rsidR="00D252D8" w:rsidRPr="00021D37" w:rsidRDefault="00D252D8" w:rsidP="00F83EBF">
            <w:pPr>
              <w:pStyle w:val="GvdeMetni"/>
              <w:spacing w:before="20" w:after="20" w:line="240" w:lineRule="auto"/>
              <w:rPr>
                <w:sz w:val="16"/>
                <w:szCs w:val="16"/>
              </w:rPr>
            </w:pPr>
          </w:p>
          <w:p w14:paraId="1B64003D" w14:textId="5449D700" w:rsidR="00505014" w:rsidRPr="00021D37" w:rsidRDefault="00505014" w:rsidP="00F83EBF">
            <w:pPr>
              <w:pStyle w:val="GvdeMetni"/>
              <w:spacing w:before="20" w:after="20" w:line="240" w:lineRule="auto"/>
              <w:rPr>
                <w:sz w:val="16"/>
                <w:szCs w:val="16"/>
              </w:rPr>
            </w:pPr>
            <w:r w:rsidRPr="00021D37">
              <w:rPr>
                <w:sz w:val="16"/>
                <w:szCs w:val="16"/>
              </w:rPr>
              <w:t>Monitoring of protected/threatened plant species implemented.</w:t>
            </w:r>
          </w:p>
          <w:p w14:paraId="3D82F7E4" w14:textId="77777777" w:rsidR="00D252D8" w:rsidRPr="00021D37" w:rsidRDefault="00D252D8" w:rsidP="00F83EBF">
            <w:pPr>
              <w:pStyle w:val="GvdeMetni"/>
              <w:spacing w:before="20" w:after="20" w:line="240" w:lineRule="auto"/>
              <w:rPr>
                <w:sz w:val="16"/>
                <w:szCs w:val="16"/>
              </w:rPr>
            </w:pPr>
          </w:p>
          <w:p w14:paraId="6669D1B7" w14:textId="77777777" w:rsidR="00505014" w:rsidRPr="00021D37" w:rsidRDefault="00505014" w:rsidP="00F83EBF">
            <w:pPr>
              <w:pStyle w:val="GvdeMetni"/>
              <w:spacing w:before="20" w:after="20" w:line="240" w:lineRule="auto"/>
              <w:rPr>
                <w:sz w:val="16"/>
                <w:szCs w:val="16"/>
              </w:rPr>
            </w:pPr>
            <w:r w:rsidRPr="00021D37">
              <w:rPr>
                <w:sz w:val="16"/>
                <w:szCs w:val="16"/>
              </w:rPr>
              <w:t>No reduction in flora populations.</w:t>
            </w:r>
          </w:p>
          <w:p w14:paraId="526342E7" w14:textId="77777777" w:rsidR="00D252D8" w:rsidRPr="00021D37" w:rsidRDefault="00D252D8" w:rsidP="00F83EBF">
            <w:pPr>
              <w:pStyle w:val="GvdeMetni"/>
              <w:spacing w:before="20" w:after="20" w:line="240" w:lineRule="auto"/>
              <w:rPr>
                <w:sz w:val="16"/>
                <w:szCs w:val="16"/>
              </w:rPr>
            </w:pPr>
          </w:p>
          <w:p w14:paraId="049F441B" w14:textId="77777777" w:rsidR="00505014" w:rsidRPr="00021D37" w:rsidRDefault="00505014" w:rsidP="00F83EBF">
            <w:pPr>
              <w:pStyle w:val="GvdeMetni"/>
              <w:spacing w:before="20" w:after="20" w:line="240" w:lineRule="auto"/>
              <w:rPr>
                <w:sz w:val="16"/>
                <w:szCs w:val="16"/>
              </w:rPr>
            </w:pPr>
            <w:r w:rsidRPr="00021D37">
              <w:rPr>
                <w:sz w:val="16"/>
                <w:szCs w:val="16"/>
              </w:rPr>
              <w:t>Adaptive measures implemented, informed by monitoring, as necessary,</w:t>
            </w:r>
          </w:p>
        </w:tc>
        <w:tc>
          <w:tcPr>
            <w:tcW w:w="2118" w:type="dxa"/>
          </w:tcPr>
          <w:p w14:paraId="2906582D" w14:textId="77777777" w:rsidR="00AD540A" w:rsidRPr="00021D37" w:rsidRDefault="00505014" w:rsidP="00F83EBF">
            <w:pPr>
              <w:pStyle w:val="GvdeMetni"/>
              <w:spacing w:before="20" w:after="20" w:line="240" w:lineRule="auto"/>
              <w:rPr>
                <w:sz w:val="16"/>
                <w:szCs w:val="16"/>
              </w:rPr>
            </w:pPr>
            <w:r w:rsidRPr="00021D37">
              <w:rPr>
                <w:sz w:val="16"/>
                <w:szCs w:val="16"/>
              </w:rPr>
              <w:t>During construction</w:t>
            </w:r>
          </w:p>
          <w:p w14:paraId="678F3DC1" w14:textId="77777777" w:rsidR="00AD540A" w:rsidRPr="00021D37" w:rsidRDefault="00AD540A" w:rsidP="00F83EBF">
            <w:pPr>
              <w:pStyle w:val="GvdeMetni"/>
              <w:spacing w:before="20" w:after="20" w:line="240" w:lineRule="auto"/>
              <w:rPr>
                <w:sz w:val="16"/>
                <w:szCs w:val="16"/>
              </w:rPr>
            </w:pPr>
          </w:p>
          <w:p w14:paraId="6D22B26C" w14:textId="77698F94" w:rsidR="000C6B20" w:rsidRDefault="00AD540A" w:rsidP="000C6B20">
            <w:pPr>
              <w:pStyle w:val="GvdeMetni"/>
              <w:spacing w:before="20" w:after="20" w:line="240" w:lineRule="auto"/>
              <w:rPr>
                <w:sz w:val="16"/>
                <w:szCs w:val="16"/>
              </w:rPr>
            </w:pPr>
            <w:r w:rsidRPr="00021D37">
              <w:rPr>
                <w:sz w:val="16"/>
                <w:szCs w:val="16"/>
              </w:rPr>
              <w:t>P</w:t>
            </w:r>
            <w:r w:rsidR="00505014" w:rsidRPr="00021D37">
              <w:rPr>
                <w:sz w:val="16"/>
                <w:szCs w:val="16"/>
              </w:rPr>
              <w:t>ost-construction</w:t>
            </w:r>
            <w:r w:rsidR="000C6B20">
              <w:rPr>
                <w:sz w:val="16"/>
                <w:szCs w:val="16"/>
              </w:rPr>
              <w:t xml:space="preserve"> </w:t>
            </w:r>
          </w:p>
          <w:p w14:paraId="2F127522" w14:textId="77777777" w:rsidR="000C6B20" w:rsidRDefault="000C6B20" w:rsidP="000C6B20">
            <w:pPr>
              <w:pStyle w:val="GvdeMetni"/>
              <w:spacing w:before="20" w:after="20" w:line="240" w:lineRule="auto"/>
              <w:rPr>
                <w:sz w:val="16"/>
                <w:szCs w:val="16"/>
              </w:rPr>
            </w:pPr>
          </w:p>
          <w:p w14:paraId="35800D72" w14:textId="77777777" w:rsidR="000B0DC1" w:rsidRDefault="000B0DC1" w:rsidP="000B0DC1">
            <w:pPr>
              <w:pStyle w:val="GvdeMetni"/>
              <w:spacing w:before="20" w:after="20" w:line="240" w:lineRule="auto"/>
              <w:rPr>
                <w:sz w:val="16"/>
                <w:szCs w:val="16"/>
              </w:rPr>
            </w:pPr>
            <w:r w:rsidRPr="00103C35">
              <w:rPr>
                <w:sz w:val="16"/>
                <w:szCs w:val="16"/>
              </w:rPr>
              <w:t>1 Monitoring protocols to track species translocation: during construction</w:t>
            </w:r>
          </w:p>
          <w:p w14:paraId="0C90AD94" w14:textId="77777777" w:rsidR="000B0DC1" w:rsidRPr="00103C35" w:rsidRDefault="000B0DC1" w:rsidP="000B0DC1">
            <w:pPr>
              <w:pStyle w:val="GvdeMetni"/>
              <w:spacing w:before="20" w:after="20" w:line="240" w:lineRule="auto"/>
              <w:rPr>
                <w:sz w:val="16"/>
                <w:szCs w:val="16"/>
              </w:rPr>
            </w:pPr>
          </w:p>
          <w:p w14:paraId="255FAE1B" w14:textId="77777777" w:rsidR="000B0DC1" w:rsidRPr="00103C35" w:rsidRDefault="000B0DC1" w:rsidP="000B0DC1">
            <w:pPr>
              <w:pStyle w:val="GvdeMetni"/>
              <w:spacing w:before="20" w:after="20"/>
              <w:rPr>
                <w:sz w:val="16"/>
                <w:szCs w:val="16"/>
              </w:rPr>
            </w:pPr>
            <w:r w:rsidRPr="00103C35">
              <w:rPr>
                <w:sz w:val="16"/>
                <w:szCs w:val="16"/>
              </w:rPr>
              <w:t xml:space="preserve">2 Monitoring of the success of restoration measures: post-construction (after implementation with precise timing and </w:t>
            </w:r>
            <w:r w:rsidRPr="00103C35">
              <w:rPr>
                <w:sz w:val="16"/>
                <w:szCs w:val="16"/>
              </w:rPr>
              <w:lastRenderedPageBreak/>
              <w:t>frequency of monitoring to be defined in the offset/restoration plan but ideally annually or every 1-2 years over several years post-implementation to track success and inform adaptive measures until restoration is deemed successful in meeting targets/objectives)</w:t>
            </w:r>
          </w:p>
          <w:p w14:paraId="62A70325" w14:textId="77777777" w:rsidR="000B0DC1" w:rsidRDefault="000B0DC1" w:rsidP="000B0DC1">
            <w:pPr>
              <w:pStyle w:val="GvdeMetni"/>
              <w:spacing w:before="20" w:after="20"/>
              <w:rPr>
                <w:sz w:val="16"/>
                <w:szCs w:val="16"/>
              </w:rPr>
            </w:pPr>
          </w:p>
          <w:p w14:paraId="3C308B44" w14:textId="77777777" w:rsidR="000B0DC1" w:rsidRPr="00103C35" w:rsidRDefault="000B0DC1" w:rsidP="000B0DC1">
            <w:pPr>
              <w:pStyle w:val="GvdeMetni"/>
              <w:spacing w:before="20" w:after="20"/>
              <w:rPr>
                <w:sz w:val="16"/>
                <w:szCs w:val="16"/>
              </w:rPr>
            </w:pPr>
            <w:r w:rsidRPr="00103C35">
              <w:rPr>
                <w:sz w:val="16"/>
                <w:szCs w:val="16"/>
              </w:rPr>
              <w:t>3 Monitor fauna/flora in restored habitats - to coincide with annual/1-2 year habitat monitoring until target/objective met for the restoration (to be defined in detail in the habitat restoration plan)</w:t>
            </w:r>
          </w:p>
          <w:p w14:paraId="6D04857D" w14:textId="19859A60" w:rsidR="00505014" w:rsidRPr="00021D37" w:rsidRDefault="00505014" w:rsidP="000C6B20">
            <w:pPr>
              <w:pStyle w:val="GvdeMetni"/>
              <w:spacing w:before="20" w:after="20" w:line="240" w:lineRule="auto"/>
              <w:rPr>
                <w:sz w:val="16"/>
                <w:szCs w:val="16"/>
              </w:rPr>
            </w:pPr>
          </w:p>
        </w:tc>
        <w:tc>
          <w:tcPr>
            <w:tcW w:w="0" w:type="auto"/>
          </w:tcPr>
          <w:p w14:paraId="618209C3" w14:textId="77777777" w:rsidR="00505014" w:rsidRPr="00021D37" w:rsidRDefault="00505014" w:rsidP="00F83EBF">
            <w:pPr>
              <w:pStyle w:val="GvdeMetni"/>
              <w:spacing w:before="20" w:after="20" w:line="240" w:lineRule="auto"/>
              <w:rPr>
                <w:sz w:val="16"/>
                <w:szCs w:val="16"/>
              </w:rPr>
            </w:pPr>
            <w:r w:rsidRPr="00021D37">
              <w:rPr>
                <w:sz w:val="16"/>
                <w:szCs w:val="16"/>
              </w:rPr>
              <w:lastRenderedPageBreak/>
              <w:t>All employees and contractors</w:t>
            </w:r>
          </w:p>
          <w:p w14:paraId="14E279A3" w14:textId="77777777" w:rsidR="00AD540A" w:rsidRPr="00021D37" w:rsidRDefault="00AD540A" w:rsidP="00F83EBF">
            <w:pPr>
              <w:pStyle w:val="GvdeMetni"/>
              <w:spacing w:before="20" w:after="20" w:line="240" w:lineRule="auto"/>
              <w:rPr>
                <w:sz w:val="16"/>
                <w:szCs w:val="16"/>
              </w:rPr>
            </w:pPr>
          </w:p>
          <w:p w14:paraId="54BD79B2" w14:textId="77777777" w:rsidR="00505014" w:rsidRPr="00021D37" w:rsidRDefault="00505014" w:rsidP="00F83EBF">
            <w:pPr>
              <w:pStyle w:val="GvdeMetni"/>
              <w:spacing w:before="20" w:after="20" w:line="240" w:lineRule="auto"/>
              <w:rPr>
                <w:sz w:val="16"/>
                <w:szCs w:val="16"/>
              </w:rPr>
            </w:pPr>
            <w:r w:rsidRPr="00021D37">
              <w:rPr>
                <w:sz w:val="16"/>
                <w:szCs w:val="16"/>
              </w:rPr>
              <w:t>Biodiversity Specialist</w:t>
            </w:r>
          </w:p>
          <w:p w14:paraId="5F4A63B4" w14:textId="77777777" w:rsidR="00AD540A" w:rsidRPr="00021D37" w:rsidRDefault="00AD540A" w:rsidP="00F83EBF">
            <w:pPr>
              <w:pStyle w:val="GvdeMetni"/>
              <w:spacing w:before="20" w:after="20" w:line="240" w:lineRule="auto"/>
              <w:rPr>
                <w:sz w:val="16"/>
                <w:szCs w:val="16"/>
              </w:rPr>
            </w:pPr>
          </w:p>
          <w:p w14:paraId="2C11DA6A" w14:textId="77777777" w:rsidR="00AD540A" w:rsidRPr="00021D37" w:rsidRDefault="00505014" w:rsidP="00F83EBF">
            <w:pPr>
              <w:pStyle w:val="GvdeMetni"/>
              <w:spacing w:before="20" w:after="20" w:line="240" w:lineRule="auto"/>
              <w:rPr>
                <w:sz w:val="16"/>
                <w:szCs w:val="16"/>
              </w:rPr>
            </w:pPr>
            <w:r w:rsidRPr="00021D37">
              <w:rPr>
                <w:sz w:val="16"/>
                <w:szCs w:val="16"/>
              </w:rPr>
              <w:t>External consultants</w:t>
            </w:r>
          </w:p>
          <w:p w14:paraId="27F8FCC0" w14:textId="1E4083ED" w:rsidR="00DB6A05" w:rsidRPr="00021D37" w:rsidRDefault="00DB6A05" w:rsidP="00F83EBF">
            <w:pPr>
              <w:pStyle w:val="GvdeMetni"/>
              <w:spacing w:before="20" w:after="20" w:line="240" w:lineRule="auto"/>
              <w:rPr>
                <w:sz w:val="16"/>
                <w:szCs w:val="16"/>
              </w:rPr>
            </w:pPr>
            <w:r w:rsidRPr="00021D37">
              <w:rPr>
                <w:sz w:val="16"/>
                <w:szCs w:val="16"/>
              </w:rPr>
              <w:t xml:space="preserve"> </w:t>
            </w:r>
          </w:p>
          <w:p w14:paraId="03F2852C" w14:textId="4D971E72"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20596604" w14:textId="77777777" w:rsidTr="007E3466">
        <w:tc>
          <w:tcPr>
            <w:tcW w:w="2505" w:type="dxa"/>
          </w:tcPr>
          <w:p w14:paraId="30201E0E" w14:textId="77777777" w:rsidR="00505014" w:rsidRPr="00021D37" w:rsidRDefault="00505014" w:rsidP="00F83EBF">
            <w:pPr>
              <w:pStyle w:val="GvdeMetni"/>
              <w:spacing w:before="20" w:after="20" w:line="240" w:lineRule="auto"/>
              <w:rPr>
                <w:sz w:val="16"/>
                <w:szCs w:val="16"/>
              </w:rPr>
            </w:pPr>
          </w:p>
        </w:tc>
        <w:tc>
          <w:tcPr>
            <w:tcW w:w="4968" w:type="dxa"/>
          </w:tcPr>
          <w:p w14:paraId="5B2DD746" w14:textId="60F978DA" w:rsidR="00505014" w:rsidRPr="00021D37" w:rsidRDefault="00505014" w:rsidP="00F83EBF">
            <w:pPr>
              <w:pStyle w:val="GvdeMetni"/>
              <w:spacing w:before="20" w:after="20" w:line="240" w:lineRule="auto"/>
              <w:rPr>
                <w:b/>
                <w:bCs/>
                <w:sz w:val="16"/>
                <w:szCs w:val="16"/>
              </w:rPr>
            </w:pPr>
            <w:r w:rsidRPr="00021D37">
              <w:rPr>
                <w:b/>
                <w:bCs/>
                <w:sz w:val="16"/>
                <w:szCs w:val="16"/>
              </w:rPr>
              <w:t>In-situ and Ex-situ Conservation of CH and PBF Flora Species</w:t>
            </w:r>
            <w:r w:rsidR="001F741E">
              <w:fldChar w:fldCharType="begin"/>
            </w:r>
            <w:r w:rsidR="001F741E">
              <w:rPr>
                <w:b/>
                <w:bCs/>
                <w:sz w:val="16"/>
                <w:szCs w:val="16"/>
              </w:rPr>
              <w:instrText xml:space="preserve"> NOTEREF _Ref212210338 \h </w:instrText>
            </w:r>
            <w:r w:rsidR="001F741E">
              <w:fldChar w:fldCharType="separate"/>
            </w:r>
            <w:r w:rsidR="00B506BC">
              <w:rPr>
                <w:b/>
                <w:bCs/>
                <w:sz w:val="16"/>
                <w:szCs w:val="16"/>
              </w:rPr>
              <w:t>8</w:t>
            </w:r>
            <w:r w:rsidR="001F741E">
              <w:fldChar w:fldCharType="end"/>
            </w:r>
          </w:p>
          <w:p w14:paraId="1529964D" w14:textId="77777777" w:rsidR="00B030D1" w:rsidRDefault="00B030D1" w:rsidP="00B030D1">
            <w:pPr>
              <w:pStyle w:val="Tabletextleft"/>
              <w:numPr>
                <w:ilvl w:val="0"/>
                <w:numId w:val="78"/>
              </w:numPr>
              <w:spacing w:before="20" w:after="20"/>
              <w:rPr>
                <w:sz w:val="16"/>
                <w:szCs w:val="16"/>
              </w:rPr>
            </w:pPr>
            <w:r w:rsidRPr="00434369">
              <w:rPr>
                <w:sz w:val="16"/>
                <w:szCs w:val="16"/>
              </w:rPr>
              <w:t>Only one Critical Habitat qualifying plant species (</w:t>
            </w:r>
            <w:r w:rsidRPr="00434369">
              <w:rPr>
                <w:i/>
                <w:iCs/>
                <w:sz w:val="16"/>
                <w:szCs w:val="16"/>
              </w:rPr>
              <w:t>Fritillaria milasense</w:t>
            </w:r>
            <w:r w:rsidRPr="00434369">
              <w:rPr>
                <w:sz w:val="16"/>
                <w:szCs w:val="16"/>
              </w:rPr>
              <w:t>) and one PBF species (</w:t>
            </w:r>
            <w:r w:rsidRPr="00434369">
              <w:rPr>
                <w:i/>
                <w:iCs/>
                <w:sz w:val="16"/>
                <w:szCs w:val="16"/>
              </w:rPr>
              <w:t>Cyclamen mirabile</w:t>
            </w:r>
            <w:r w:rsidRPr="00434369">
              <w:rPr>
                <w:sz w:val="16"/>
                <w:szCs w:val="16"/>
              </w:rPr>
              <w:t>) both in-situ and ex-situ conservation strategies must be designed and implemented.</w:t>
            </w:r>
          </w:p>
          <w:p w14:paraId="7DC916E3" w14:textId="77777777" w:rsidR="00632042" w:rsidRPr="00235C54" w:rsidRDefault="00632042" w:rsidP="00632042">
            <w:pPr>
              <w:pStyle w:val="Tabletextleft"/>
              <w:numPr>
                <w:ilvl w:val="0"/>
                <w:numId w:val="78"/>
              </w:numPr>
              <w:spacing w:before="20" w:after="20"/>
              <w:rPr>
                <w:sz w:val="16"/>
                <w:szCs w:val="16"/>
                <w:lang/>
              </w:rPr>
            </w:pPr>
            <w:r w:rsidRPr="00235C54">
              <w:rPr>
                <w:sz w:val="16"/>
                <w:szCs w:val="16"/>
                <w:lang/>
              </w:rPr>
              <w:t>Undertake a programme with targeted actions to identity and conserve protected/threatened flora species in areas to be impacted by construction activities prior to any land/habitat clearing occurring, as follows:</w:t>
            </w:r>
          </w:p>
          <w:p w14:paraId="26800F68" w14:textId="77777777" w:rsidR="00632042" w:rsidRPr="00235C54" w:rsidRDefault="00632042" w:rsidP="00632042">
            <w:pPr>
              <w:pStyle w:val="Tabletextleft"/>
              <w:numPr>
                <w:ilvl w:val="0"/>
                <w:numId w:val="167"/>
              </w:numPr>
              <w:spacing w:before="20" w:after="20"/>
              <w:ind w:left="920"/>
              <w:rPr>
                <w:sz w:val="16"/>
                <w:szCs w:val="16"/>
                <w:lang/>
              </w:rPr>
            </w:pPr>
            <w:r w:rsidRPr="00235C54">
              <w:rPr>
                <w:sz w:val="16"/>
                <w:szCs w:val="16"/>
                <w:lang/>
              </w:rPr>
              <w:lastRenderedPageBreak/>
              <w:t>Identify and appoint relevant local experts (i.e. Ekogen) to undertake pre-construction surveys and implement relevant in situ/ex situ flora conservation activities;</w:t>
            </w:r>
          </w:p>
          <w:p w14:paraId="19DBD5E3" w14:textId="3ED96B10" w:rsidR="00632042" w:rsidRPr="00235C54" w:rsidRDefault="00632042" w:rsidP="00632042">
            <w:pPr>
              <w:pStyle w:val="Tabletextleft"/>
              <w:numPr>
                <w:ilvl w:val="0"/>
                <w:numId w:val="167"/>
              </w:numPr>
              <w:spacing w:before="20" w:after="20"/>
              <w:ind w:left="920"/>
              <w:rPr>
                <w:sz w:val="16"/>
                <w:szCs w:val="16"/>
                <w:lang/>
              </w:rPr>
            </w:pPr>
            <w:r w:rsidRPr="00235C54">
              <w:rPr>
                <w:sz w:val="16"/>
                <w:szCs w:val="16"/>
                <w:lang/>
              </w:rPr>
              <w:t xml:space="preserve">Undertake focused pre-construction surveys of locations identified where conservation important </w:t>
            </w:r>
            <w:r w:rsidRPr="0061263B">
              <w:rPr>
                <w:sz w:val="16"/>
                <w:szCs w:val="16"/>
                <w:lang/>
              </w:rPr>
              <w:t xml:space="preserve">flora (i.e. CH and PBF species) may be found (i.e. </w:t>
            </w:r>
            <w:r w:rsidR="00204252" w:rsidRPr="00510371">
              <w:rPr>
                <w:sz w:val="16"/>
                <w:szCs w:val="16"/>
                <w:lang/>
              </w:rPr>
              <w:t xml:space="preserve">forest and rocky mosaic habitats </w:t>
            </w:r>
            <w:r w:rsidRPr="0061263B">
              <w:rPr>
                <w:sz w:val="16"/>
                <w:szCs w:val="16"/>
                <w:lang/>
              </w:rPr>
              <w:t>), with timing of surveys aligned with the construction programme to pre-emt land clearing and habitat destruction;</w:t>
            </w:r>
          </w:p>
          <w:p w14:paraId="21A9156C" w14:textId="77777777" w:rsidR="00632042" w:rsidRPr="00235C54" w:rsidRDefault="00632042" w:rsidP="00632042">
            <w:pPr>
              <w:pStyle w:val="Tabletextleft"/>
              <w:numPr>
                <w:ilvl w:val="0"/>
                <w:numId w:val="167"/>
              </w:numPr>
              <w:spacing w:before="20" w:after="20"/>
              <w:ind w:left="920"/>
              <w:rPr>
                <w:sz w:val="16"/>
                <w:szCs w:val="16"/>
                <w:lang/>
              </w:rPr>
            </w:pPr>
            <w:r w:rsidRPr="00235C54">
              <w:rPr>
                <w:sz w:val="16"/>
                <w:szCs w:val="16"/>
                <w:lang/>
              </w:rPr>
              <w:t>Based on the individual plant species found that stand to be impacted, develop actions to collect seed and/or translocate live plants (species-specific);</w:t>
            </w:r>
          </w:p>
          <w:p w14:paraId="6EA78D4C" w14:textId="77777777" w:rsidR="00632042" w:rsidRPr="00235C54" w:rsidRDefault="00632042" w:rsidP="00632042">
            <w:pPr>
              <w:pStyle w:val="Tabletextleft"/>
              <w:numPr>
                <w:ilvl w:val="0"/>
                <w:numId w:val="167"/>
              </w:numPr>
              <w:spacing w:before="20" w:after="20"/>
              <w:ind w:left="920"/>
              <w:rPr>
                <w:sz w:val="16"/>
                <w:szCs w:val="16"/>
                <w:lang/>
              </w:rPr>
            </w:pPr>
            <w:r w:rsidRPr="00235C54">
              <w:rPr>
                <w:sz w:val="16"/>
                <w:szCs w:val="16"/>
                <w:lang/>
              </w:rPr>
              <w:t>Collected seed to be packaged, labelled appropriately and submitted to the Seed Gene bank for long-term preservation;</w:t>
            </w:r>
          </w:p>
          <w:p w14:paraId="2CE49E3D" w14:textId="77777777" w:rsidR="00632042" w:rsidRPr="00235C54" w:rsidRDefault="00632042" w:rsidP="00632042">
            <w:pPr>
              <w:pStyle w:val="Tabletextleft"/>
              <w:numPr>
                <w:ilvl w:val="0"/>
                <w:numId w:val="167"/>
              </w:numPr>
              <w:spacing w:before="20" w:after="20"/>
              <w:ind w:left="920"/>
              <w:rPr>
                <w:sz w:val="16"/>
                <w:szCs w:val="16"/>
                <w:lang/>
              </w:rPr>
            </w:pPr>
            <w:r w:rsidRPr="00235C54">
              <w:rPr>
                <w:sz w:val="16"/>
                <w:szCs w:val="16"/>
                <w:lang/>
              </w:rPr>
              <w:t>Translocate live plants and scatter seed (as per individual species requirements) to pre-identified and agreed plant receiving areas; and</w:t>
            </w:r>
          </w:p>
          <w:p w14:paraId="599746ED" w14:textId="77777777" w:rsidR="00632042" w:rsidRPr="00235C54" w:rsidRDefault="00632042" w:rsidP="00632042">
            <w:pPr>
              <w:pStyle w:val="Tabletextleft"/>
              <w:numPr>
                <w:ilvl w:val="0"/>
                <w:numId w:val="167"/>
              </w:numPr>
              <w:spacing w:before="20" w:after="20"/>
              <w:ind w:left="920"/>
              <w:rPr>
                <w:sz w:val="16"/>
                <w:szCs w:val="16"/>
                <w:lang/>
              </w:rPr>
            </w:pPr>
            <w:r w:rsidRPr="00235C54">
              <w:rPr>
                <w:sz w:val="16"/>
                <w:szCs w:val="16"/>
                <w:lang/>
              </w:rPr>
              <w:t xml:space="preserve">Undertake monitoring of translocated plants for at least three </w:t>
            </w:r>
            <w:r w:rsidRPr="00150361">
              <w:rPr>
                <w:sz w:val="16"/>
                <w:szCs w:val="16"/>
                <w:lang/>
              </w:rPr>
              <w:t>consecutive</w:t>
            </w:r>
            <w:r w:rsidRPr="00235C54">
              <w:rPr>
                <w:sz w:val="16"/>
                <w:szCs w:val="16"/>
                <w:lang/>
              </w:rPr>
              <w:t xml:space="preserve"> years post-translocation.</w:t>
            </w:r>
          </w:p>
          <w:p w14:paraId="2825F9D5" w14:textId="189873BE" w:rsidR="007454DF" w:rsidRDefault="00632042">
            <w:pPr>
              <w:pStyle w:val="Tabletextleft"/>
              <w:spacing w:before="20" w:after="20"/>
              <w:rPr>
                <w:sz w:val="16"/>
                <w:szCs w:val="16"/>
                <w:highlight w:val="yellow"/>
              </w:rPr>
            </w:pPr>
            <w:r w:rsidRPr="00235C54">
              <w:rPr>
                <w:sz w:val="16"/>
                <w:szCs w:val="16"/>
                <w:lang/>
              </w:rPr>
              <w:lastRenderedPageBreak/>
              <w:t>Implementation of these measures has already been completed (with the exception of the post-translocation monitoring planned for future) and has been reported in the relevant monthly construction monitoring reports. A summary of the completed actions is included as footnote</w:t>
            </w:r>
            <w:r w:rsidR="00521699">
              <w:rPr>
                <w:sz w:val="16"/>
                <w:szCs w:val="16"/>
                <w:lang/>
              </w:rPr>
              <w:t xml:space="preserve"> </w:t>
            </w:r>
            <w:r w:rsidR="00521699">
              <w:rPr>
                <w:sz w:val="16"/>
                <w:szCs w:val="16"/>
                <w:lang/>
              </w:rPr>
              <w:fldChar w:fldCharType="begin"/>
            </w:r>
            <w:r w:rsidR="00521699">
              <w:rPr>
                <w:sz w:val="16"/>
                <w:szCs w:val="16"/>
                <w:lang/>
              </w:rPr>
              <w:instrText xml:space="preserve"> NOTEREF _Ref212742508 \h </w:instrText>
            </w:r>
            <w:r w:rsidR="00521699">
              <w:rPr>
                <w:sz w:val="16"/>
                <w:szCs w:val="16"/>
                <w:lang/>
              </w:rPr>
            </w:r>
            <w:r w:rsidR="00521699">
              <w:rPr>
                <w:sz w:val="16"/>
                <w:szCs w:val="16"/>
                <w:lang/>
              </w:rPr>
              <w:fldChar w:fldCharType="separate"/>
            </w:r>
            <w:r w:rsidR="00B506BC">
              <w:rPr>
                <w:sz w:val="16"/>
                <w:szCs w:val="16"/>
                <w:lang/>
              </w:rPr>
              <w:t>9</w:t>
            </w:r>
            <w:r w:rsidR="00521699">
              <w:rPr>
                <w:sz w:val="16"/>
                <w:szCs w:val="16"/>
                <w:lang/>
              </w:rPr>
              <w:fldChar w:fldCharType="end"/>
            </w:r>
            <w:r w:rsidRPr="00235C54">
              <w:rPr>
                <w:sz w:val="16"/>
                <w:szCs w:val="16"/>
                <w:lang/>
              </w:rPr>
              <w:t>.</w:t>
            </w:r>
          </w:p>
          <w:p w14:paraId="17C46BB5" w14:textId="0C2F27C3" w:rsidR="007454DF" w:rsidRPr="00C17C75" w:rsidRDefault="007454DF" w:rsidP="00C17C75">
            <w:pPr>
              <w:pStyle w:val="Tabletextleft"/>
              <w:spacing w:before="20" w:after="20"/>
              <w:rPr>
                <w:sz w:val="16"/>
                <w:szCs w:val="16"/>
                <w:highlight w:val="yellow"/>
              </w:rPr>
            </w:pPr>
            <w:r w:rsidRPr="00D96324">
              <w:rPr>
                <w:noProof/>
                <w:sz w:val="16"/>
                <w:szCs w:val="16"/>
              </w:rPr>
              <mc:AlternateContent>
                <mc:Choice Requires="wps">
                  <w:drawing>
                    <wp:inline distT="0" distB="0" distL="0" distR="0" wp14:anchorId="081513A6" wp14:editId="2B9F7670">
                      <wp:extent cx="2981325" cy="1142114"/>
                      <wp:effectExtent l="38100" t="57150" r="47625" b="39370"/>
                      <wp:docPr id="211596618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981325" cy="1142114"/>
                              </a:xfrm>
                              <a:prstGeom prst="rect">
                                <a:avLst/>
                              </a:prstGeom>
                              <a:solidFill>
                                <a:srgbClr val="D1DDD3"/>
                              </a:solidFill>
                              <a:ln w="9525">
                                <a:noFill/>
                                <a:miter lim="800000"/>
                                <a:headEnd/>
                                <a:tailEnd/>
                              </a:ln>
                              <a:effectLst/>
                              <a:scene3d>
                                <a:camera prst="orthographicFront">
                                  <a:rot lat="0" lon="0" rev="0"/>
                                </a:camera>
                                <a:lightRig rig="glow" dir="t">
                                  <a:rot lat="0" lon="0" rev="14100000"/>
                                </a:lightRig>
                              </a:scene3d>
                              <a:sp3d prstMaterial="softEdge">
                                <a:bevelT w="127000" prst="artDeco"/>
                              </a:sp3d>
                            </wps:spPr>
                            <wps:txbx>
                              <w:txbxContent>
                                <w:p w14:paraId="2626EAAB" w14:textId="77777777" w:rsidR="007454DF" w:rsidRPr="00F8241B" w:rsidRDefault="007454DF" w:rsidP="00C17C75">
                                  <w:pPr>
                                    <w:pStyle w:val="GvdeMetni"/>
                                    <w:spacing w:before="20" w:after="20" w:line="240" w:lineRule="auto"/>
                                    <w:jc w:val="both"/>
                                    <w:rPr>
                                      <w:b/>
                                      <w:bCs/>
                                      <w:sz w:val="16"/>
                                      <w:szCs w:val="16"/>
                                    </w:rPr>
                                  </w:pPr>
                                  <w:r w:rsidRPr="00F8241B">
                                    <w:rPr>
                                      <w:b/>
                                      <w:bCs/>
                                      <w:sz w:val="16"/>
                                      <w:szCs w:val="16"/>
                                    </w:rPr>
                                    <w:t xml:space="preserve">Update after pre-construction surveys: </w:t>
                                  </w:r>
                                </w:p>
                                <w:p w14:paraId="3E057C09" w14:textId="419856C2" w:rsidR="007454DF" w:rsidRPr="00773D3C" w:rsidRDefault="007454DF" w:rsidP="00C17C75">
                                  <w:pPr>
                                    <w:pStyle w:val="Tabletextleft"/>
                                    <w:spacing w:before="20" w:after="20"/>
                                    <w:rPr>
                                      <w:sz w:val="16"/>
                                      <w:szCs w:val="16"/>
                                    </w:rPr>
                                  </w:pPr>
                                  <w:r w:rsidRPr="00773D3C">
                                    <w:rPr>
                                      <w:sz w:val="16"/>
                                      <w:szCs w:val="16"/>
                                    </w:rPr>
                                    <w:t xml:space="preserve">Seed collection and translocation of CH and PBF species were undertaken during pre/ early construction in </w:t>
                                  </w:r>
                                  <w:r w:rsidR="008467DB" w:rsidRPr="00C17C75">
                                    <w:rPr>
                                      <w:sz w:val="16"/>
                                      <w:szCs w:val="16"/>
                                    </w:rPr>
                                    <w:t>1</w:t>
                                  </w:r>
                                  <w:r w:rsidR="008467DB" w:rsidRPr="00C17C75">
                                    <w:rPr>
                                      <w:sz w:val="16"/>
                                      <w:szCs w:val="16"/>
                                      <w:vertAlign w:val="superscript"/>
                                    </w:rPr>
                                    <w:t>st</w:t>
                                  </w:r>
                                  <w:r w:rsidR="008467DB" w:rsidRPr="00C17C75">
                                    <w:rPr>
                                      <w:sz w:val="16"/>
                                      <w:szCs w:val="16"/>
                                    </w:rPr>
                                    <w:t xml:space="preserve"> </w:t>
                                  </w:r>
                                  <w:r w:rsidRPr="00773D3C">
                                    <w:rPr>
                                      <w:sz w:val="16"/>
                                      <w:szCs w:val="16"/>
                                    </w:rPr>
                                    <w:t>of July 2025.</w:t>
                                  </w:r>
                                </w:p>
                                <w:p w14:paraId="73743DE8" w14:textId="09D469E4" w:rsidR="007454DF" w:rsidRPr="00C17C75" w:rsidRDefault="007454DF" w:rsidP="00C17C75">
                                  <w:pPr>
                                    <w:spacing w:after="0"/>
                                    <w:rPr>
                                      <w:i/>
                                      <w:iCs/>
                                      <w:caps/>
                                      <w:color w:val="FFFFFF" w:themeColor="background1"/>
                                      <w:sz w:val="28"/>
                                    </w:rPr>
                                  </w:pPr>
                                  <w:r w:rsidRPr="00773D3C">
                                    <w:rPr>
                                      <w:sz w:val="16"/>
                                      <w:szCs w:val="16"/>
                                    </w:rPr>
                                    <w:t>All collected seeds were submitted to the Turkish Details are provided in footnote</w:t>
                                  </w:r>
                                  <w:r w:rsidR="00773D3C" w:rsidRPr="00773D3C">
                                    <w:rPr>
                                      <w:sz w:val="16"/>
                                      <w:szCs w:val="16"/>
                                    </w:rPr>
                                    <w:t xml:space="preserve"> </w:t>
                                  </w:r>
                                  <w:r w:rsidR="00B5726B">
                                    <w:rPr>
                                      <w:sz w:val="16"/>
                                      <w:szCs w:val="16"/>
                                    </w:rPr>
                                    <w:fldChar w:fldCharType="begin"/>
                                  </w:r>
                                  <w:r w:rsidR="00B5726B">
                                    <w:rPr>
                                      <w:sz w:val="16"/>
                                      <w:szCs w:val="16"/>
                                    </w:rPr>
                                    <w:instrText xml:space="preserve"> NOTEREF _Ref212210338 \h </w:instrText>
                                  </w:r>
                                  <w:r w:rsidR="00B5726B">
                                    <w:rPr>
                                      <w:sz w:val="16"/>
                                      <w:szCs w:val="16"/>
                                    </w:rPr>
                                  </w:r>
                                  <w:r w:rsidR="00B5726B">
                                    <w:rPr>
                                      <w:sz w:val="16"/>
                                      <w:szCs w:val="16"/>
                                    </w:rPr>
                                    <w:fldChar w:fldCharType="separate"/>
                                  </w:r>
                                  <w:r w:rsidR="00B506BC">
                                    <w:rPr>
                                      <w:sz w:val="16"/>
                                      <w:szCs w:val="16"/>
                                    </w:rPr>
                                    <w:t>8</w:t>
                                  </w:r>
                                  <w:r w:rsidR="00B5726B">
                                    <w:rPr>
                                      <w:sz w:val="16"/>
                                      <w:szCs w:val="16"/>
                                    </w:rPr>
                                    <w:fldChar w:fldCharType="end"/>
                                  </w:r>
                                  <w:r w:rsidR="00B5726B">
                                    <w:rPr>
                                      <w:sz w:val="16"/>
                                      <w:szCs w:val="16"/>
                                    </w:rPr>
                                    <w:t>.</w:t>
                                  </w:r>
                                </w:p>
                              </w:txbxContent>
                            </wps:txbx>
                            <wps:bodyPr rot="0" vert="horz" wrap="square" lIns="91440" tIns="45720" rIns="91440" bIns="45720" anchor="t" anchorCtr="0">
                              <a:noAutofit/>
                            </wps:bodyPr>
                          </wps:wsp>
                        </a:graphicData>
                      </a:graphic>
                    </wp:inline>
                  </w:drawing>
                </mc:Choice>
                <mc:Fallback>
                  <w:pict>
                    <v:shape w14:anchorId="081513A6" id="_x0000_s1029" type="#_x0000_t202" style="width:234.75pt;height:89.9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gWcpjgIAABIFAAAOAAAAZHJzL2Uyb0RvYy54bWysVNFu2yAUfZ+0f0C8r46ddG2tOlVXt9Ok&#10;dpvW7gMIYBsNc70LjdN9/S7YTbPtYdK0SEFg4HDOuQfOL3a9ZVuN3oCreH604Ew7Ccq4tuJfH27e&#10;nHLmg3BKWHC64k/a84v161fn41DqAjqwSiMjEOfLcah4F8JQZpmXne6FP4JBO5psAHsRaIhtplCM&#10;hN7brFgs3mYjoBoQpPaevtbTJF8n/KbRMnxqGq8DsxUnbiG1mNpNbLP1uShbFENn5ExD/AOLXhhH&#10;h+6hahEEe0TzB1RvJIKHJhxJ6DNoGiN10kBq8sVvau47Meikhczxw94m//9g5cft/fAZWdi9gx0V&#10;MInwwy3Ib545uOqEa/UlIoydFooOzqNl2Tj4ct4arfaljyCb8Q4UFVk8BkhAuwb76ArpZIROBXja&#10;m653gUn6WJyd5svimDNJc3m+KuifzhDl8/YBfXivoWexU3GkqiZ4sb31IdIR5fOSeJoHa9SNsTYN&#10;sN1cWWRbQQmo87qulzP6L8usY2PFz46JSNzlIO5P4ehNoIRa01f8dBF/U2aiHddOpSVBGDv1iYl1&#10;EUCn7E30iJHUTi9VnJCi1yhmJYChgzl9NwhukoVAcRVTVOnWJN9Qb2fn6IgJI6JZ03bhi2kZGrpv&#10;rYWRM2Uo339Bylf5XkvkPMMkKw/I+mGpEtU7QSaYaGHM7rVqYyxFudFbbR+ic3lxEq2ZdQkMtZbw&#10;bDShzJmJMZkCE3abHTOq4qkcMUIbUE8UIlKfFNOjQp0O8AdnI11QOvr7o0DNmf3gKIhn+WoVb3Qa&#10;rI5PChrg4czmcEY4SVDRFzZ1r0J6BaIKB5cU2MakKL0wmSnTxUu2zGWKN/twnFa9PGXrnwAAAP//&#10;AwBQSwMEFAAGAAgAAAAhANZPdmHbAAAABQEAAA8AAABkcnMvZG93bnJldi54bWxMj0FPg0AQhe8m&#10;/ofNmHizi6IoyNI0Rg/eLNqeF3YEUnaWsEsL/97RS728ZPJe3vsmX8+2F0ccfedIwe0qAoFUO9NR&#10;o+Dr8+3mCYQPmozuHaGCBT2si8uLXGfGnWiLxzI0gkvIZ1pBG8KQSenrFq32KzcgsfftRqsDn2Mj&#10;zahPXG57eRdFibS6I15o9YAvLdaHcrIK5s3usK9et+9RGScfUeyWaYoXpa6v5s0ziIBzOIfhF5/R&#10;oWCmyk1kvOgV8CPhT9m7T9IHEBWHHtMUZJHL//TFDwAAAP//AwBQSwECLQAUAAYACAAAACEAtoM4&#10;kv4AAADhAQAAEwAAAAAAAAAAAAAAAAAAAAAAW0NvbnRlbnRfVHlwZXNdLnhtbFBLAQItABQABgAI&#10;AAAAIQA4/SH/1gAAAJQBAAALAAAAAAAAAAAAAAAAAC8BAABfcmVscy8ucmVsc1BLAQItABQABgAI&#10;AAAAIQBRgWcpjgIAABIFAAAOAAAAAAAAAAAAAAAAAC4CAABkcnMvZTJvRG9jLnhtbFBLAQItABQA&#10;BgAIAAAAIQDWT3Zh2wAAAAUBAAAPAAAAAAAAAAAAAAAAAOgEAABkcnMvZG93bnJldi54bWxQSwUG&#10;AAAAAAQABADzAAAA8AUAAAAA&#10;" fillcolor="#d1ddd3" stroked="f">
                      <v:textbox>
                        <w:txbxContent>
                          <w:p w14:paraId="2626EAAB" w14:textId="77777777" w:rsidR="007454DF" w:rsidRPr="00F8241B" w:rsidRDefault="007454DF" w:rsidP="00C17C75">
                            <w:pPr>
                              <w:pStyle w:val="GvdeMetni"/>
                              <w:spacing w:before="20" w:after="20" w:line="240" w:lineRule="auto"/>
                              <w:jc w:val="both"/>
                              <w:rPr>
                                <w:b/>
                                <w:bCs/>
                                <w:sz w:val="16"/>
                                <w:szCs w:val="16"/>
                              </w:rPr>
                            </w:pPr>
                            <w:r w:rsidRPr="00F8241B">
                              <w:rPr>
                                <w:b/>
                                <w:bCs/>
                                <w:sz w:val="16"/>
                                <w:szCs w:val="16"/>
                              </w:rPr>
                              <w:t xml:space="preserve">Update after pre-construction surveys: </w:t>
                            </w:r>
                          </w:p>
                          <w:p w14:paraId="3E057C09" w14:textId="419856C2" w:rsidR="007454DF" w:rsidRPr="00773D3C" w:rsidRDefault="007454DF" w:rsidP="00C17C75">
                            <w:pPr>
                              <w:pStyle w:val="Tabletextleft"/>
                              <w:spacing w:before="20" w:after="20"/>
                              <w:rPr>
                                <w:sz w:val="16"/>
                                <w:szCs w:val="16"/>
                              </w:rPr>
                            </w:pPr>
                            <w:r w:rsidRPr="00773D3C">
                              <w:rPr>
                                <w:sz w:val="16"/>
                                <w:szCs w:val="16"/>
                              </w:rPr>
                              <w:t xml:space="preserve">Seed collection and translocation of CH and PBF species were undertaken during pre/ early construction in </w:t>
                            </w:r>
                            <w:r w:rsidR="008467DB" w:rsidRPr="00C17C75">
                              <w:rPr>
                                <w:sz w:val="16"/>
                                <w:szCs w:val="16"/>
                              </w:rPr>
                              <w:t>1</w:t>
                            </w:r>
                            <w:r w:rsidR="008467DB" w:rsidRPr="00C17C75">
                              <w:rPr>
                                <w:sz w:val="16"/>
                                <w:szCs w:val="16"/>
                                <w:vertAlign w:val="superscript"/>
                              </w:rPr>
                              <w:t>st</w:t>
                            </w:r>
                            <w:r w:rsidR="008467DB" w:rsidRPr="00C17C75">
                              <w:rPr>
                                <w:sz w:val="16"/>
                                <w:szCs w:val="16"/>
                              </w:rPr>
                              <w:t xml:space="preserve"> </w:t>
                            </w:r>
                            <w:r w:rsidRPr="00773D3C">
                              <w:rPr>
                                <w:sz w:val="16"/>
                                <w:szCs w:val="16"/>
                              </w:rPr>
                              <w:t>of July 2025.</w:t>
                            </w:r>
                          </w:p>
                          <w:p w14:paraId="73743DE8" w14:textId="09D469E4" w:rsidR="007454DF" w:rsidRPr="00C17C75" w:rsidRDefault="007454DF" w:rsidP="00C17C75">
                            <w:pPr>
                              <w:spacing w:after="0"/>
                              <w:rPr>
                                <w:i/>
                                <w:iCs/>
                                <w:caps/>
                                <w:color w:val="FFFFFF" w:themeColor="background1"/>
                                <w:sz w:val="28"/>
                              </w:rPr>
                            </w:pPr>
                            <w:r w:rsidRPr="00773D3C">
                              <w:rPr>
                                <w:sz w:val="16"/>
                                <w:szCs w:val="16"/>
                              </w:rPr>
                              <w:t>All collected seeds were submitted to the Turkish Details are provided in footnote</w:t>
                            </w:r>
                            <w:r w:rsidR="00773D3C" w:rsidRPr="00773D3C">
                              <w:rPr>
                                <w:sz w:val="16"/>
                                <w:szCs w:val="16"/>
                              </w:rPr>
                              <w:t xml:space="preserve"> </w:t>
                            </w:r>
                            <w:r w:rsidR="00B5726B">
                              <w:rPr>
                                <w:sz w:val="16"/>
                                <w:szCs w:val="16"/>
                              </w:rPr>
                              <w:fldChar w:fldCharType="begin"/>
                            </w:r>
                            <w:r w:rsidR="00B5726B">
                              <w:rPr>
                                <w:sz w:val="16"/>
                                <w:szCs w:val="16"/>
                              </w:rPr>
                              <w:instrText xml:space="preserve"> NOTEREF _Ref212210338 \h </w:instrText>
                            </w:r>
                            <w:r w:rsidR="00B5726B">
                              <w:rPr>
                                <w:sz w:val="16"/>
                                <w:szCs w:val="16"/>
                              </w:rPr>
                            </w:r>
                            <w:r w:rsidR="00B5726B">
                              <w:rPr>
                                <w:sz w:val="16"/>
                                <w:szCs w:val="16"/>
                              </w:rPr>
                              <w:fldChar w:fldCharType="separate"/>
                            </w:r>
                            <w:r w:rsidR="00B506BC">
                              <w:rPr>
                                <w:sz w:val="16"/>
                                <w:szCs w:val="16"/>
                              </w:rPr>
                              <w:t>8</w:t>
                            </w:r>
                            <w:r w:rsidR="00B5726B">
                              <w:rPr>
                                <w:sz w:val="16"/>
                                <w:szCs w:val="16"/>
                              </w:rPr>
                              <w:fldChar w:fldCharType="end"/>
                            </w:r>
                            <w:r w:rsidR="00B5726B">
                              <w:rPr>
                                <w:sz w:val="16"/>
                                <w:szCs w:val="16"/>
                              </w:rPr>
                              <w:t>.</w:t>
                            </w:r>
                          </w:p>
                        </w:txbxContent>
                      </v:textbox>
                      <w10:anchorlock/>
                    </v:shape>
                  </w:pict>
                </mc:Fallback>
              </mc:AlternateContent>
            </w:r>
          </w:p>
          <w:p w14:paraId="08A8909E" w14:textId="03A66533" w:rsidR="00505014" w:rsidRPr="00021D37" w:rsidRDefault="00505014" w:rsidP="00C17C75">
            <w:pPr>
              <w:pStyle w:val="Tabletextleft"/>
              <w:spacing w:before="20" w:after="20"/>
              <w:rPr>
                <w:sz w:val="16"/>
                <w:szCs w:val="16"/>
              </w:rPr>
            </w:pPr>
          </w:p>
        </w:tc>
        <w:tc>
          <w:tcPr>
            <w:tcW w:w="1164" w:type="dxa"/>
          </w:tcPr>
          <w:p w14:paraId="45C0BE5C"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Minimise</w:t>
            </w:r>
          </w:p>
        </w:tc>
        <w:tc>
          <w:tcPr>
            <w:tcW w:w="2175" w:type="dxa"/>
          </w:tcPr>
          <w:p w14:paraId="7D877892" w14:textId="77777777" w:rsidR="005A5666" w:rsidRPr="00021D37" w:rsidRDefault="005A5666" w:rsidP="005A5666">
            <w:pPr>
              <w:pStyle w:val="GvdeMetni"/>
              <w:spacing w:before="20" w:after="20" w:line="240" w:lineRule="auto"/>
              <w:rPr>
                <w:sz w:val="16"/>
                <w:szCs w:val="16"/>
              </w:rPr>
            </w:pPr>
            <w:r w:rsidRPr="00B70D23">
              <w:rPr>
                <w:sz w:val="16"/>
                <w:szCs w:val="16"/>
              </w:rPr>
              <w:t xml:space="preserve">Implementation of a Protected and Threatened Flora Conservation </w:t>
            </w:r>
            <w:r w:rsidRPr="00B70D23">
              <w:rPr>
                <w:sz w:val="16"/>
                <w:szCs w:val="16"/>
              </w:rPr>
              <w:lastRenderedPageBreak/>
              <w:t>Programme</w:t>
            </w:r>
            <w:r w:rsidRPr="009E63D4">
              <w:rPr>
                <w:sz w:val="16"/>
                <w:szCs w:val="16"/>
              </w:rPr>
              <w:t xml:space="preserve"> </w:t>
            </w:r>
            <w:r>
              <w:rPr>
                <w:sz w:val="16"/>
                <w:szCs w:val="16"/>
              </w:rPr>
              <w:t>(completed already)</w:t>
            </w:r>
            <w:bookmarkStart w:id="101" w:name="_Ref212742508"/>
            <w:r>
              <w:rPr>
                <w:rStyle w:val="DipnotBavurusu"/>
                <w:sz w:val="16"/>
                <w:szCs w:val="16"/>
              </w:rPr>
              <w:footnoteReference w:id="10"/>
            </w:r>
            <w:bookmarkEnd w:id="101"/>
            <w:r w:rsidRPr="40762A5E">
              <w:rPr>
                <w:sz w:val="16"/>
                <w:szCs w:val="16"/>
              </w:rPr>
              <w:t xml:space="preserve"> </w:t>
            </w:r>
          </w:p>
          <w:p w14:paraId="45461318" w14:textId="77777777" w:rsidR="006750A8" w:rsidRPr="00021D37" w:rsidRDefault="006750A8" w:rsidP="006750A8">
            <w:pPr>
              <w:pStyle w:val="GvdeMetni"/>
              <w:spacing w:before="20" w:after="20" w:line="240" w:lineRule="auto"/>
              <w:rPr>
                <w:sz w:val="16"/>
                <w:szCs w:val="16"/>
              </w:rPr>
            </w:pPr>
          </w:p>
          <w:p w14:paraId="2C575C42" w14:textId="77777777" w:rsidR="006750A8" w:rsidRPr="00021D37" w:rsidRDefault="006750A8" w:rsidP="006750A8">
            <w:pPr>
              <w:pStyle w:val="GvdeMetni"/>
              <w:spacing w:before="20" w:after="20" w:line="240" w:lineRule="auto"/>
              <w:rPr>
                <w:sz w:val="16"/>
                <w:szCs w:val="16"/>
              </w:rPr>
            </w:pPr>
            <w:r w:rsidRPr="00021D37">
              <w:rPr>
                <w:sz w:val="16"/>
                <w:szCs w:val="16"/>
              </w:rPr>
              <w:t>Monitoring of protected/threatened plant species implemented.</w:t>
            </w:r>
          </w:p>
          <w:p w14:paraId="2E7B0FF7" w14:textId="77777777" w:rsidR="006750A8" w:rsidRPr="00021D37" w:rsidRDefault="006750A8" w:rsidP="006750A8">
            <w:pPr>
              <w:pStyle w:val="GvdeMetni"/>
              <w:spacing w:before="20" w:after="20" w:line="240" w:lineRule="auto"/>
              <w:rPr>
                <w:sz w:val="16"/>
                <w:szCs w:val="16"/>
              </w:rPr>
            </w:pPr>
          </w:p>
          <w:p w14:paraId="42205537" w14:textId="77777777" w:rsidR="006750A8" w:rsidRDefault="006750A8" w:rsidP="006750A8">
            <w:pPr>
              <w:pStyle w:val="GvdeMetni"/>
              <w:spacing w:before="20" w:after="20" w:line="240" w:lineRule="auto"/>
              <w:rPr>
                <w:sz w:val="16"/>
                <w:szCs w:val="16"/>
              </w:rPr>
            </w:pPr>
            <w:r w:rsidRPr="00021D37">
              <w:rPr>
                <w:sz w:val="16"/>
                <w:szCs w:val="16"/>
              </w:rPr>
              <w:t>No reduction in flora populations.</w:t>
            </w:r>
          </w:p>
          <w:p w14:paraId="3D574112" w14:textId="413A4EC8" w:rsidR="00505014" w:rsidRPr="00021D37" w:rsidRDefault="00B94336" w:rsidP="00F83EBF">
            <w:pPr>
              <w:pStyle w:val="GvdeMetni"/>
              <w:spacing w:before="20" w:after="20" w:line="240" w:lineRule="auto"/>
              <w:rPr>
                <w:sz w:val="16"/>
                <w:szCs w:val="16"/>
              </w:rPr>
            </w:pPr>
            <w:r>
              <w:rPr>
                <w:sz w:val="16"/>
                <w:szCs w:val="16"/>
              </w:rPr>
              <w:t>(Already met)</w:t>
            </w:r>
          </w:p>
        </w:tc>
        <w:tc>
          <w:tcPr>
            <w:tcW w:w="2118" w:type="dxa"/>
          </w:tcPr>
          <w:p w14:paraId="058341BC" w14:textId="77777777" w:rsidR="009A5F6E" w:rsidRPr="00021D37" w:rsidRDefault="009A5F6E" w:rsidP="009A5F6E">
            <w:pPr>
              <w:pStyle w:val="GvdeMetni"/>
              <w:spacing w:before="20" w:after="20" w:line="240" w:lineRule="auto"/>
              <w:rPr>
                <w:sz w:val="16"/>
                <w:szCs w:val="16"/>
              </w:rPr>
            </w:pPr>
            <w:r w:rsidRPr="00021D37">
              <w:rPr>
                <w:sz w:val="16"/>
                <w:szCs w:val="16"/>
              </w:rPr>
              <w:lastRenderedPageBreak/>
              <w:t>During construction</w:t>
            </w:r>
            <w:r>
              <w:rPr>
                <w:sz w:val="16"/>
                <w:szCs w:val="16"/>
              </w:rPr>
              <w:t xml:space="preserve"> (collection and translocation –completed already)</w:t>
            </w:r>
          </w:p>
          <w:p w14:paraId="177D8EE8" w14:textId="77777777" w:rsidR="009A5F6E" w:rsidRPr="00021D37" w:rsidRDefault="009A5F6E" w:rsidP="009A5F6E">
            <w:pPr>
              <w:pStyle w:val="GvdeMetni"/>
              <w:spacing w:before="20" w:after="20" w:line="240" w:lineRule="auto"/>
              <w:rPr>
                <w:sz w:val="16"/>
                <w:szCs w:val="16"/>
              </w:rPr>
            </w:pPr>
          </w:p>
          <w:p w14:paraId="57681479" w14:textId="6063AFEC" w:rsidR="00505014" w:rsidRPr="00021D37" w:rsidRDefault="009A5F6E" w:rsidP="00F83EBF">
            <w:pPr>
              <w:pStyle w:val="GvdeMetni"/>
              <w:spacing w:before="20" w:after="20" w:line="240" w:lineRule="auto"/>
              <w:rPr>
                <w:sz w:val="16"/>
                <w:szCs w:val="16"/>
              </w:rPr>
            </w:pPr>
            <w:r w:rsidRPr="00021D37">
              <w:rPr>
                <w:sz w:val="16"/>
                <w:szCs w:val="16"/>
              </w:rPr>
              <w:t>Post-construction</w:t>
            </w:r>
            <w:r>
              <w:rPr>
                <w:sz w:val="16"/>
                <w:szCs w:val="16"/>
              </w:rPr>
              <w:t xml:space="preserve"> (post-translocation monitoring, for at least three consecutive years)</w:t>
            </w:r>
          </w:p>
        </w:tc>
        <w:tc>
          <w:tcPr>
            <w:tcW w:w="0" w:type="auto"/>
          </w:tcPr>
          <w:p w14:paraId="525AD1FF" w14:textId="77777777" w:rsidR="00487F94" w:rsidRPr="00021D37" w:rsidRDefault="00487F94" w:rsidP="00487F94">
            <w:pPr>
              <w:pStyle w:val="GvdeMetni"/>
              <w:spacing w:before="20" w:after="20" w:line="240" w:lineRule="auto"/>
              <w:rPr>
                <w:sz w:val="16"/>
                <w:szCs w:val="16"/>
              </w:rPr>
            </w:pPr>
            <w:r w:rsidRPr="00021D37">
              <w:rPr>
                <w:sz w:val="16"/>
                <w:szCs w:val="16"/>
              </w:rPr>
              <w:t>All employees and contractors</w:t>
            </w:r>
          </w:p>
          <w:p w14:paraId="7A8587BD" w14:textId="77777777" w:rsidR="00F30487" w:rsidRPr="00021D37" w:rsidRDefault="00F30487" w:rsidP="00F83EBF">
            <w:pPr>
              <w:pStyle w:val="GvdeMetni"/>
              <w:spacing w:before="20" w:after="20" w:line="240" w:lineRule="auto"/>
              <w:rPr>
                <w:sz w:val="16"/>
                <w:szCs w:val="16"/>
              </w:rPr>
            </w:pPr>
          </w:p>
          <w:p w14:paraId="72CB3F89" w14:textId="77777777" w:rsidR="00505014" w:rsidRPr="00021D37" w:rsidRDefault="00505014" w:rsidP="00F83EBF">
            <w:pPr>
              <w:pStyle w:val="GvdeMetni"/>
              <w:spacing w:before="20" w:after="20" w:line="240" w:lineRule="auto"/>
              <w:rPr>
                <w:sz w:val="16"/>
                <w:szCs w:val="16"/>
              </w:rPr>
            </w:pPr>
            <w:r w:rsidRPr="00021D37">
              <w:rPr>
                <w:sz w:val="16"/>
                <w:szCs w:val="16"/>
              </w:rPr>
              <w:t>Biodiversity Specialist</w:t>
            </w:r>
          </w:p>
          <w:p w14:paraId="4913B8B4" w14:textId="77777777" w:rsidR="00F30487" w:rsidRPr="00021D37" w:rsidRDefault="00F30487" w:rsidP="00F83EBF">
            <w:pPr>
              <w:pStyle w:val="GvdeMetni"/>
              <w:spacing w:before="20" w:after="20" w:line="240" w:lineRule="auto"/>
              <w:rPr>
                <w:sz w:val="16"/>
                <w:szCs w:val="16"/>
              </w:rPr>
            </w:pPr>
          </w:p>
          <w:p w14:paraId="7A5169EB" w14:textId="6DB1A7D1" w:rsidR="00505014" w:rsidRPr="00021D37" w:rsidRDefault="00DB6A05" w:rsidP="00F83EBF">
            <w:pPr>
              <w:pStyle w:val="GvdeMetni"/>
              <w:spacing w:before="20" w:after="20" w:line="240" w:lineRule="auto"/>
              <w:rPr>
                <w:sz w:val="16"/>
                <w:szCs w:val="16"/>
              </w:rPr>
            </w:pPr>
            <w:r w:rsidRPr="00021D37">
              <w:rPr>
                <w:sz w:val="16"/>
                <w:szCs w:val="16"/>
              </w:rPr>
              <w:t xml:space="preserve">Health and Safety Manager / Environmental </w:t>
            </w:r>
            <w:r w:rsidRPr="00021D37">
              <w:rPr>
                <w:sz w:val="16"/>
                <w:szCs w:val="16"/>
              </w:rPr>
              <w:lastRenderedPageBreak/>
              <w:t>Solution Partner</w:t>
            </w:r>
          </w:p>
        </w:tc>
      </w:tr>
      <w:tr w:rsidR="00505014" w:rsidRPr="00021D37" w14:paraId="402BE31A" w14:textId="77777777" w:rsidTr="007E3466">
        <w:tc>
          <w:tcPr>
            <w:tcW w:w="2505" w:type="dxa"/>
          </w:tcPr>
          <w:p w14:paraId="20AB74DB" w14:textId="77777777" w:rsidR="00505014" w:rsidRPr="00021D37" w:rsidRDefault="00505014" w:rsidP="00F83EBF">
            <w:pPr>
              <w:pStyle w:val="GvdeMetni"/>
              <w:spacing w:before="20" w:after="20" w:line="240" w:lineRule="auto"/>
              <w:rPr>
                <w:b/>
                <w:bCs/>
                <w:sz w:val="16"/>
                <w:szCs w:val="16"/>
              </w:rPr>
            </w:pPr>
            <w:r w:rsidRPr="00021D37">
              <w:rPr>
                <w:b/>
                <w:bCs/>
                <w:sz w:val="16"/>
                <w:szCs w:val="16"/>
              </w:rPr>
              <w:lastRenderedPageBreak/>
              <w:t>Impact 3: Introduction/Spread of Invasive Alien Plants (IAP)</w:t>
            </w:r>
          </w:p>
        </w:tc>
        <w:tc>
          <w:tcPr>
            <w:tcW w:w="4968" w:type="dxa"/>
          </w:tcPr>
          <w:p w14:paraId="6CAEC162" w14:textId="0CC75AA7" w:rsidR="00505014" w:rsidRPr="00021D37" w:rsidRDefault="00505014" w:rsidP="00F83EBF">
            <w:pPr>
              <w:pStyle w:val="GvdeMetni"/>
              <w:spacing w:before="20" w:after="20" w:line="240" w:lineRule="auto"/>
              <w:rPr>
                <w:b/>
                <w:bCs/>
                <w:sz w:val="16"/>
                <w:szCs w:val="16"/>
              </w:rPr>
            </w:pPr>
            <w:r w:rsidRPr="00021D37">
              <w:rPr>
                <w:b/>
                <w:bCs/>
                <w:sz w:val="16"/>
                <w:szCs w:val="16"/>
              </w:rPr>
              <w:t>IA</w:t>
            </w:r>
            <w:r w:rsidR="00487F94">
              <w:rPr>
                <w:b/>
                <w:bCs/>
                <w:sz w:val="16"/>
                <w:szCs w:val="16"/>
              </w:rPr>
              <w:t>S</w:t>
            </w:r>
            <w:r w:rsidRPr="00021D37">
              <w:rPr>
                <w:b/>
                <w:bCs/>
                <w:sz w:val="16"/>
                <w:szCs w:val="16"/>
              </w:rPr>
              <w:t xml:space="preserve"> management and monitoring plan</w:t>
            </w:r>
          </w:p>
          <w:p w14:paraId="64564F61" w14:textId="6B9D0D28" w:rsidR="00505014" w:rsidRPr="00021D37" w:rsidRDefault="00505014" w:rsidP="00343B66">
            <w:pPr>
              <w:pStyle w:val="GvdeMetni"/>
              <w:numPr>
                <w:ilvl w:val="0"/>
                <w:numId w:val="77"/>
              </w:numPr>
              <w:spacing w:before="20" w:after="20" w:line="240" w:lineRule="auto"/>
              <w:jc w:val="both"/>
              <w:rPr>
                <w:b/>
                <w:bCs/>
                <w:sz w:val="16"/>
                <w:szCs w:val="16"/>
              </w:rPr>
            </w:pPr>
            <w:r w:rsidRPr="00021D37">
              <w:rPr>
                <w:sz w:val="16"/>
                <w:szCs w:val="16"/>
              </w:rPr>
              <w:t xml:space="preserve">Develop and implement an Invasive Alien </w:t>
            </w:r>
            <w:r w:rsidR="00487F94">
              <w:rPr>
                <w:sz w:val="16"/>
                <w:szCs w:val="16"/>
              </w:rPr>
              <w:t>Species</w:t>
            </w:r>
            <w:r w:rsidR="00487F94" w:rsidRPr="00021D37">
              <w:rPr>
                <w:sz w:val="16"/>
                <w:szCs w:val="16"/>
              </w:rPr>
              <w:t xml:space="preserve"> </w:t>
            </w:r>
            <w:r w:rsidRPr="00021D37">
              <w:rPr>
                <w:sz w:val="16"/>
                <w:szCs w:val="16"/>
              </w:rPr>
              <w:t>(IA</w:t>
            </w:r>
            <w:r w:rsidR="00487F94">
              <w:rPr>
                <w:sz w:val="16"/>
                <w:szCs w:val="16"/>
              </w:rPr>
              <w:t>S</w:t>
            </w:r>
            <w:r w:rsidRPr="00021D37">
              <w:rPr>
                <w:sz w:val="16"/>
                <w:szCs w:val="16"/>
              </w:rPr>
              <w:t>) control plan</w:t>
            </w:r>
            <w:r w:rsidR="000C480C">
              <w:rPr>
                <w:sz w:val="16"/>
                <w:szCs w:val="16"/>
              </w:rPr>
              <w:t xml:space="preserve"> covering both flora and species</w:t>
            </w:r>
            <w:r w:rsidRPr="00021D37">
              <w:rPr>
                <w:sz w:val="16"/>
                <w:szCs w:val="16"/>
              </w:rPr>
              <w:t>, including seasonal monitoring and control/eradication as necessary (informed by monitoring).</w:t>
            </w:r>
          </w:p>
          <w:p w14:paraId="670E3420" w14:textId="26EE8400" w:rsidR="00515B36" w:rsidRPr="00021D37" w:rsidRDefault="00515B36" w:rsidP="00343B66">
            <w:pPr>
              <w:pStyle w:val="GvdeMetni"/>
              <w:keepLines/>
              <w:widowControl w:val="0"/>
              <w:numPr>
                <w:ilvl w:val="0"/>
                <w:numId w:val="77"/>
              </w:numPr>
              <w:spacing w:before="40" w:after="40" w:line="240" w:lineRule="auto"/>
              <w:rPr>
                <w:sz w:val="16"/>
                <w:szCs w:val="16"/>
                <w:lang w:val="en-GB"/>
              </w:rPr>
            </w:pPr>
            <w:r w:rsidRPr="00021D37">
              <w:rPr>
                <w:sz w:val="16"/>
                <w:szCs w:val="16"/>
                <w:lang w:val="en-GB"/>
              </w:rPr>
              <w:t xml:space="preserve">Use the initially uncovered soil for covering the construction area in order to avoid the development of </w:t>
            </w:r>
            <w:r w:rsidR="0071317B">
              <w:rPr>
                <w:sz w:val="16"/>
                <w:szCs w:val="16"/>
                <w:lang w:val="en-GB"/>
              </w:rPr>
              <w:t>Invasive Alien Species Plans (</w:t>
            </w:r>
            <w:r w:rsidRPr="00021D37">
              <w:rPr>
                <w:sz w:val="16"/>
                <w:szCs w:val="16"/>
                <w:lang w:val="en-GB"/>
              </w:rPr>
              <w:t>IAPs</w:t>
            </w:r>
            <w:r w:rsidR="0071317B">
              <w:rPr>
                <w:sz w:val="16"/>
                <w:szCs w:val="16"/>
                <w:lang w:val="en-GB"/>
              </w:rPr>
              <w:t>)</w:t>
            </w:r>
            <w:r w:rsidRPr="00021D37">
              <w:rPr>
                <w:sz w:val="16"/>
                <w:szCs w:val="16"/>
                <w:lang w:val="en-GB"/>
              </w:rPr>
              <w:t>.</w:t>
            </w:r>
          </w:p>
          <w:p w14:paraId="073DC5EA" w14:textId="418BD1D8" w:rsidR="00515B36" w:rsidRPr="00021D37" w:rsidRDefault="00343B66" w:rsidP="00C374B2">
            <w:pPr>
              <w:pStyle w:val="GvdeMetni"/>
              <w:keepLines/>
              <w:widowControl w:val="0"/>
              <w:numPr>
                <w:ilvl w:val="0"/>
                <w:numId w:val="77"/>
              </w:numPr>
              <w:spacing w:before="40" w:after="40" w:line="240" w:lineRule="auto"/>
              <w:rPr>
                <w:sz w:val="16"/>
                <w:szCs w:val="16"/>
                <w:lang w:val="en-GB"/>
              </w:rPr>
            </w:pPr>
            <w:r w:rsidRPr="00021D37">
              <w:rPr>
                <w:sz w:val="16"/>
                <w:szCs w:val="16"/>
                <w:lang w:val="en-GB"/>
              </w:rPr>
              <w:t xml:space="preserve">Prohibit the general access of vehicles, construction workers and machinery </w:t>
            </w:r>
            <w:r w:rsidR="00C374B2" w:rsidRPr="00021D37">
              <w:rPr>
                <w:sz w:val="16"/>
                <w:szCs w:val="16"/>
                <w:lang w:val="en-GB"/>
              </w:rPr>
              <w:t xml:space="preserve">and storing of soils </w:t>
            </w:r>
            <w:r w:rsidRPr="00021D37">
              <w:rPr>
                <w:sz w:val="16"/>
                <w:szCs w:val="16"/>
                <w:lang w:val="en-GB"/>
              </w:rPr>
              <w:t>to natural areas outside of the construction zone to avoid the dispersion of IAP species within these habitats.</w:t>
            </w:r>
          </w:p>
        </w:tc>
        <w:tc>
          <w:tcPr>
            <w:tcW w:w="1164" w:type="dxa"/>
          </w:tcPr>
          <w:p w14:paraId="67DE587B" w14:textId="77777777" w:rsidR="00505014" w:rsidRPr="00021D37" w:rsidRDefault="00505014" w:rsidP="00F83EBF">
            <w:pPr>
              <w:pStyle w:val="GvdeMetni"/>
              <w:spacing w:before="20" w:after="20" w:line="240" w:lineRule="auto"/>
              <w:jc w:val="center"/>
              <w:rPr>
                <w:sz w:val="16"/>
                <w:szCs w:val="16"/>
              </w:rPr>
            </w:pPr>
            <w:r w:rsidRPr="00021D37">
              <w:rPr>
                <w:sz w:val="16"/>
                <w:szCs w:val="16"/>
              </w:rPr>
              <w:t>Minimise / Restore</w:t>
            </w:r>
          </w:p>
        </w:tc>
        <w:tc>
          <w:tcPr>
            <w:tcW w:w="2175" w:type="dxa"/>
          </w:tcPr>
          <w:p w14:paraId="7706C2DB" w14:textId="030EA9E0" w:rsidR="00505014" w:rsidRPr="00021D37" w:rsidRDefault="00505014" w:rsidP="00F83EBF">
            <w:pPr>
              <w:pStyle w:val="GvdeMetni"/>
              <w:spacing w:before="20" w:after="20" w:line="240" w:lineRule="auto"/>
              <w:rPr>
                <w:sz w:val="16"/>
                <w:szCs w:val="16"/>
              </w:rPr>
            </w:pPr>
            <w:r w:rsidRPr="00021D37">
              <w:rPr>
                <w:b/>
                <w:bCs/>
                <w:sz w:val="16"/>
                <w:szCs w:val="16"/>
              </w:rPr>
              <w:t>IA</w:t>
            </w:r>
            <w:r w:rsidR="001C51E5">
              <w:rPr>
                <w:b/>
                <w:bCs/>
                <w:sz w:val="16"/>
                <w:szCs w:val="16"/>
              </w:rPr>
              <w:t>S</w:t>
            </w:r>
            <w:r w:rsidRPr="00021D37">
              <w:rPr>
                <w:b/>
                <w:bCs/>
                <w:sz w:val="16"/>
                <w:szCs w:val="16"/>
              </w:rPr>
              <w:t xml:space="preserve"> monitoring and management plan</w:t>
            </w:r>
            <w:r w:rsidRPr="00021D37">
              <w:rPr>
                <w:sz w:val="16"/>
                <w:szCs w:val="16"/>
              </w:rPr>
              <w:t xml:space="preserve"> and program in place.</w:t>
            </w:r>
          </w:p>
          <w:p w14:paraId="7017D5F3" w14:textId="77777777" w:rsidR="000142B3" w:rsidRPr="00021D37" w:rsidRDefault="000142B3" w:rsidP="00F83EBF">
            <w:pPr>
              <w:pStyle w:val="GvdeMetni"/>
              <w:spacing w:before="20" w:after="20" w:line="240" w:lineRule="auto"/>
              <w:rPr>
                <w:sz w:val="16"/>
                <w:szCs w:val="16"/>
              </w:rPr>
            </w:pPr>
          </w:p>
          <w:p w14:paraId="596E4F22" w14:textId="6497B10B" w:rsidR="00505014" w:rsidRPr="00021D37" w:rsidRDefault="001C51E5" w:rsidP="00F83EBF">
            <w:pPr>
              <w:pStyle w:val="GvdeMetni"/>
              <w:spacing w:before="20" w:after="20" w:line="240" w:lineRule="auto"/>
              <w:rPr>
                <w:sz w:val="16"/>
                <w:szCs w:val="16"/>
              </w:rPr>
            </w:pPr>
            <w:r>
              <w:rPr>
                <w:sz w:val="16"/>
                <w:szCs w:val="16"/>
              </w:rPr>
              <w:t>IAS</w:t>
            </w:r>
            <w:r w:rsidR="00505014" w:rsidRPr="00021D37">
              <w:rPr>
                <w:sz w:val="16"/>
                <w:szCs w:val="16"/>
              </w:rPr>
              <w:t xml:space="preserve"> monitored and removed</w:t>
            </w:r>
            <w:r w:rsidR="000142B3" w:rsidRPr="00021D37">
              <w:rPr>
                <w:sz w:val="16"/>
                <w:szCs w:val="16"/>
              </w:rPr>
              <w:t>/controlled</w:t>
            </w:r>
            <w:r w:rsidR="00505014" w:rsidRPr="00021D37">
              <w:rPr>
                <w:sz w:val="16"/>
                <w:szCs w:val="16"/>
              </w:rPr>
              <w:t xml:space="preserve"> as necessary.</w:t>
            </w:r>
          </w:p>
        </w:tc>
        <w:tc>
          <w:tcPr>
            <w:tcW w:w="2118" w:type="dxa"/>
          </w:tcPr>
          <w:p w14:paraId="6D9992F2" w14:textId="77777777" w:rsidR="000142B3" w:rsidRPr="00021D37" w:rsidRDefault="00505014" w:rsidP="00F83EBF">
            <w:pPr>
              <w:pStyle w:val="GvdeMetni"/>
              <w:spacing w:before="20" w:after="20" w:line="240" w:lineRule="auto"/>
              <w:rPr>
                <w:sz w:val="16"/>
                <w:szCs w:val="16"/>
              </w:rPr>
            </w:pPr>
            <w:r w:rsidRPr="00021D37">
              <w:rPr>
                <w:sz w:val="16"/>
                <w:szCs w:val="16"/>
              </w:rPr>
              <w:t>Pre-construction</w:t>
            </w:r>
          </w:p>
          <w:p w14:paraId="060CFBB2" w14:textId="32E3574F" w:rsidR="000142B3" w:rsidRDefault="001C51E5" w:rsidP="00F83EBF">
            <w:pPr>
              <w:pStyle w:val="GvdeMetni"/>
              <w:spacing w:before="20" w:after="20" w:line="240" w:lineRule="auto"/>
              <w:rPr>
                <w:sz w:val="16"/>
                <w:szCs w:val="16"/>
              </w:rPr>
            </w:pPr>
            <w:r>
              <w:rPr>
                <w:sz w:val="16"/>
                <w:szCs w:val="16"/>
              </w:rPr>
              <w:t>(IAS plan preparation)</w:t>
            </w:r>
          </w:p>
          <w:p w14:paraId="6BD18EC9" w14:textId="77777777" w:rsidR="001C51E5" w:rsidRPr="00021D37" w:rsidRDefault="001C51E5" w:rsidP="00F83EBF">
            <w:pPr>
              <w:pStyle w:val="GvdeMetni"/>
              <w:spacing w:before="20" w:after="20" w:line="240" w:lineRule="auto"/>
              <w:rPr>
                <w:sz w:val="16"/>
                <w:szCs w:val="16"/>
              </w:rPr>
            </w:pPr>
          </w:p>
          <w:p w14:paraId="7C05DE5B" w14:textId="77777777" w:rsidR="00505014" w:rsidRDefault="000142B3" w:rsidP="00F83EBF">
            <w:pPr>
              <w:pStyle w:val="GvdeMetni"/>
              <w:spacing w:before="20" w:after="20" w:line="240" w:lineRule="auto"/>
              <w:rPr>
                <w:sz w:val="16"/>
                <w:szCs w:val="16"/>
              </w:rPr>
            </w:pPr>
            <w:r w:rsidRPr="00021D37">
              <w:rPr>
                <w:sz w:val="16"/>
                <w:szCs w:val="16"/>
              </w:rPr>
              <w:t>D</w:t>
            </w:r>
            <w:r w:rsidR="00505014" w:rsidRPr="00021D37">
              <w:rPr>
                <w:sz w:val="16"/>
                <w:szCs w:val="16"/>
              </w:rPr>
              <w:t xml:space="preserve">uring </w:t>
            </w:r>
            <w:r w:rsidR="001C51E5">
              <w:rPr>
                <w:sz w:val="16"/>
                <w:szCs w:val="16"/>
              </w:rPr>
              <w:t xml:space="preserve">and after </w:t>
            </w:r>
            <w:r w:rsidR="00505014" w:rsidRPr="00021D37">
              <w:rPr>
                <w:sz w:val="16"/>
                <w:szCs w:val="16"/>
              </w:rPr>
              <w:t>construction</w:t>
            </w:r>
          </w:p>
          <w:p w14:paraId="77DEA3B0" w14:textId="7EAD0DD1" w:rsidR="001C51E5" w:rsidRPr="00021D37" w:rsidRDefault="001C51E5" w:rsidP="00F83EBF">
            <w:pPr>
              <w:pStyle w:val="GvdeMetni"/>
              <w:spacing w:before="20" w:after="20" w:line="240" w:lineRule="auto"/>
              <w:rPr>
                <w:sz w:val="16"/>
                <w:szCs w:val="16"/>
              </w:rPr>
            </w:pPr>
            <w:r>
              <w:rPr>
                <w:sz w:val="16"/>
                <w:szCs w:val="16"/>
              </w:rPr>
              <w:t>(implementation of IAS plan)</w:t>
            </w:r>
          </w:p>
        </w:tc>
        <w:tc>
          <w:tcPr>
            <w:tcW w:w="0" w:type="auto"/>
          </w:tcPr>
          <w:p w14:paraId="333A9D0F"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5272A1D1" w14:textId="77777777" w:rsidR="00F30487" w:rsidRPr="00021D37" w:rsidRDefault="00F30487" w:rsidP="00F83EBF">
            <w:pPr>
              <w:pStyle w:val="GvdeMetni"/>
              <w:spacing w:before="20" w:after="20" w:line="240" w:lineRule="auto"/>
              <w:rPr>
                <w:sz w:val="16"/>
                <w:szCs w:val="16"/>
              </w:rPr>
            </w:pPr>
          </w:p>
          <w:p w14:paraId="6AA827AE" w14:textId="77777777" w:rsidR="00505014" w:rsidRPr="00021D37" w:rsidRDefault="00505014" w:rsidP="00F83EBF">
            <w:pPr>
              <w:pStyle w:val="GvdeMetni"/>
              <w:spacing w:before="20" w:after="20" w:line="240" w:lineRule="auto"/>
              <w:rPr>
                <w:sz w:val="16"/>
                <w:szCs w:val="16"/>
              </w:rPr>
            </w:pPr>
            <w:r w:rsidRPr="00021D37">
              <w:rPr>
                <w:sz w:val="16"/>
                <w:szCs w:val="16"/>
              </w:rPr>
              <w:t>Biodiversity Specialist</w:t>
            </w:r>
          </w:p>
          <w:p w14:paraId="5AA3108F" w14:textId="77777777" w:rsidR="00F30487" w:rsidRPr="00021D37" w:rsidRDefault="00F30487" w:rsidP="00F83EBF">
            <w:pPr>
              <w:pStyle w:val="GvdeMetni"/>
              <w:spacing w:before="20" w:after="20" w:line="240" w:lineRule="auto"/>
              <w:rPr>
                <w:sz w:val="16"/>
                <w:szCs w:val="16"/>
              </w:rPr>
            </w:pPr>
          </w:p>
          <w:p w14:paraId="5007393E" w14:textId="20168023"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7234B16A" w14:textId="77777777" w:rsidTr="007E3466">
        <w:tc>
          <w:tcPr>
            <w:tcW w:w="2505" w:type="dxa"/>
            <w:vMerge w:val="restart"/>
            <w:hideMark/>
          </w:tcPr>
          <w:p w14:paraId="6EB445A4" w14:textId="77777777" w:rsidR="00505014" w:rsidRPr="00021D37" w:rsidRDefault="00505014" w:rsidP="00F83EBF">
            <w:pPr>
              <w:pStyle w:val="GvdeMetni"/>
              <w:spacing w:before="20" w:after="20" w:line="240" w:lineRule="auto"/>
              <w:rPr>
                <w:sz w:val="16"/>
                <w:szCs w:val="16"/>
              </w:rPr>
            </w:pPr>
            <w:r w:rsidRPr="00021D37">
              <w:rPr>
                <w:b/>
                <w:bCs/>
                <w:sz w:val="16"/>
                <w:szCs w:val="16"/>
              </w:rPr>
              <w:t>Impact 4: Water and Soil Pollution</w:t>
            </w:r>
          </w:p>
        </w:tc>
        <w:tc>
          <w:tcPr>
            <w:tcW w:w="4968" w:type="dxa"/>
            <w:hideMark/>
          </w:tcPr>
          <w:p w14:paraId="14E0A5AF" w14:textId="77777777" w:rsidR="00505014" w:rsidRPr="00021D37" w:rsidRDefault="00505014" w:rsidP="00F83EBF">
            <w:pPr>
              <w:pStyle w:val="GvdeMetni"/>
              <w:spacing w:before="20" w:after="20" w:line="240" w:lineRule="auto"/>
              <w:rPr>
                <w:sz w:val="16"/>
                <w:szCs w:val="16"/>
              </w:rPr>
            </w:pPr>
            <w:r w:rsidRPr="00021D37">
              <w:rPr>
                <w:b/>
                <w:bCs/>
                <w:sz w:val="16"/>
                <w:szCs w:val="16"/>
              </w:rPr>
              <w:t>Spill prevention and waste management</w:t>
            </w:r>
          </w:p>
          <w:p w14:paraId="3FB6A9A0" w14:textId="19F0B281" w:rsidR="00E8527E" w:rsidRPr="00021D37" w:rsidRDefault="00E8527E" w:rsidP="00F83EBF">
            <w:pPr>
              <w:pStyle w:val="GvdeMetni"/>
              <w:numPr>
                <w:ilvl w:val="0"/>
                <w:numId w:val="77"/>
              </w:numPr>
              <w:spacing w:before="20" w:after="20" w:line="240" w:lineRule="auto"/>
              <w:ind w:left="714" w:hanging="357"/>
              <w:jc w:val="both"/>
              <w:rPr>
                <w:sz w:val="16"/>
                <w:szCs w:val="16"/>
              </w:rPr>
            </w:pPr>
            <w:r w:rsidRPr="00021D37">
              <w:rPr>
                <w:sz w:val="16"/>
                <w:szCs w:val="16"/>
              </w:rPr>
              <w:t>Waste and Wastewater Management Plan developed [COMPLETED: ERM].</w:t>
            </w:r>
          </w:p>
          <w:p w14:paraId="6ED4B03F" w14:textId="34FC4676" w:rsidR="00E8527E" w:rsidRPr="00021D37" w:rsidRDefault="00E8527E" w:rsidP="00F83EBF">
            <w:pPr>
              <w:pStyle w:val="GvdeMetni"/>
              <w:numPr>
                <w:ilvl w:val="0"/>
                <w:numId w:val="77"/>
              </w:numPr>
              <w:spacing w:before="20" w:after="20" w:line="240" w:lineRule="auto"/>
              <w:ind w:left="714" w:hanging="357"/>
              <w:jc w:val="both"/>
              <w:rPr>
                <w:sz w:val="16"/>
                <w:szCs w:val="16"/>
              </w:rPr>
            </w:pPr>
            <w:r w:rsidRPr="00021D37">
              <w:rPr>
                <w:sz w:val="16"/>
                <w:szCs w:val="16"/>
              </w:rPr>
              <w:t>Spill Response Plan developed [COMPLETED: ERM].</w:t>
            </w:r>
          </w:p>
          <w:p w14:paraId="0940DCDB" w14:textId="298DCB22" w:rsidR="00505014" w:rsidRPr="00021D37" w:rsidRDefault="00505014" w:rsidP="00F83EBF">
            <w:pPr>
              <w:pStyle w:val="GvdeMetni"/>
              <w:numPr>
                <w:ilvl w:val="0"/>
                <w:numId w:val="77"/>
              </w:numPr>
              <w:spacing w:before="20" w:after="20" w:line="240" w:lineRule="auto"/>
              <w:ind w:left="714" w:hanging="357"/>
              <w:jc w:val="both"/>
              <w:rPr>
                <w:sz w:val="16"/>
                <w:szCs w:val="16"/>
              </w:rPr>
            </w:pPr>
            <w:r w:rsidRPr="00021D37">
              <w:rPr>
                <w:sz w:val="16"/>
                <w:szCs w:val="16"/>
              </w:rPr>
              <w:t>Spill prevention plan and equipment in place, with training.</w:t>
            </w:r>
          </w:p>
          <w:p w14:paraId="18656C77" w14:textId="77777777" w:rsidR="00505014" w:rsidRPr="00021D37" w:rsidRDefault="00505014" w:rsidP="00F83EBF">
            <w:pPr>
              <w:pStyle w:val="GvdeMetni"/>
              <w:numPr>
                <w:ilvl w:val="0"/>
                <w:numId w:val="77"/>
              </w:numPr>
              <w:spacing w:before="20" w:after="20" w:line="240" w:lineRule="auto"/>
              <w:ind w:left="714" w:hanging="357"/>
              <w:jc w:val="both"/>
              <w:rPr>
                <w:sz w:val="16"/>
                <w:szCs w:val="16"/>
              </w:rPr>
            </w:pPr>
            <w:r w:rsidRPr="00021D37">
              <w:rPr>
                <w:sz w:val="16"/>
                <w:szCs w:val="16"/>
              </w:rPr>
              <w:t>Secure chemical storage areas, implement spill response plans, and manage waste properly and according to national regulations.</w:t>
            </w:r>
          </w:p>
        </w:tc>
        <w:tc>
          <w:tcPr>
            <w:tcW w:w="1164" w:type="dxa"/>
            <w:vMerge w:val="restart"/>
          </w:tcPr>
          <w:p w14:paraId="05FEDFD6" w14:textId="77777777" w:rsidR="00505014" w:rsidRPr="00021D37" w:rsidRDefault="00505014" w:rsidP="00F83EBF">
            <w:pPr>
              <w:pStyle w:val="GvdeMetni"/>
              <w:spacing w:before="20" w:after="20" w:line="240" w:lineRule="auto"/>
              <w:jc w:val="center"/>
              <w:rPr>
                <w:sz w:val="16"/>
                <w:szCs w:val="16"/>
              </w:rPr>
            </w:pPr>
            <w:r w:rsidRPr="00021D37">
              <w:rPr>
                <w:sz w:val="16"/>
                <w:szCs w:val="16"/>
              </w:rPr>
              <w:t>Avoid / Minimise</w:t>
            </w:r>
          </w:p>
        </w:tc>
        <w:tc>
          <w:tcPr>
            <w:tcW w:w="2175" w:type="dxa"/>
            <w:hideMark/>
          </w:tcPr>
          <w:p w14:paraId="384F2A85" w14:textId="48E8BC65" w:rsidR="00E8527E" w:rsidRPr="00021D37" w:rsidRDefault="00E8527E" w:rsidP="00F83EBF">
            <w:pPr>
              <w:pStyle w:val="GvdeMetni"/>
              <w:spacing w:before="20" w:after="20" w:line="240" w:lineRule="auto"/>
              <w:rPr>
                <w:sz w:val="16"/>
                <w:szCs w:val="16"/>
              </w:rPr>
            </w:pPr>
            <w:r w:rsidRPr="00021D37">
              <w:rPr>
                <w:b/>
                <w:bCs/>
                <w:sz w:val="16"/>
                <w:szCs w:val="16"/>
              </w:rPr>
              <w:t>Waste and Wastewater Management Plan</w:t>
            </w:r>
            <w:r w:rsidRPr="00021D37">
              <w:rPr>
                <w:sz w:val="16"/>
                <w:szCs w:val="16"/>
              </w:rPr>
              <w:t xml:space="preserve"> in place [COMPLETED: ERM].</w:t>
            </w:r>
          </w:p>
          <w:p w14:paraId="15E2F2D7" w14:textId="77777777" w:rsidR="00E8527E" w:rsidRPr="00021D37" w:rsidRDefault="00E8527E" w:rsidP="00F83EBF">
            <w:pPr>
              <w:pStyle w:val="GvdeMetni"/>
              <w:spacing w:before="20" w:after="20" w:line="240" w:lineRule="auto"/>
              <w:rPr>
                <w:sz w:val="16"/>
                <w:szCs w:val="16"/>
              </w:rPr>
            </w:pPr>
          </w:p>
          <w:p w14:paraId="7BCBC1D2" w14:textId="42093C11" w:rsidR="00E8527E" w:rsidRPr="00021D37" w:rsidRDefault="00E8527E" w:rsidP="00F83EBF">
            <w:pPr>
              <w:pStyle w:val="GvdeMetni"/>
              <w:spacing w:before="20" w:after="20" w:line="240" w:lineRule="auto"/>
              <w:rPr>
                <w:sz w:val="16"/>
                <w:szCs w:val="16"/>
              </w:rPr>
            </w:pPr>
            <w:r w:rsidRPr="00021D37">
              <w:rPr>
                <w:b/>
                <w:bCs/>
                <w:sz w:val="16"/>
                <w:szCs w:val="16"/>
              </w:rPr>
              <w:t>Spill Response Plan</w:t>
            </w:r>
            <w:r w:rsidRPr="00021D37">
              <w:rPr>
                <w:sz w:val="16"/>
                <w:szCs w:val="16"/>
              </w:rPr>
              <w:t xml:space="preserve"> in place [COMPLETED: ERM].</w:t>
            </w:r>
          </w:p>
          <w:p w14:paraId="0D2F84D7" w14:textId="77777777" w:rsidR="00E8527E" w:rsidRPr="00021D37" w:rsidRDefault="00E8527E" w:rsidP="00F83EBF">
            <w:pPr>
              <w:pStyle w:val="GvdeMetni"/>
              <w:spacing w:before="20" w:after="20" w:line="240" w:lineRule="auto"/>
              <w:rPr>
                <w:sz w:val="16"/>
                <w:szCs w:val="16"/>
              </w:rPr>
            </w:pPr>
          </w:p>
          <w:p w14:paraId="1DDDB69D" w14:textId="5996E72D" w:rsidR="00505014" w:rsidRPr="00021D37" w:rsidRDefault="00505014" w:rsidP="00F83EBF">
            <w:pPr>
              <w:pStyle w:val="GvdeMetni"/>
              <w:spacing w:before="20" w:after="20" w:line="240" w:lineRule="auto"/>
              <w:rPr>
                <w:sz w:val="16"/>
                <w:szCs w:val="16"/>
              </w:rPr>
            </w:pPr>
            <w:r w:rsidRPr="00021D37">
              <w:rPr>
                <w:sz w:val="16"/>
                <w:szCs w:val="16"/>
              </w:rPr>
              <w:t>No spills.</w:t>
            </w:r>
          </w:p>
          <w:p w14:paraId="7F104131" w14:textId="77777777" w:rsidR="00410C8F" w:rsidRPr="00021D37" w:rsidRDefault="00410C8F" w:rsidP="00F83EBF">
            <w:pPr>
              <w:pStyle w:val="GvdeMetni"/>
              <w:spacing w:before="20" w:after="20" w:line="240" w:lineRule="auto"/>
              <w:rPr>
                <w:sz w:val="16"/>
                <w:szCs w:val="16"/>
              </w:rPr>
            </w:pPr>
          </w:p>
          <w:p w14:paraId="5DB35C68" w14:textId="77777777" w:rsidR="00505014" w:rsidRPr="00021D37" w:rsidRDefault="00505014" w:rsidP="00F83EBF">
            <w:pPr>
              <w:pStyle w:val="GvdeMetni"/>
              <w:spacing w:before="20" w:after="20" w:line="240" w:lineRule="auto"/>
              <w:rPr>
                <w:sz w:val="16"/>
                <w:szCs w:val="16"/>
              </w:rPr>
            </w:pPr>
            <w:r w:rsidRPr="00021D37">
              <w:rPr>
                <w:sz w:val="16"/>
                <w:szCs w:val="16"/>
              </w:rPr>
              <w:t>Proper chemical/fuel storage implemented.</w:t>
            </w:r>
          </w:p>
          <w:p w14:paraId="71364CE4" w14:textId="77777777" w:rsidR="00410C8F" w:rsidRPr="00021D37" w:rsidRDefault="00410C8F" w:rsidP="00F83EBF">
            <w:pPr>
              <w:pStyle w:val="GvdeMetni"/>
              <w:spacing w:before="20" w:after="20" w:line="240" w:lineRule="auto"/>
              <w:rPr>
                <w:sz w:val="16"/>
                <w:szCs w:val="16"/>
              </w:rPr>
            </w:pPr>
          </w:p>
          <w:p w14:paraId="44ECE489" w14:textId="77777777" w:rsidR="00505014" w:rsidRPr="00021D37" w:rsidRDefault="00505014" w:rsidP="00F83EBF">
            <w:pPr>
              <w:pStyle w:val="GvdeMetni"/>
              <w:spacing w:before="20" w:after="20" w:line="240" w:lineRule="auto"/>
              <w:rPr>
                <w:sz w:val="16"/>
                <w:szCs w:val="16"/>
              </w:rPr>
            </w:pPr>
            <w:r w:rsidRPr="00021D37">
              <w:rPr>
                <w:sz w:val="16"/>
                <w:szCs w:val="16"/>
              </w:rPr>
              <w:t>Waste properly managed and disposed of.</w:t>
            </w:r>
          </w:p>
        </w:tc>
        <w:tc>
          <w:tcPr>
            <w:tcW w:w="2118" w:type="dxa"/>
          </w:tcPr>
          <w:p w14:paraId="4DBABBCD" w14:textId="262F19D1" w:rsidR="000142B3" w:rsidRPr="00021D37" w:rsidRDefault="00505014" w:rsidP="00F83EBF">
            <w:pPr>
              <w:pStyle w:val="GvdeMetni"/>
              <w:spacing w:before="20" w:after="20" w:line="240" w:lineRule="auto"/>
              <w:rPr>
                <w:sz w:val="16"/>
                <w:szCs w:val="16"/>
              </w:rPr>
            </w:pPr>
            <w:r w:rsidRPr="00021D37">
              <w:rPr>
                <w:sz w:val="16"/>
                <w:szCs w:val="16"/>
              </w:rPr>
              <w:lastRenderedPageBreak/>
              <w:t>Pre-construction</w:t>
            </w:r>
            <w:r w:rsidR="001D7C36">
              <w:rPr>
                <w:sz w:val="16"/>
                <w:szCs w:val="16"/>
              </w:rPr>
              <w:t xml:space="preserve"> (plan preparation)</w:t>
            </w:r>
          </w:p>
          <w:p w14:paraId="6E3DBAFC" w14:textId="77777777" w:rsidR="000142B3" w:rsidRPr="00021D37" w:rsidRDefault="000142B3" w:rsidP="00F83EBF">
            <w:pPr>
              <w:pStyle w:val="GvdeMetni"/>
              <w:spacing w:before="20" w:after="20" w:line="240" w:lineRule="auto"/>
              <w:rPr>
                <w:sz w:val="16"/>
                <w:szCs w:val="16"/>
              </w:rPr>
            </w:pPr>
          </w:p>
          <w:p w14:paraId="787C811D" w14:textId="77777777" w:rsidR="00505014" w:rsidRDefault="000142B3" w:rsidP="00F83EBF">
            <w:pPr>
              <w:pStyle w:val="GvdeMetni"/>
              <w:spacing w:before="20" w:after="20" w:line="240" w:lineRule="auto"/>
              <w:rPr>
                <w:sz w:val="16"/>
                <w:szCs w:val="16"/>
              </w:rPr>
            </w:pPr>
            <w:r w:rsidRPr="00021D37">
              <w:rPr>
                <w:sz w:val="16"/>
                <w:szCs w:val="16"/>
              </w:rPr>
              <w:t>D</w:t>
            </w:r>
            <w:r w:rsidR="00505014" w:rsidRPr="00021D37">
              <w:rPr>
                <w:sz w:val="16"/>
                <w:szCs w:val="16"/>
              </w:rPr>
              <w:t>uring construction</w:t>
            </w:r>
          </w:p>
          <w:p w14:paraId="4F08450B" w14:textId="4A5BF367" w:rsidR="008C5774" w:rsidRPr="00021D37" w:rsidRDefault="008C5774" w:rsidP="00F83EBF">
            <w:pPr>
              <w:pStyle w:val="GvdeMetni"/>
              <w:spacing w:before="20" w:after="20" w:line="240" w:lineRule="auto"/>
              <w:rPr>
                <w:sz w:val="16"/>
                <w:szCs w:val="16"/>
              </w:rPr>
            </w:pPr>
            <w:r>
              <w:rPr>
                <w:sz w:val="16"/>
                <w:szCs w:val="16"/>
              </w:rPr>
              <w:t>(implementation of plan)</w:t>
            </w:r>
          </w:p>
        </w:tc>
        <w:tc>
          <w:tcPr>
            <w:tcW w:w="0" w:type="auto"/>
            <w:hideMark/>
          </w:tcPr>
          <w:p w14:paraId="0B4D98B5"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4E01ED32" w14:textId="77777777" w:rsidR="00F30487" w:rsidRPr="00021D37" w:rsidRDefault="00F30487" w:rsidP="00F83EBF">
            <w:pPr>
              <w:pStyle w:val="GvdeMetni"/>
              <w:spacing w:before="20" w:after="20" w:line="240" w:lineRule="auto"/>
              <w:rPr>
                <w:sz w:val="16"/>
                <w:szCs w:val="16"/>
              </w:rPr>
            </w:pPr>
          </w:p>
          <w:p w14:paraId="3AE805D6" w14:textId="6424DF48"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449C91FA" w14:textId="77777777" w:rsidTr="007E3466">
        <w:tc>
          <w:tcPr>
            <w:tcW w:w="2505" w:type="dxa"/>
            <w:vMerge/>
            <w:hideMark/>
          </w:tcPr>
          <w:p w14:paraId="6A872511" w14:textId="77777777" w:rsidR="00505014" w:rsidRPr="00021D37" w:rsidRDefault="00505014" w:rsidP="00F83EBF">
            <w:pPr>
              <w:pStyle w:val="GvdeMetni"/>
              <w:spacing w:before="20" w:after="20" w:line="240" w:lineRule="auto"/>
              <w:rPr>
                <w:sz w:val="16"/>
                <w:szCs w:val="16"/>
              </w:rPr>
            </w:pPr>
          </w:p>
        </w:tc>
        <w:tc>
          <w:tcPr>
            <w:tcW w:w="4968" w:type="dxa"/>
            <w:hideMark/>
          </w:tcPr>
          <w:p w14:paraId="5DA5FD3A" w14:textId="77777777" w:rsidR="00505014" w:rsidRPr="00021D37" w:rsidRDefault="00505014" w:rsidP="00F83EBF">
            <w:pPr>
              <w:pStyle w:val="GvdeMetni"/>
              <w:spacing w:before="20" w:after="20" w:line="240" w:lineRule="auto"/>
              <w:rPr>
                <w:sz w:val="16"/>
                <w:szCs w:val="16"/>
              </w:rPr>
            </w:pPr>
            <w:r w:rsidRPr="00021D37">
              <w:rPr>
                <w:b/>
                <w:bCs/>
                <w:sz w:val="16"/>
                <w:szCs w:val="16"/>
              </w:rPr>
              <w:t>Regular inspections and emergency response training</w:t>
            </w:r>
          </w:p>
          <w:p w14:paraId="43F0842B" w14:textId="77777777" w:rsidR="00505014" w:rsidRPr="00021D37" w:rsidRDefault="00505014" w:rsidP="00F83EBF">
            <w:pPr>
              <w:pStyle w:val="GvdeMetni"/>
              <w:numPr>
                <w:ilvl w:val="0"/>
                <w:numId w:val="77"/>
              </w:numPr>
              <w:spacing w:before="20" w:after="20" w:line="240" w:lineRule="auto"/>
              <w:ind w:left="714" w:hanging="357"/>
              <w:jc w:val="both"/>
              <w:rPr>
                <w:sz w:val="16"/>
                <w:szCs w:val="16"/>
              </w:rPr>
            </w:pPr>
            <w:r w:rsidRPr="00021D37">
              <w:rPr>
                <w:sz w:val="16"/>
                <w:szCs w:val="16"/>
              </w:rPr>
              <w:t>Conduct regular equipment inspections for leaks and ensure personnel are trained for spill responses.</w:t>
            </w:r>
          </w:p>
        </w:tc>
        <w:tc>
          <w:tcPr>
            <w:tcW w:w="1164" w:type="dxa"/>
            <w:vMerge/>
          </w:tcPr>
          <w:p w14:paraId="7D0B4740" w14:textId="77777777" w:rsidR="00505014" w:rsidRPr="00021D37" w:rsidRDefault="00505014" w:rsidP="00F83EBF">
            <w:pPr>
              <w:pStyle w:val="GvdeMetni"/>
              <w:spacing w:before="20" w:after="20" w:line="240" w:lineRule="auto"/>
              <w:jc w:val="center"/>
              <w:rPr>
                <w:sz w:val="16"/>
                <w:szCs w:val="16"/>
              </w:rPr>
            </w:pPr>
          </w:p>
        </w:tc>
        <w:tc>
          <w:tcPr>
            <w:tcW w:w="2175" w:type="dxa"/>
            <w:hideMark/>
          </w:tcPr>
          <w:p w14:paraId="34B95617" w14:textId="77777777" w:rsidR="00505014" w:rsidRPr="00021D37" w:rsidRDefault="00505014" w:rsidP="00F83EBF">
            <w:pPr>
              <w:pStyle w:val="GvdeMetni"/>
              <w:spacing w:before="20" w:after="20" w:line="240" w:lineRule="auto"/>
              <w:rPr>
                <w:sz w:val="16"/>
                <w:szCs w:val="16"/>
              </w:rPr>
            </w:pPr>
            <w:r w:rsidRPr="00021D37">
              <w:rPr>
                <w:sz w:val="16"/>
                <w:szCs w:val="16"/>
              </w:rPr>
              <w:t>Regular inspections carried out.</w:t>
            </w:r>
          </w:p>
          <w:p w14:paraId="07BFE9ED" w14:textId="77777777" w:rsidR="00410C8F" w:rsidRPr="00021D37" w:rsidRDefault="00410C8F" w:rsidP="00F83EBF">
            <w:pPr>
              <w:pStyle w:val="GvdeMetni"/>
              <w:spacing w:before="20" w:after="20" w:line="240" w:lineRule="auto"/>
              <w:rPr>
                <w:sz w:val="16"/>
                <w:szCs w:val="16"/>
              </w:rPr>
            </w:pPr>
          </w:p>
          <w:p w14:paraId="4528834D" w14:textId="77777777" w:rsidR="00505014" w:rsidRPr="00021D37" w:rsidRDefault="00505014" w:rsidP="00F83EBF">
            <w:pPr>
              <w:pStyle w:val="GvdeMetni"/>
              <w:spacing w:before="20" w:after="20" w:line="240" w:lineRule="auto"/>
              <w:rPr>
                <w:sz w:val="16"/>
                <w:szCs w:val="16"/>
              </w:rPr>
            </w:pPr>
            <w:r w:rsidRPr="00021D37">
              <w:rPr>
                <w:sz w:val="16"/>
                <w:szCs w:val="16"/>
              </w:rPr>
              <w:t>Training completed.</w:t>
            </w:r>
          </w:p>
          <w:p w14:paraId="45E00754" w14:textId="77777777" w:rsidR="00410C8F" w:rsidRPr="00021D37" w:rsidRDefault="00410C8F" w:rsidP="00F83EBF">
            <w:pPr>
              <w:pStyle w:val="GvdeMetni"/>
              <w:spacing w:before="20" w:after="20" w:line="240" w:lineRule="auto"/>
              <w:rPr>
                <w:sz w:val="16"/>
                <w:szCs w:val="16"/>
              </w:rPr>
            </w:pPr>
          </w:p>
          <w:p w14:paraId="3E41FDBC" w14:textId="77777777" w:rsidR="00505014" w:rsidRPr="00021D37" w:rsidRDefault="00505014" w:rsidP="00F83EBF">
            <w:pPr>
              <w:pStyle w:val="GvdeMetni"/>
              <w:spacing w:before="20" w:after="20" w:line="240" w:lineRule="auto"/>
              <w:rPr>
                <w:sz w:val="16"/>
                <w:szCs w:val="16"/>
              </w:rPr>
            </w:pPr>
            <w:r w:rsidRPr="00021D37">
              <w:rPr>
                <w:sz w:val="16"/>
                <w:szCs w:val="16"/>
              </w:rPr>
              <w:t>No major spills reported.</w:t>
            </w:r>
          </w:p>
        </w:tc>
        <w:tc>
          <w:tcPr>
            <w:tcW w:w="2118" w:type="dxa"/>
          </w:tcPr>
          <w:p w14:paraId="04AFEA32" w14:textId="48A16147" w:rsidR="00505014" w:rsidRPr="00021D37" w:rsidRDefault="000142B3" w:rsidP="000142B3">
            <w:pPr>
              <w:pStyle w:val="GvdeMetni"/>
              <w:spacing w:before="20" w:after="20" w:line="240" w:lineRule="auto"/>
              <w:rPr>
                <w:sz w:val="16"/>
                <w:szCs w:val="16"/>
              </w:rPr>
            </w:pPr>
            <w:r w:rsidRPr="00021D37">
              <w:rPr>
                <w:sz w:val="16"/>
                <w:szCs w:val="16"/>
              </w:rPr>
              <w:t>During construction</w:t>
            </w:r>
          </w:p>
        </w:tc>
        <w:tc>
          <w:tcPr>
            <w:tcW w:w="0" w:type="auto"/>
            <w:hideMark/>
          </w:tcPr>
          <w:p w14:paraId="6BB82BEB"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06392AD5" w14:textId="77777777" w:rsidR="00F30487" w:rsidRPr="00021D37" w:rsidRDefault="00F30487" w:rsidP="00F83EBF">
            <w:pPr>
              <w:pStyle w:val="GvdeMetni"/>
              <w:spacing w:before="20" w:after="20" w:line="240" w:lineRule="auto"/>
              <w:rPr>
                <w:sz w:val="16"/>
                <w:szCs w:val="16"/>
              </w:rPr>
            </w:pPr>
          </w:p>
          <w:p w14:paraId="1379D993" w14:textId="330087AF"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138DE6E9" w14:textId="77777777" w:rsidTr="007E3466">
        <w:tc>
          <w:tcPr>
            <w:tcW w:w="2505" w:type="dxa"/>
          </w:tcPr>
          <w:p w14:paraId="4598F8CA" w14:textId="77777777" w:rsidR="00505014" w:rsidRPr="00021D37" w:rsidRDefault="00505014" w:rsidP="00F83EBF">
            <w:pPr>
              <w:pStyle w:val="GvdeMetni"/>
              <w:spacing w:before="20" w:after="20" w:line="240" w:lineRule="auto"/>
              <w:rPr>
                <w:sz w:val="16"/>
                <w:szCs w:val="16"/>
              </w:rPr>
            </w:pPr>
            <w:r w:rsidRPr="00021D37">
              <w:rPr>
                <w:b/>
                <w:bCs/>
                <w:sz w:val="16"/>
                <w:szCs w:val="16"/>
              </w:rPr>
              <w:t>Impact 5: Dust pollution</w:t>
            </w:r>
          </w:p>
        </w:tc>
        <w:tc>
          <w:tcPr>
            <w:tcW w:w="4968" w:type="dxa"/>
          </w:tcPr>
          <w:p w14:paraId="188D367A" w14:textId="77777777" w:rsidR="00505014" w:rsidRPr="00021D37" w:rsidRDefault="00505014" w:rsidP="00F83EBF">
            <w:pPr>
              <w:pStyle w:val="GvdeMetni"/>
              <w:spacing w:before="20" w:after="20" w:line="240" w:lineRule="auto"/>
              <w:rPr>
                <w:sz w:val="16"/>
                <w:szCs w:val="16"/>
              </w:rPr>
            </w:pPr>
            <w:r w:rsidRPr="00021D37">
              <w:rPr>
                <w:b/>
                <w:bCs/>
                <w:sz w:val="16"/>
                <w:szCs w:val="16"/>
              </w:rPr>
              <w:t>Air quality management</w:t>
            </w:r>
          </w:p>
          <w:p w14:paraId="68CE34F0" w14:textId="0F7A9AE4" w:rsidR="000142B3" w:rsidRDefault="000142B3" w:rsidP="00B32D1C">
            <w:pPr>
              <w:pStyle w:val="GvdeMetni"/>
              <w:numPr>
                <w:ilvl w:val="0"/>
                <w:numId w:val="77"/>
              </w:numPr>
              <w:spacing w:before="20" w:after="20" w:line="240" w:lineRule="auto"/>
              <w:jc w:val="both"/>
              <w:rPr>
                <w:sz w:val="16"/>
                <w:szCs w:val="16"/>
              </w:rPr>
            </w:pPr>
            <w:r w:rsidRPr="004D60A2">
              <w:rPr>
                <w:sz w:val="16"/>
                <w:szCs w:val="16"/>
              </w:rPr>
              <w:t xml:space="preserve">Air Quality Management Plan </w:t>
            </w:r>
            <w:r w:rsidR="00E8527E" w:rsidRPr="004D60A2">
              <w:rPr>
                <w:sz w:val="16"/>
                <w:szCs w:val="16"/>
              </w:rPr>
              <w:t>to be developed [COMPLETED: ERM]</w:t>
            </w:r>
          </w:p>
          <w:p w14:paraId="41707C3C" w14:textId="2CA5C448" w:rsidR="009E37D9" w:rsidRDefault="009E37D9" w:rsidP="00B32D1C">
            <w:pPr>
              <w:pStyle w:val="GvdeMetni"/>
              <w:numPr>
                <w:ilvl w:val="0"/>
                <w:numId w:val="77"/>
              </w:numPr>
              <w:spacing w:before="20" w:after="20" w:line="240" w:lineRule="auto"/>
              <w:jc w:val="both"/>
              <w:rPr>
                <w:sz w:val="16"/>
                <w:szCs w:val="16"/>
              </w:rPr>
            </w:pPr>
            <w:r w:rsidRPr="00021D37">
              <w:rPr>
                <w:sz w:val="16"/>
                <w:szCs w:val="16"/>
              </w:rPr>
              <w:t>Reduce the risk of fugitive dust emissions through implementing a suitable dust/air quality management plan</w:t>
            </w:r>
          </w:p>
          <w:p w14:paraId="40B97EBB"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Regular air quality monitoring, especially during construction activities (especially dust fallout and NOx/COx);</w:t>
            </w:r>
          </w:p>
          <w:p w14:paraId="273FA061"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Limiting earthworks activities during particularly dry and windy periods;</w:t>
            </w:r>
          </w:p>
          <w:p w14:paraId="4EF877EA"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Switching off machinery and vehicles when not in use;</w:t>
            </w:r>
          </w:p>
          <w:p w14:paraId="2D1D1B35"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Plan site layout so that machinery and dust causing activities are located away from receptors, as far as is possible;</w:t>
            </w:r>
          </w:p>
          <w:p w14:paraId="50A999DE"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Remove materials that have a potential to produce dust from site as soon as possible, unless being re-used on site. If they are being re-used on-site necessary mitigation measures will be taken;</w:t>
            </w:r>
          </w:p>
          <w:p w14:paraId="1580BCC8"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Ensure an adequate water supply on the site for effective dust/particulate matter suppression/mitigation, using non-potable water where possible and appropriate;</w:t>
            </w:r>
          </w:p>
          <w:p w14:paraId="06D7040D"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Use enclosed chutes and conveyors and covered skips;</w:t>
            </w:r>
          </w:p>
          <w:p w14:paraId="01C30D77"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lastRenderedPageBreak/>
              <w:t>Minimize drop heights from conveyors, loading shovels, hoppers and other loading or handling equipment and use fine water sprays on such equipment wherever appropriate.</w:t>
            </w:r>
          </w:p>
          <w:p w14:paraId="32E83E30"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Moistening dusty surfaces and storage piles during dry weather conditions;</w:t>
            </w:r>
          </w:p>
          <w:p w14:paraId="12A67482"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Sheeting of truck loads;</w:t>
            </w:r>
          </w:p>
          <w:p w14:paraId="16D06B22"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Cleaning of truck wheels when leaving the construction site;</w:t>
            </w:r>
          </w:p>
          <w:p w14:paraId="54AAAAE7"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Careful selection and maintenance of combustion engines;</w:t>
            </w:r>
          </w:p>
          <w:p w14:paraId="326B388F"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 xml:space="preserve">Routine testing of vehicle emissions to ensure compliance with exhaust limits; and </w:t>
            </w:r>
          </w:p>
          <w:p w14:paraId="56659B37" w14:textId="77777777" w:rsidR="00B32D1C" w:rsidRPr="00C17C75" w:rsidRDefault="00B32D1C" w:rsidP="00C17C75">
            <w:pPr>
              <w:pStyle w:val="GvdeMetni"/>
              <w:numPr>
                <w:ilvl w:val="0"/>
                <w:numId w:val="77"/>
              </w:numPr>
              <w:spacing w:before="20" w:after="20" w:line="240" w:lineRule="auto"/>
              <w:jc w:val="both"/>
              <w:rPr>
                <w:sz w:val="16"/>
                <w:szCs w:val="16"/>
              </w:rPr>
            </w:pPr>
            <w:r w:rsidRPr="00C17C75">
              <w:rPr>
                <w:sz w:val="16"/>
                <w:szCs w:val="16"/>
              </w:rPr>
              <w:t>Awareness training for operators and drivers regarding the generation of pollutant emissions within their activities.</w:t>
            </w:r>
          </w:p>
          <w:p w14:paraId="7C6F98AB" w14:textId="45899118" w:rsidR="00505014" w:rsidRPr="00021D37" w:rsidRDefault="00505014" w:rsidP="00C17C75">
            <w:pPr>
              <w:pStyle w:val="GvdeMetni"/>
              <w:spacing w:before="20" w:after="20" w:line="240" w:lineRule="auto"/>
              <w:ind w:left="720"/>
              <w:jc w:val="both"/>
              <w:rPr>
                <w:b/>
                <w:bCs/>
                <w:sz w:val="16"/>
                <w:szCs w:val="16"/>
              </w:rPr>
            </w:pPr>
          </w:p>
        </w:tc>
        <w:tc>
          <w:tcPr>
            <w:tcW w:w="1164" w:type="dxa"/>
          </w:tcPr>
          <w:p w14:paraId="6040DAB8"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Avoid / Minimise</w:t>
            </w:r>
          </w:p>
        </w:tc>
        <w:tc>
          <w:tcPr>
            <w:tcW w:w="2175" w:type="dxa"/>
          </w:tcPr>
          <w:p w14:paraId="39D172EB" w14:textId="4B9A97F5" w:rsidR="00E8527E" w:rsidRPr="00021D37" w:rsidRDefault="00E8527E" w:rsidP="00F83EBF">
            <w:pPr>
              <w:pStyle w:val="GvdeMetni"/>
              <w:spacing w:before="20" w:after="20" w:line="240" w:lineRule="auto"/>
              <w:rPr>
                <w:sz w:val="16"/>
                <w:szCs w:val="16"/>
              </w:rPr>
            </w:pPr>
            <w:r w:rsidRPr="00021D37">
              <w:rPr>
                <w:b/>
                <w:bCs/>
                <w:sz w:val="16"/>
                <w:szCs w:val="16"/>
              </w:rPr>
              <w:t>Air Quality Management Plan</w:t>
            </w:r>
            <w:r w:rsidRPr="00021D37">
              <w:rPr>
                <w:sz w:val="16"/>
                <w:szCs w:val="16"/>
              </w:rPr>
              <w:t xml:space="preserve"> developed [COMPLETED: ERM].</w:t>
            </w:r>
          </w:p>
          <w:p w14:paraId="53E44B2E" w14:textId="77777777" w:rsidR="00E8527E" w:rsidRPr="00021D37" w:rsidRDefault="00E8527E" w:rsidP="00F83EBF">
            <w:pPr>
              <w:pStyle w:val="GvdeMetni"/>
              <w:spacing w:before="20" w:after="20" w:line="240" w:lineRule="auto"/>
              <w:rPr>
                <w:sz w:val="16"/>
                <w:szCs w:val="16"/>
              </w:rPr>
            </w:pPr>
          </w:p>
          <w:p w14:paraId="3313B5C3" w14:textId="312ACF7E" w:rsidR="00505014" w:rsidRPr="00021D37" w:rsidRDefault="00505014" w:rsidP="00F83EBF">
            <w:pPr>
              <w:pStyle w:val="GvdeMetni"/>
              <w:spacing w:before="20" w:after="20" w:line="240" w:lineRule="auto"/>
              <w:rPr>
                <w:sz w:val="16"/>
                <w:szCs w:val="16"/>
              </w:rPr>
            </w:pPr>
            <w:r w:rsidRPr="00021D37">
              <w:rPr>
                <w:sz w:val="16"/>
                <w:szCs w:val="16"/>
              </w:rPr>
              <w:t>Regular inspections carried out.</w:t>
            </w:r>
          </w:p>
          <w:p w14:paraId="039F5CD6" w14:textId="77777777" w:rsidR="00E8527E" w:rsidRPr="00021D37" w:rsidRDefault="00E8527E" w:rsidP="00F83EBF">
            <w:pPr>
              <w:pStyle w:val="GvdeMetni"/>
              <w:spacing w:before="20" w:after="20" w:line="240" w:lineRule="auto"/>
              <w:rPr>
                <w:sz w:val="16"/>
                <w:szCs w:val="16"/>
              </w:rPr>
            </w:pPr>
          </w:p>
          <w:p w14:paraId="1630C96B" w14:textId="77777777" w:rsidR="00505014" w:rsidRPr="00021D37" w:rsidRDefault="00505014" w:rsidP="00F83EBF">
            <w:pPr>
              <w:pStyle w:val="GvdeMetni"/>
              <w:spacing w:before="20" w:after="20" w:line="240" w:lineRule="auto"/>
              <w:rPr>
                <w:sz w:val="16"/>
                <w:szCs w:val="16"/>
              </w:rPr>
            </w:pPr>
            <w:r w:rsidRPr="00021D37">
              <w:rPr>
                <w:sz w:val="16"/>
                <w:szCs w:val="16"/>
              </w:rPr>
              <w:t>Training completed.</w:t>
            </w:r>
          </w:p>
          <w:p w14:paraId="68ABBD99" w14:textId="77777777" w:rsidR="00505014" w:rsidRPr="00021D37" w:rsidRDefault="00505014" w:rsidP="00F83EBF">
            <w:pPr>
              <w:pStyle w:val="GvdeMetni"/>
              <w:spacing w:before="20" w:after="20" w:line="240" w:lineRule="auto"/>
              <w:rPr>
                <w:sz w:val="16"/>
                <w:szCs w:val="16"/>
              </w:rPr>
            </w:pPr>
          </w:p>
        </w:tc>
        <w:tc>
          <w:tcPr>
            <w:tcW w:w="2118" w:type="dxa"/>
          </w:tcPr>
          <w:p w14:paraId="767CF1F2" w14:textId="4B622729" w:rsidR="00E8527E" w:rsidRDefault="00E8527E" w:rsidP="00E8527E">
            <w:pPr>
              <w:pStyle w:val="GvdeMetni"/>
              <w:spacing w:before="20" w:after="20" w:line="240" w:lineRule="auto"/>
              <w:rPr>
                <w:sz w:val="16"/>
                <w:szCs w:val="16"/>
              </w:rPr>
            </w:pPr>
            <w:r w:rsidRPr="00021D37">
              <w:rPr>
                <w:sz w:val="16"/>
                <w:szCs w:val="16"/>
              </w:rPr>
              <w:t>Pre-construction</w:t>
            </w:r>
            <w:r w:rsidR="00282D86">
              <w:rPr>
                <w:sz w:val="16"/>
                <w:szCs w:val="16"/>
              </w:rPr>
              <w:t xml:space="preserve"> </w:t>
            </w:r>
          </w:p>
          <w:p w14:paraId="61BFC0BA" w14:textId="21D24B9A" w:rsidR="00282D86" w:rsidRPr="00021D37" w:rsidRDefault="00282D86" w:rsidP="00E8527E">
            <w:pPr>
              <w:pStyle w:val="GvdeMetni"/>
              <w:spacing w:before="20" w:after="20" w:line="240" w:lineRule="auto"/>
              <w:rPr>
                <w:sz w:val="16"/>
                <w:szCs w:val="16"/>
              </w:rPr>
            </w:pPr>
            <w:r>
              <w:rPr>
                <w:sz w:val="16"/>
                <w:szCs w:val="16"/>
              </w:rPr>
              <w:t>(plan preparation)</w:t>
            </w:r>
          </w:p>
          <w:p w14:paraId="530B6CD1" w14:textId="77777777" w:rsidR="00E8527E" w:rsidRPr="00021D37" w:rsidRDefault="00E8527E" w:rsidP="000142B3">
            <w:pPr>
              <w:pStyle w:val="GvdeMetni"/>
              <w:spacing w:before="20" w:after="20" w:line="240" w:lineRule="auto"/>
              <w:rPr>
                <w:sz w:val="16"/>
                <w:szCs w:val="16"/>
              </w:rPr>
            </w:pPr>
          </w:p>
          <w:p w14:paraId="4DA28B01" w14:textId="77777777" w:rsidR="00505014" w:rsidRDefault="000142B3" w:rsidP="000142B3">
            <w:pPr>
              <w:pStyle w:val="GvdeMetni"/>
              <w:spacing w:before="20" w:after="20" w:line="240" w:lineRule="auto"/>
              <w:rPr>
                <w:sz w:val="16"/>
                <w:szCs w:val="16"/>
              </w:rPr>
            </w:pPr>
            <w:r w:rsidRPr="00021D37">
              <w:rPr>
                <w:sz w:val="16"/>
                <w:szCs w:val="16"/>
              </w:rPr>
              <w:t>During construction</w:t>
            </w:r>
          </w:p>
          <w:p w14:paraId="1F958B79" w14:textId="31EC09EB" w:rsidR="00E0556E" w:rsidRPr="00021D37" w:rsidRDefault="00E0556E" w:rsidP="000142B3">
            <w:pPr>
              <w:pStyle w:val="GvdeMetni"/>
              <w:spacing w:before="20" w:after="20" w:line="240" w:lineRule="auto"/>
              <w:rPr>
                <w:sz w:val="16"/>
                <w:szCs w:val="16"/>
              </w:rPr>
            </w:pPr>
            <w:r>
              <w:rPr>
                <w:sz w:val="16"/>
                <w:szCs w:val="16"/>
              </w:rPr>
              <w:t>(implementation of plan)</w:t>
            </w:r>
          </w:p>
        </w:tc>
        <w:tc>
          <w:tcPr>
            <w:tcW w:w="0" w:type="auto"/>
          </w:tcPr>
          <w:p w14:paraId="47146238"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12BDF187" w14:textId="77777777" w:rsidR="00F30487" w:rsidRPr="00021D37" w:rsidRDefault="00F30487" w:rsidP="00F83EBF">
            <w:pPr>
              <w:pStyle w:val="GvdeMetni"/>
              <w:spacing w:before="20" w:after="20" w:line="240" w:lineRule="auto"/>
              <w:rPr>
                <w:sz w:val="16"/>
                <w:szCs w:val="16"/>
              </w:rPr>
            </w:pPr>
          </w:p>
          <w:p w14:paraId="7408E032" w14:textId="3D0CEA62"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2A5AB729" w14:textId="77777777" w:rsidTr="007E3466">
        <w:tc>
          <w:tcPr>
            <w:tcW w:w="2505" w:type="dxa"/>
            <w:vMerge w:val="restart"/>
            <w:hideMark/>
          </w:tcPr>
          <w:p w14:paraId="45E03F27" w14:textId="77777777" w:rsidR="00505014" w:rsidRPr="00021D37" w:rsidRDefault="00505014" w:rsidP="00F83EBF">
            <w:pPr>
              <w:pStyle w:val="GvdeMetni"/>
              <w:spacing w:before="20" w:after="20" w:line="240" w:lineRule="auto"/>
              <w:rPr>
                <w:sz w:val="16"/>
                <w:szCs w:val="16"/>
              </w:rPr>
            </w:pPr>
            <w:r w:rsidRPr="00021D37">
              <w:rPr>
                <w:b/>
                <w:bCs/>
                <w:sz w:val="16"/>
                <w:szCs w:val="16"/>
              </w:rPr>
              <w:t>Impact 6: Disturbance Caused by Noise, Light, Vibration</w:t>
            </w:r>
          </w:p>
        </w:tc>
        <w:tc>
          <w:tcPr>
            <w:tcW w:w="4968" w:type="dxa"/>
            <w:hideMark/>
          </w:tcPr>
          <w:p w14:paraId="46E39216" w14:textId="77777777" w:rsidR="00505014" w:rsidRPr="00021D37" w:rsidRDefault="00505014" w:rsidP="00F83EBF">
            <w:pPr>
              <w:pStyle w:val="GvdeMetni"/>
              <w:spacing w:before="20" w:after="20" w:line="240" w:lineRule="auto"/>
              <w:jc w:val="both"/>
              <w:rPr>
                <w:b/>
                <w:bCs/>
                <w:sz w:val="16"/>
                <w:szCs w:val="16"/>
              </w:rPr>
            </w:pPr>
            <w:r w:rsidRPr="00021D37">
              <w:rPr>
                <w:b/>
                <w:bCs/>
                <w:sz w:val="16"/>
                <w:szCs w:val="16"/>
              </w:rPr>
              <w:t>Visual and Light Management</w:t>
            </w:r>
          </w:p>
          <w:p w14:paraId="23682472"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Temporary working areas will be designed to be as small as practicable and areas chosen for the storage of materials will avoid areas of high visual impact.</w:t>
            </w:r>
          </w:p>
          <w:p w14:paraId="6D4AE3B5"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In order to protect the existing species of bats, it is necessary to reduce the intensity of construction works in the period from dusk to dawn (in the period April-October), when the activity of bats is at its highest. During this period, artificial lighting should be restricted only to the construction works zone, with the possibility of encasing the floodlights by protective lids in order to prevent the diffusion of light.</w:t>
            </w:r>
          </w:p>
          <w:p w14:paraId="6D0E7CBB"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Aim lights away from any adjacent sensitive habitats. Use of directional lighting to reduce light spill and prevent light increases in adjacent sensitive habitats such as bushes and wooded habitats.</w:t>
            </w:r>
          </w:p>
          <w:p w14:paraId="5FD3F403"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Use low intensity lights where possible.</w:t>
            </w:r>
          </w:p>
          <w:p w14:paraId="61450E73"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Staff and visitors must be warned not to disturb birds, especially during the nesting period where nesting activity occurs particularly in natural wooded habitats on the site or surrounds.</w:t>
            </w:r>
          </w:p>
          <w:p w14:paraId="3148392E"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lastRenderedPageBreak/>
              <w:t>Enforce good conduct by construction workers, including prohibition of hunting, trapping, fishing, and general harassment of wild animals.</w:t>
            </w:r>
          </w:p>
          <w:p w14:paraId="3AC666AA"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Collect and remove waste products and litter from work areas that could attract wildlife to these areas.</w:t>
            </w:r>
          </w:p>
          <w:p w14:paraId="685D5023" w14:textId="77777777" w:rsidR="00505014" w:rsidRPr="00021D37" w:rsidRDefault="00505014" w:rsidP="00F83EBF">
            <w:pPr>
              <w:autoSpaceDE w:val="0"/>
              <w:autoSpaceDN w:val="0"/>
              <w:adjustRightInd w:val="0"/>
              <w:spacing w:before="20" w:after="20" w:line="240" w:lineRule="auto"/>
              <w:ind w:left="720"/>
              <w:jc w:val="both"/>
              <w:rPr>
                <w:rFonts w:eastAsia="Times New Roman"/>
                <w:sz w:val="16"/>
                <w:szCs w:val="16"/>
                <w:lang w:val="en-GB"/>
              </w:rPr>
            </w:pPr>
          </w:p>
        </w:tc>
        <w:tc>
          <w:tcPr>
            <w:tcW w:w="1164" w:type="dxa"/>
            <w:vMerge w:val="restart"/>
          </w:tcPr>
          <w:p w14:paraId="5ED83A63"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Avoid / Minimise</w:t>
            </w:r>
          </w:p>
        </w:tc>
        <w:tc>
          <w:tcPr>
            <w:tcW w:w="2175" w:type="dxa"/>
            <w:hideMark/>
          </w:tcPr>
          <w:p w14:paraId="2844C27B" w14:textId="77777777" w:rsidR="00505014" w:rsidRPr="00021D37" w:rsidRDefault="00505014" w:rsidP="00F83EBF">
            <w:pPr>
              <w:pStyle w:val="GvdeMetni"/>
              <w:spacing w:before="20" w:after="20" w:line="240" w:lineRule="auto"/>
              <w:rPr>
                <w:sz w:val="16"/>
                <w:szCs w:val="16"/>
              </w:rPr>
            </w:pPr>
            <w:r w:rsidRPr="00021D37">
              <w:rPr>
                <w:sz w:val="16"/>
                <w:szCs w:val="16"/>
              </w:rPr>
              <w:t>Wildlife controls in place.</w:t>
            </w:r>
          </w:p>
          <w:p w14:paraId="6ADD8992" w14:textId="77777777" w:rsidR="00410C8F" w:rsidRPr="00021D37" w:rsidRDefault="00410C8F" w:rsidP="00F83EBF">
            <w:pPr>
              <w:pStyle w:val="GvdeMetni"/>
              <w:spacing w:before="20" w:after="20" w:line="240" w:lineRule="auto"/>
              <w:rPr>
                <w:sz w:val="16"/>
                <w:szCs w:val="16"/>
              </w:rPr>
            </w:pPr>
          </w:p>
          <w:p w14:paraId="361186A2" w14:textId="294A48E6" w:rsidR="00505014" w:rsidRPr="00021D37" w:rsidRDefault="00505014" w:rsidP="00F83EBF">
            <w:pPr>
              <w:pStyle w:val="GvdeMetni"/>
              <w:spacing w:before="20" w:after="20" w:line="240" w:lineRule="auto"/>
              <w:rPr>
                <w:sz w:val="16"/>
                <w:szCs w:val="16"/>
              </w:rPr>
            </w:pPr>
            <w:r w:rsidRPr="00021D37">
              <w:rPr>
                <w:sz w:val="16"/>
                <w:szCs w:val="16"/>
              </w:rPr>
              <w:t>Lighting controls implemented.</w:t>
            </w:r>
          </w:p>
        </w:tc>
        <w:tc>
          <w:tcPr>
            <w:tcW w:w="2118" w:type="dxa"/>
            <w:vMerge w:val="restart"/>
          </w:tcPr>
          <w:p w14:paraId="7C965CF1" w14:textId="77777777" w:rsidR="00E8527E" w:rsidRDefault="00505014" w:rsidP="00F83EBF">
            <w:pPr>
              <w:pStyle w:val="GvdeMetni"/>
              <w:spacing w:before="20" w:after="20" w:line="240" w:lineRule="auto"/>
              <w:rPr>
                <w:sz w:val="16"/>
                <w:szCs w:val="16"/>
              </w:rPr>
            </w:pPr>
            <w:r w:rsidRPr="00021D37">
              <w:rPr>
                <w:sz w:val="16"/>
                <w:szCs w:val="16"/>
              </w:rPr>
              <w:t>Pre-construction</w:t>
            </w:r>
          </w:p>
          <w:p w14:paraId="4D3D5C14" w14:textId="4E0FE137" w:rsidR="004B031D" w:rsidRPr="00021D37" w:rsidRDefault="004B031D" w:rsidP="00F83EBF">
            <w:pPr>
              <w:pStyle w:val="GvdeMetni"/>
              <w:spacing w:before="20" w:after="20" w:line="240" w:lineRule="auto"/>
              <w:rPr>
                <w:sz w:val="16"/>
                <w:szCs w:val="16"/>
              </w:rPr>
            </w:pPr>
            <w:r>
              <w:rPr>
                <w:sz w:val="16"/>
                <w:szCs w:val="16"/>
              </w:rPr>
              <w:t>(plan preparation, controls in place)</w:t>
            </w:r>
          </w:p>
          <w:p w14:paraId="0E8966BB" w14:textId="77777777" w:rsidR="00E8527E" w:rsidRPr="00021D37" w:rsidRDefault="00E8527E" w:rsidP="00F83EBF">
            <w:pPr>
              <w:pStyle w:val="GvdeMetni"/>
              <w:spacing w:before="20" w:after="20" w:line="240" w:lineRule="auto"/>
              <w:rPr>
                <w:sz w:val="16"/>
                <w:szCs w:val="16"/>
              </w:rPr>
            </w:pPr>
          </w:p>
          <w:p w14:paraId="7DC94456" w14:textId="77777777" w:rsidR="00505014" w:rsidRDefault="00E8527E" w:rsidP="00F83EBF">
            <w:pPr>
              <w:pStyle w:val="GvdeMetni"/>
              <w:spacing w:before="20" w:after="20" w:line="240" w:lineRule="auto"/>
              <w:rPr>
                <w:sz w:val="16"/>
                <w:szCs w:val="16"/>
              </w:rPr>
            </w:pPr>
            <w:r w:rsidRPr="00021D37">
              <w:rPr>
                <w:sz w:val="16"/>
                <w:szCs w:val="16"/>
              </w:rPr>
              <w:t>D</w:t>
            </w:r>
            <w:r w:rsidR="00505014" w:rsidRPr="00021D37">
              <w:rPr>
                <w:sz w:val="16"/>
                <w:szCs w:val="16"/>
              </w:rPr>
              <w:t>uring construction</w:t>
            </w:r>
          </w:p>
          <w:p w14:paraId="5966C699" w14:textId="780F3E71" w:rsidR="00811E68" w:rsidRPr="00021D37" w:rsidRDefault="00811E68" w:rsidP="00F83EBF">
            <w:pPr>
              <w:pStyle w:val="GvdeMetni"/>
              <w:spacing w:before="20" w:after="20" w:line="240" w:lineRule="auto"/>
              <w:rPr>
                <w:sz w:val="16"/>
                <w:szCs w:val="16"/>
              </w:rPr>
            </w:pPr>
            <w:r>
              <w:rPr>
                <w:sz w:val="16"/>
                <w:szCs w:val="16"/>
              </w:rPr>
              <w:t>(implementation of plan/measures)</w:t>
            </w:r>
          </w:p>
        </w:tc>
        <w:tc>
          <w:tcPr>
            <w:tcW w:w="0" w:type="auto"/>
            <w:vMerge w:val="restart"/>
            <w:hideMark/>
          </w:tcPr>
          <w:p w14:paraId="56DDBBF0"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5D8DAF35" w14:textId="77777777" w:rsidR="00F30487" w:rsidRPr="00021D37" w:rsidRDefault="00F30487" w:rsidP="00F83EBF">
            <w:pPr>
              <w:pStyle w:val="GvdeMetni"/>
              <w:spacing w:before="20" w:after="20" w:line="240" w:lineRule="auto"/>
              <w:rPr>
                <w:sz w:val="16"/>
                <w:szCs w:val="16"/>
              </w:rPr>
            </w:pPr>
          </w:p>
          <w:p w14:paraId="137FD6A8" w14:textId="57278726"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2AD58BEF" w14:textId="77777777" w:rsidTr="007E3466">
        <w:tc>
          <w:tcPr>
            <w:tcW w:w="2505" w:type="dxa"/>
            <w:vMerge/>
          </w:tcPr>
          <w:p w14:paraId="75316859" w14:textId="77777777" w:rsidR="00505014" w:rsidRPr="00021D37" w:rsidRDefault="00505014" w:rsidP="00F83EBF">
            <w:pPr>
              <w:pStyle w:val="GvdeMetni"/>
              <w:spacing w:before="20" w:after="20" w:line="240" w:lineRule="auto"/>
              <w:rPr>
                <w:b/>
                <w:bCs/>
                <w:sz w:val="16"/>
                <w:szCs w:val="16"/>
              </w:rPr>
            </w:pPr>
          </w:p>
        </w:tc>
        <w:tc>
          <w:tcPr>
            <w:tcW w:w="4968" w:type="dxa"/>
          </w:tcPr>
          <w:p w14:paraId="037D10FA" w14:textId="77777777" w:rsidR="00505014" w:rsidRPr="00021D37" w:rsidRDefault="00505014" w:rsidP="00F83EBF">
            <w:pPr>
              <w:pStyle w:val="GvdeMetni"/>
              <w:spacing w:before="20" w:after="20" w:line="240" w:lineRule="auto"/>
              <w:jc w:val="both"/>
              <w:rPr>
                <w:b/>
                <w:bCs/>
                <w:sz w:val="16"/>
                <w:szCs w:val="16"/>
              </w:rPr>
            </w:pPr>
            <w:r w:rsidRPr="00021D37">
              <w:rPr>
                <w:b/>
                <w:bCs/>
                <w:sz w:val="16"/>
                <w:szCs w:val="16"/>
              </w:rPr>
              <w:t>Noise Management</w:t>
            </w:r>
          </w:p>
          <w:p w14:paraId="11D25A9B" w14:textId="367E9586" w:rsidR="00E8527E" w:rsidRPr="00021D37" w:rsidRDefault="00E8527E" w:rsidP="00F83EBF">
            <w:pPr>
              <w:pStyle w:val="ListeMaddemi"/>
              <w:numPr>
                <w:ilvl w:val="0"/>
                <w:numId w:val="77"/>
              </w:numPr>
              <w:spacing w:before="20" w:after="20" w:line="240" w:lineRule="auto"/>
              <w:jc w:val="both"/>
              <w:rPr>
                <w:sz w:val="16"/>
                <w:szCs w:val="16"/>
              </w:rPr>
            </w:pPr>
            <w:r w:rsidRPr="00021D37">
              <w:rPr>
                <w:sz w:val="16"/>
                <w:szCs w:val="16"/>
              </w:rPr>
              <w:t>Develop Noise and Vibration Management Plan [COMPLETED: ERM].</w:t>
            </w:r>
          </w:p>
          <w:p w14:paraId="7000F6FF" w14:textId="44B5E9AD"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In order to reduce the levels of noise, equipment which is not being used must be turned off. Lights are also to be turned off when not needed.</w:t>
            </w:r>
          </w:p>
          <w:p w14:paraId="70108CF8"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The EPC Contractor is obliged to monitor and keep in proper working condition all installed equipment, devices and work resources.</w:t>
            </w:r>
          </w:p>
          <w:p w14:paraId="45FCFB82"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Monitoring: monthly noise measurement with adequate phonometers.</w:t>
            </w:r>
          </w:p>
          <w:p w14:paraId="154975FB"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Limit construction activities to day-time hours to limit impacts to any nocturnal species as far as possible, otherwise limit night-time activities to only essential works so as to reduce disturbance.</w:t>
            </w:r>
          </w:p>
          <w:p w14:paraId="3E3FEA29"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Maintain vehicles and equipment in good working condition.</w:t>
            </w:r>
          </w:p>
          <w:p w14:paraId="69C231CF" w14:textId="1566C229" w:rsidR="00505014" w:rsidRPr="00021D37" w:rsidRDefault="00505014" w:rsidP="00E8527E">
            <w:pPr>
              <w:pStyle w:val="ListeMaddemi"/>
              <w:numPr>
                <w:ilvl w:val="0"/>
                <w:numId w:val="77"/>
              </w:numPr>
              <w:spacing w:before="20" w:after="20" w:line="240" w:lineRule="auto"/>
              <w:jc w:val="both"/>
              <w:rPr>
                <w:sz w:val="16"/>
                <w:szCs w:val="16"/>
              </w:rPr>
            </w:pPr>
            <w:r w:rsidRPr="00021D37">
              <w:rPr>
                <w:sz w:val="16"/>
                <w:szCs w:val="16"/>
              </w:rPr>
              <w:t>Use noise minimizing technology where possible. Examples include noise barriers and mufflers on construction equipment.</w:t>
            </w:r>
          </w:p>
        </w:tc>
        <w:tc>
          <w:tcPr>
            <w:tcW w:w="1164" w:type="dxa"/>
            <w:vMerge/>
          </w:tcPr>
          <w:p w14:paraId="59FDCE34" w14:textId="77777777" w:rsidR="00505014" w:rsidRPr="00021D37" w:rsidRDefault="00505014" w:rsidP="00F83EBF">
            <w:pPr>
              <w:pStyle w:val="GvdeMetni"/>
              <w:spacing w:before="20" w:after="20" w:line="240" w:lineRule="auto"/>
              <w:jc w:val="center"/>
              <w:rPr>
                <w:sz w:val="16"/>
                <w:szCs w:val="16"/>
              </w:rPr>
            </w:pPr>
          </w:p>
        </w:tc>
        <w:tc>
          <w:tcPr>
            <w:tcW w:w="2175" w:type="dxa"/>
          </w:tcPr>
          <w:p w14:paraId="2C759707" w14:textId="4E77112D" w:rsidR="00E8527E" w:rsidRPr="00021D37" w:rsidRDefault="00E8527E" w:rsidP="00F83EBF">
            <w:pPr>
              <w:pStyle w:val="GvdeMetni"/>
              <w:spacing w:before="20" w:after="20" w:line="240" w:lineRule="auto"/>
              <w:rPr>
                <w:sz w:val="16"/>
                <w:szCs w:val="16"/>
              </w:rPr>
            </w:pPr>
            <w:r w:rsidRPr="00021D37">
              <w:rPr>
                <w:b/>
                <w:bCs/>
                <w:sz w:val="16"/>
                <w:szCs w:val="16"/>
              </w:rPr>
              <w:t>Noise and Vibration Management Plan</w:t>
            </w:r>
            <w:r w:rsidRPr="00021D37">
              <w:rPr>
                <w:sz w:val="16"/>
                <w:szCs w:val="16"/>
              </w:rPr>
              <w:t xml:space="preserve"> in place [COMPLETED: ERM].</w:t>
            </w:r>
          </w:p>
          <w:p w14:paraId="165F3C1D" w14:textId="77777777" w:rsidR="00E8527E" w:rsidRPr="00021D37" w:rsidRDefault="00E8527E" w:rsidP="00F83EBF">
            <w:pPr>
              <w:pStyle w:val="GvdeMetni"/>
              <w:spacing w:before="20" w:after="20" w:line="240" w:lineRule="auto"/>
              <w:rPr>
                <w:sz w:val="16"/>
                <w:szCs w:val="16"/>
              </w:rPr>
            </w:pPr>
          </w:p>
          <w:p w14:paraId="78DC9254" w14:textId="7B8AC973" w:rsidR="00505014" w:rsidRPr="00021D37" w:rsidRDefault="00505014" w:rsidP="00F83EBF">
            <w:pPr>
              <w:pStyle w:val="GvdeMetni"/>
              <w:spacing w:before="20" w:after="20" w:line="240" w:lineRule="auto"/>
              <w:rPr>
                <w:sz w:val="16"/>
                <w:szCs w:val="16"/>
              </w:rPr>
            </w:pPr>
            <w:r w:rsidRPr="00021D37">
              <w:rPr>
                <w:sz w:val="16"/>
                <w:szCs w:val="16"/>
              </w:rPr>
              <w:t>Noise controls implemented.</w:t>
            </w:r>
          </w:p>
          <w:p w14:paraId="7303D1A4" w14:textId="77777777" w:rsidR="00410C8F" w:rsidRPr="00021D37" w:rsidRDefault="00410C8F" w:rsidP="00F83EBF">
            <w:pPr>
              <w:pStyle w:val="GvdeMetni"/>
              <w:spacing w:before="20" w:after="20" w:line="240" w:lineRule="auto"/>
              <w:rPr>
                <w:sz w:val="16"/>
                <w:szCs w:val="16"/>
              </w:rPr>
            </w:pPr>
          </w:p>
          <w:p w14:paraId="40E6A0DE" w14:textId="52A1A07F" w:rsidR="00505014" w:rsidRPr="00021D37" w:rsidRDefault="00505014" w:rsidP="00F83EBF">
            <w:pPr>
              <w:pStyle w:val="GvdeMetni"/>
              <w:spacing w:before="20" w:after="20" w:line="240" w:lineRule="auto"/>
              <w:rPr>
                <w:sz w:val="16"/>
                <w:szCs w:val="16"/>
              </w:rPr>
            </w:pPr>
            <w:r w:rsidRPr="00021D37">
              <w:rPr>
                <w:sz w:val="16"/>
                <w:szCs w:val="16"/>
              </w:rPr>
              <w:t>Construction period restrictions implemented</w:t>
            </w:r>
            <w:r w:rsidR="00466C34" w:rsidRPr="00021D37">
              <w:rPr>
                <w:sz w:val="16"/>
                <w:szCs w:val="16"/>
              </w:rPr>
              <w:t>.</w:t>
            </w:r>
          </w:p>
          <w:p w14:paraId="17CCA171" w14:textId="77777777" w:rsidR="00466C34" w:rsidRPr="00021D37" w:rsidRDefault="00466C34" w:rsidP="00F83EBF">
            <w:pPr>
              <w:pStyle w:val="GvdeMetni"/>
              <w:spacing w:before="20" w:after="20" w:line="240" w:lineRule="auto"/>
              <w:rPr>
                <w:sz w:val="16"/>
                <w:szCs w:val="16"/>
              </w:rPr>
            </w:pPr>
          </w:p>
          <w:p w14:paraId="6AB64454" w14:textId="71FE34B1" w:rsidR="00505014" w:rsidRPr="00021D37" w:rsidRDefault="00505014" w:rsidP="00F83EBF">
            <w:pPr>
              <w:pStyle w:val="GvdeMetni"/>
              <w:spacing w:before="20" w:after="20" w:line="240" w:lineRule="auto"/>
              <w:rPr>
                <w:sz w:val="16"/>
                <w:szCs w:val="16"/>
              </w:rPr>
            </w:pPr>
            <w:r w:rsidRPr="00021D37">
              <w:rPr>
                <w:sz w:val="16"/>
                <w:szCs w:val="16"/>
              </w:rPr>
              <w:t>Noise levels monitored</w:t>
            </w:r>
            <w:r w:rsidR="00466C34" w:rsidRPr="00021D37">
              <w:rPr>
                <w:sz w:val="16"/>
                <w:szCs w:val="16"/>
              </w:rPr>
              <w:t>.</w:t>
            </w:r>
          </w:p>
        </w:tc>
        <w:tc>
          <w:tcPr>
            <w:tcW w:w="2118" w:type="dxa"/>
            <w:vMerge/>
          </w:tcPr>
          <w:p w14:paraId="6D6848FE" w14:textId="77777777" w:rsidR="00505014" w:rsidRPr="00021D37" w:rsidRDefault="00505014" w:rsidP="00F83EBF">
            <w:pPr>
              <w:pStyle w:val="GvdeMetni"/>
              <w:spacing w:before="20" w:after="20" w:line="240" w:lineRule="auto"/>
              <w:rPr>
                <w:sz w:val="16"/>
                <w:szCs w:val="16"/>
              </w:rPr>
            </w:pPr>
          </w:p>
        </w:tc>
        <w:tc>
          <w:tcPr>
            <w:tcW w:w="0" w:type="auto"/>
            <w:vMerge/>
          </w:tcPr>
          <w:p w14:paraId="54C5297D" w14:textId="77777777" w:rsidR="00505014" w:rsidRPr="00021D37" w:rsidRDefault="00505014" w:rsidP="00F83EBF">
            <w:pPr>
              <w:pStyle w:val="GvdeMetni"/>
              <w:spacing w:before="20" w:after="20" w:line="240" w:lineRule="auto"/>
              <w:rPr>
                <w:sz w:val="16"/>
                <w:szCs w:val="16"/>
              </w:rPr>
            </w:pPr>
          </w:p>
        </w:tc>
      </w:tr>
      <w:tr w:rsidR="00505014" w:rsidRPr="00021D37" w14:paraId="43A6ECEF" w14:textId="77777777" w:rsidTr="007E3466">
        <w:tc>
          <w:tcPr>
            <w:tcW w:w="2505" w:type="dxa"/>
            <w:vMerge/>
          </w:tcPr>
          <w:p w14:paraId="5D661C66" w14:textId="77777777" w:rsidR="00505014" w:rsidRPr="00021D37" w:rsidRDefault="00505014" w:rsidP="00F83EBF">
            <w:pPr>
              <w:pStyle w:val="GvdeMetni"/>
              <w:spacing w:before="20" w:after="20" w:line="240" w:lineRule="auto"/>
              <w:rPr>
                <w:b/>
                <w:bCs/>
                <w:sz w:val="16"/>
                <w:szCs w:val="16"/>
              </w:rPr>
            </w:pPr>
          </w:p>
        </w:tc>
        <w:tc>
          <w:tcPr>
            <w:tcW w:w="4968" w:type="dxa"/>
          </w:tcPr>
          <w:p w14:paraId="315C6752" w14:textId="77777777" w:rsidR="00505014" w:rsidRPr="00021D37" w:rsidRDefault="00505014" w:rsidP="00F83EBF">
            <w:pPr>
              <w:pStyle w:val="GvdeMetni"/>
              <w:spacing w:before="20" w:after="20" w:line="240" w:lineRule="auto"/>
              <w:jc w:val="both"/>
              <w:rPr>
                <w:b/>
                <w:bCs/>
                <w:sz w:val="16"/>
                <w:szCs w:val="16"/>
              </w:rPr>
            </w:pPr>
            <w:r w:rsidRPr="00021D37">
              <w:rPr>
                <w:b/>
                <w:bCs/>
                <w:sz w:val="16"/>
                <w:szCs w:val="16"/>
              </w:rPr>
              <w:t>Blasting Management</w:t>
            </w:r>
          </w:p>
          <w:p w14:paraId="5A3ED105" w14:textId="77777777" w:rsidR="00E8527E" w:rsidRPr="00021D37" w:rsidRDefault="00E8527E" w:rsidP="00E8527E">
            <w:pPr>
              <w:pStyle w:val="ListeMaddemi"/>
              <w:numPr>
                <w:ilvl w:val="0"/>
                <w:numId w:val="77"/>
              </w:numPr>
              <w:spacing w:before="20" w:after="20" w:line="240" w:lineRule="auto"/>
              <w:jc w:val="both"/>
              <w:rPr>
                <w:sz w:val="16"/>
                <w:szCs w:val="16"/>
              </w:rPr>
            </w:pPr>
            <w:r w:rsidRPr="00021D37">
              <w:rPr>
                <w:sz w:val="16"/>
                <w:szCs w:val="16"/>
              </w:rPr>
              <w:t>Develop Noise and Vibration Management Plan [COMPLETED: ERM].</w:t>
            </w:r>
          </w:p>
          <w:p w14:paraId="40F48EB4" w14:textId="695E7A20"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Use low-intensity, small-charge, controlled blasting to reduce vibration amplitude and noise.</w:t>
            </w:r>
          </w:p>
          <w:p w14:paraId="01136809"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t>Avoid multiple simultaneous detonations during blasting (if required). Stagger charges to reduce overall energy release.</w:t>
            </w:r>
          </w:p>
        </w:tc>
        <w:tc>
          <w:tcPr>
            <w:tcW w:w="1164" w:type="dxa"/>
            <w:vMerge/>
          </w:tcPr>
          <w:p w14:paraId="608AD02C" w14:textId="77777777" w:rsidR="00505014" w:rsidRPr="00021D37" w:rsidRDefault="00505014" w:rsidP="00F83EBF">
            <w:pPr>
              <w:pStyle w:val="GvdeMetni"/>
              <w:spacing w:before="20" w:after="20" w:line="240" w:lineRule="auto"/>
              <w:jc w:val="center"/>
              <w:rPr>
                <w:sz w:val="16"/>
                <w:szCs w:val="16"/>
              </w:rPr>
            </w:pPr>
          </w:p>
        </w:tc>
        <w:tc>
          <w:tcPr>
            <w:tcW w:w="2175" w:type="dxa"/>
          </w:tcPr>
          <w:p w14:paraId="13A0F7FF" w14:textId="6BC31DAD" w:rsidR="00E8527E" w:rsidRPr="00021D37" w:rsidRDefault="00E8527E" w:rsidP="00E8527E">
            <w:pPr>
              <w:pStyle w:val="GvdeMetni"/>
              <w:spacing w:before="20" w:after="20" w:line="240" w:lineRule="auto"/>
              <w:rPr>
                <w:sz w:val="16"/>
                <w:szCs w:val="16"/>
              </w:rPr>
            </w:pPr>
            <w:r w:rsidRPr="00021D37">
              <w:rPr>
                <w:b/>
                <w:bCs/>
                <w:sz w:val="16"/>
                <w:szCs w:val="16"/>
              </w:rPr>
              <w:t>Noise and Vibration Management Plan</w:t>
            </w:r>
            <w:r w:rsidRPr="00021D37">
              <w:rPr>
                <w:sz w:val="16"/>
                <w:szCs w:val="16"/>
              </w:rPr>
              <w:t xml:space="preserve"> in place [COMPLETED: ERM].</w:t>
            </w:r>
          </w:p>
          <w:p w14:paraId="6C29D134" w14:textId="77777777" w:rsidR="00E8527E" w:rsidRPr="00021D37" w:rsidRDefault="00E8527E" w:rsidP="00F83EBF">
            <w:pPr>
              <w:pStyle w:val="GvdeMetni"/>
              <w:spacing w:before="20" w:after="20" w:line="240" w:lineRule="auto"/>
              <w:rPr>
                <w:sz w:val="16"/>
                <w:szCs w:val="16"/>
              </w:rPr>
            </w:pPr>
          </w:p>
          <w:p w14:paraId="48611CF3" w14:textId="56288958" w:rsidR="00505014" w:rsidRPr="00021D37" w:rsidRDefault="00505014" w:rsidP="00F83EBF">
            <w:pPr>
              <w:pStyle w:val="GvdeMetni"/>
              <w:spacing w:before="20" w:after="20" w:line="240" w:lineRule="auto"/>
              <w:rPr>
                <w:sz w:val="16"/>
                <w:szCs w:val="16"/>
              </w:rPr>
            </w:pPr>
            <w:r w:rsidRPr="00021D37">
              <w:rPr>
                <w:sz w:val="16"/>
                <w:szCs w:val="16"/>
              </w:rPr>
              <w:t>Noise controls implemented.</w:t>
            </w:r>
          </w:p>
          <w:p w14:paraId="3708B9D2" w14:textId="77777777" w:rsidR="00466C34" w:rsidRPr="00021D37" w:rsidRDefault="00466C34" w:rsidP="00F83EBF">
            <w:pPr>
              <w:pStyle w:val="GvdeMetni"/>
              <w:spacing w:before="20" w:after="20" w:line="240" w:lineRule="auto"/>
              <w:rPr>
                <w:sz w:val="16"/>
                <w:szCs w:val="16"/>
              </w:rPr>
            </w:pPr>
          </w:p>
          <w:p w14:paraId="50A069F9" w14:textId="030315B6" w:rsidR="00505014" w:rsidRPr="00021D37" w:rsidRDefault="00505014" w:rsidP="00F83EBF">
            <w:pPr>
              <w:pStyle w:val="GvdeMetni"/>
              <w:spacing w:before="20" w:after="20" w:line="240" w:lineRule="auto"/>
              <w:rPr>
                <w:sz w:val="16"/>
                <w:szCs w:val="16"/>
              </w:rPr>
            </w:pPr>
            <w:r w:rsidRPr="00021D37">
              <w:rPr>
                <w:sz w:val="16"/>
                <w:szCs w:val="16"/>
              </w:rPr>
              <w:t>Construction period restrictions implemented</w:t>
            </w:r>
            <w:r w:rsidR="00466C34" w:rsidRPr="00021D37">
              <w:rPr>
                <w:sz w:val="16"/>
                <w:szCs w:val="16"/>
              </w:rPr>
              <w:t>.</w:t>
            </w:r>
          </w:p>
          <w:p w14:paraId="23243F63" w14:textId="77777777" w:rsidR="00466C34" w:rsidRPr="00021D37" w:rsidRDefault="00466C34" w:rsidP="00F83EBF">
            <w:pPr>
              <w:pStyle w:val="GvdeMetni"/>
              <w:spacing w:before="20" w:after="20" w:line="240" w:lineRule="auto"/>
              <w:rPr>
                <w:sz w:val="16"/>
                <w:szCs w:val="16"/>
              </w:rPr>
            </w:pPr>
          </w:p>
          <w:p w14:paraId="350E4B2D" w14:textId="7EEECCE9" w:rsidR="00505014" w:rsidRPr="00021D37" w:rsidRDefault="00505014" w:rsidP="00F83EBF">
            <w:pPr>
              <w:pStyle w:val="GvdeMetni"/>
              <w:spacing w:before="20" w:after="20" w:line="240" w:lineRule="auto"/>
              <w:rPr>
                <w:sz w:val="16"/>
                <w:szCs w:val="16"/>
              </w:rPr>
            </w:pPr>
            <w:r w:rsidRPr="00021D37">
              <w:rPr>
                <w:sz w:val="16"/>
                <w:szCs w:val="16"/>
              </w:rPr>
              <w:t>Noise levels monitored</w:t>
            </w:r>
            <w:r w:rsidR="00466C34" w:rsidRPr="00021D37">
              <w:rPr>
                <w:sz w:val="16"/>
                <w:szCs w:val="16"/>
              </w:rPr>
              <w:t>.</w:t>
            </w:r>
          </w:p>
        </w:tc>
        <w:tc>
          <w:tcPr>
            <w:tcW w:w="2118" w:type="dxa"/>
            <w:vMerge/>
          </w:tcPr>
          <w:p w14:paraId="0066CF66" w14:textId="77777777" w:rsidR="00505014" w:rsidRPr="00021D37" w:rsidRDefault="00505014" w:rsidP="00F83EBF">
            <w:pPr>
              <w:pStyle w:val="GvdeMetni"/>
              <w:spacing w:before="20" w:after="20" w:line="240" w:lineRule="auto"/>
              <w:rPr>
                <w:sz w:val="16"/>
                <w:szCs w:val="16"/>
              </w:rPr>
            </w:pPr>
          </w:p>
        </w:tc>
        <w:tc>
          <w:tcPr>
            <w:tcW w:w="0" w:type="auto"/>
            <w:vMerge/>
          </w:tcPr>
          <w:p w14:paraId="032F2B90" w14:textId="77777777" w:rsidR="00505014" w:rsidRPr="00021D37" w:rsidRDefault="00505014" w:rsidP="00F83EBF">
            <w:pPr>
              <w:pStyle w:val="GvdeMetni"/>
              <w:spacing w:before="20" w:after="20" w:line="240" w:lineRule="auto"/>
              <w:rPr>
                <w:sz w:val="16"/>
                <w:szCs w:val="16"/>
              </w:rPr>
            </w:pPr>
          </w:p>
        </w:tc>
      </w:tr>
      <w:tr w:rsidR="00505014" w:rsidRPr="00021D37" w14:paraId="73DAE15B" w14:textId="77777777" w:rsidTr="007E3466">
        <w:tc>
          <w:tcPr>
            <w:tcW w:w="2505" w:type="dxa"/>
            <w:vMerge w:val="restart"/>
            <w:hideMark/>
          </w:tcPr>
          <w:p w14:paraId="75DC68D2" w14:textId="77777777" w:rsidR="00505014" w:rsidRPr="00021D37" w:rsidRDefault="00505014" w:rsidP="00F83EBF">
            <w:pPr>
              <w:pStyle w:val="GvdeMetni"/>
              <w:spacing w:before="20" w:after="20" w:line="240" w:lineRule="auto"/>
              <w:rPr>
                <w:sz w:val="16"/>
                <w:szCs w:val="16"/>
              </w:rPr>
            </w:pPr>
            <w:r w:rsidRPr="00021D37">
              <w:rPr>
                <w:b/>
                <w:bCs/>
                <w:sz w:val="16"/>
                <w:szCs w:val="16"/>
              </w:rPr>
              <w:t>Impact 7: Vehicle Collisions with Fauna</w:t>
            </w:r>
          </w:p>
        </w:tc>
        <w:tc>
          <w:tcPr>
            <w:tcW w:w="4968" w:type="dxa"/>
            <w:hideMark/>
          </w:tcPr>
          <w:p w14:paraId="23AE42AB" w14:textId="77777777" w:rsidR="00505014" w:rsidRPr="00021D37" w:rsidRDefault="00505014" w:rsidP="00F83EBF">
            <w:pPr>
              <w:pStyle w:val="GvdeMetni"/>
              <w:spacing w:before="20" w:after="20" w:line="240" w:lineRule="auto"/>
              <w:rPr>
                <w:sz w:val="16"/>
                <w:szCs w:val="16"/>
              </w:rPr>
            </w:pPr>
            <w:r w:rsidRPr="00021D37">
              <w:rPr>
                <w:b/>
                <w:bCs/>
                <w:sz w:val="16"/>
                <w:szCs w:val="16"/>
              </w:rPr>
              <w:t>Vehicle speed controls</w:t>
            </w:r>
          </w:p>
          <w:p w14:paraId="6F404FB1"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Limit vehicle speed on site for construction vehicles and vehicles accessing the site (set speed limit at 30 km/hr).</w:t>
            </w:r>
          </w:p>
          <w:p w14:paraId="113E34A3"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lastRenderedPageBreak/>
              <w:t>Place calming measures such as speed humps for vehicles as necessary.</w:t>
            </w:r>
          </w:p>
          <w:p w14:paraId="1A760418"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Install warning signs along the roads to alert drivers to potential faunal crossings where appropriate.</w:t>
            </w:r>
          </w:p>
        </w:tc>
        <w:tc>
          <w:tcPr>
            <w:tcW w:w="1164" w:type="dxa"/>
          </w:tcPr>
          <w:p w14:paraId="3C87CD02"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Avoid / Minimise</w:t>
            </w:r>
          </w:p>
        </w:tc>
        <w:tc>
          <w:tcPr>
            <w:tcW w:w="2175" w:type="dxa"/>
            <w:hideMark/>
          </w:tcPr>
          <w:p w14:paraId="40D099B9" w14:textId="77777777" w:rsidR="00505014" w:rsidRPr="00021D37" w:rsidRDefault="00505014" w:rsidP="00F83EBF">
            <w:pPr>
              <w:pStyle w:val="GvdeMetni"/>
              <w:spacing w:before="20" w:after="20" w:line="240" w:lineRule="auto"/>
              <w:rPr>
                <w:sz w:val="16"/>
                <w:szCs w:val="16"/>
              </w:rPr>
            </w:pPr>
            <w:r w:rsidRPr="00021D37">
              <w:rPr>
                <w:sz w:val="16"/>
                <w:szCs w:val="16"/>
              </w:rPr>
              <w:t>Speed limits enforced.</w:t>
            </w:r>
          </w:p>
          <w:p w14:paraId="5C62DD75" w14:textId="77777777" w:rsidR="00466C34" w:rsidRPr="00021D37" w:rsidRDefault="00466C34" w:rsidP="00F83EBF">
            <w:pPr>
              <w:pStyle w:val="GvdeMetni"/>
              <w:spacing w:before="20" w:after="20" w:line="240" w:lineRule="auto"/>
              <w:rPr>
                <w:sz w:val="16"/>
                <w:szCs w:val="16"/>
              </w:rPr>
            </w:pPr>
          </w:p>
          <w:p w14:paraId="1DA61970" w14:textId="77777777" w:rsidR="00505014" w:rsidRPr="00021D37" w:rsidRDefault="00505014" w:rsidP="00F83EBF">
            <w:pPr>
              <w:pStyle w:val="GvdeMetni"/>
              <w:spacing w:before="20" w:after="20" w:line="240" w:lineRule="auto"/>
              <w:rPr>
                <w:sz w:val="16"/>
                <w:szCs w:val="16"/>
              </w:rPr>
            </w:pPr>
            <w:r w:rsidRPr="00021D37">
              <w:rPr>
                <w:sz w:val="16"/>
                <w:szCs w:val="16"/>
              </w:rPr>
              <w:t>Traffic calming measures in place.</w:t>
            </w:r>
          </w:p>
          <w:p w14:paraId="19C645A3" w14:textId="77777777" w:rsidR="00466C34" w:rsidRPr="00021D37" w:rsidRDefault="00466C34" w:rsidP="00F83EBF">
            <w:pPr>
              <w:pStyle w:val="GvdeMetni"/>
              <w:spacing w:before="20" w:after="20" w:line="240" w:lineRule="auto"/>
              <w:rPr>
                <w:sz w:val="16"/>
                <w:szCs w:val="16"/>
              </w:rPr>
            </w:pPr>
          </w:p>
          <w:p w14:paraId="082A9F41" w14:textId="52F8692D" w:rsidR="00505014" w:rsidRPr="00021D37" w:rsidRDefault="00466C34" w:rsidP="00F83EBF">
            <w:pPr>
              <w:pStyle w:val="GvdeMetni"/>
              <w:spacing w:before="20" w:after="20" w:line="240" w:lineRule="auto"/>
              <w:rPr>
                <w:sz w:val="16"/>
                <w:szCs w:val="16"/>
              </w:rPr>
            </w:pPr>
            <w:r w:rsidRPr="00021D37">
              <w:rPr>
                <w:sz w:val="16"/>
                <w:szCs w:val="16"/>
              </w:rPr>
              <w:t xml:space="preserve">Collisions with </w:t>
            </w:r>
            <w:r w:rsidR="00505014" w:rsidRPr="00021D37">
              <w:rPr>
                <w:sz w:val="16"/>
                <w:szCs w:val="16"/>
              </w:rPr>
              <w:t>wildlife</w:t>
            </w:r>
            <w:r w:rsidRPr="00021D37">
              <w:rPr>
                <w:sz w:val="16"/>
                <w:szCs w:val="16"/>
              </w:rPr>
              <w:t xml:space="preserve"> avoided</w:t>
            </w:r>
            <w:r w:rsidR="00505014" w:rsidRPr="00021D37">
              <w:rPr>
                <w:sz w:val="16"/>
                <w:szCs w:val="16"/>
              </w:rPr>
              <w:t>.</w:t>
            </w:r>
          </w:p>
        </w:tc>
        <w:tc>
          <w:tcPr>
            <w:tcW w:w="2118" w:type="dxa"/>
          </w:tcPr>
          <w:p w14:paraId="662C319D" w14:textId="01E639B6" w:rsidR="00505014" w:rsidRPr="00021D37" w:rsidRDefault="00AD540A" w:rsidP="00F83EBF">
            <w:pPr>
              <w:pStyle w:val="GvdeMetni"/>
              <w:spacing w:before="20" w:after="20" w:line="240" w:lineRule="auto"/>
              <w:rPr>
                <w:sz w:val="16"/>
                <w:szCs w:val="16"/>
              </w:rPr>
            </w:pPr>
            <w:r w:rsidRPr="00021D37">
              <w:rPr>
                <w:sz w:val="16"/>
                <w:szCs w:val="16"/>
              </w:rPr>
              <w:lastRenderedPageBreak/>
              <w:t>D</w:t>
            </w:r>
            <w:r w:rsidR="00505014" w:rsidRPr="00021D37">
              <w:rPr>
                <w:sz w:val="16"/>
                <w:szCs w:val="16"/>
              </w:rPr>
              <w:t>uring construction</w:t>
            </w:r>
          </w:p>
        </w:tc>
        <w:tc>
          <w:tcPr>
            <w:tcW w:w="0" w:type="auto"/>
            <w:hideMark/>
          </w:tcPr>
          <w:p w14:paraId="48784C4B"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4BB5D97C" w14:textId="77777777" w:rsidR="00F30487" w:rsidRPr="00021D37" w:rsidRDefault="00F30487" w:rsidP="00F83EBF">
            <w:pPr>
              <w:pStyle w:val="GvdeMetni"/>
              <w:spacing w:before="20" w:after="20" w:line="240" w:lineRule="auto"/>
              <w:rPr>
                <w:sz w:val="16"/>
                <w:szCs w:val="16"/>
              </w:rPr>
            </w:pPr>
          </w:p>
          <w:p w14:paraId="4A13C78A" w14:textId="0379B107" w:rsidR="00505014" w:rsidRPr="00021D37" w:rsidRDefault="00DB6A05" w:rsidP="00F83EBF">
            <w:pPr>
              <w:pStyle w:val="GvdeMetni"/>
              <w:spacing w:before="20" w:after="20" w:line="240" w:lineRule="auto"/>
              <w:rPr>
                <w:sz w:val="16"/>
                <w:szCs w:val="16"/>
              </w:rPr>
            </w:pPr>
            <w:r w:rsidRPr="00021D37">
              <w:rPr>
                <w:sz w:val="16"/>
                <w:szCs w:val="16"/>
              </w:rPr>
              <w:lastRenderedPageBreak/>
              <w:t>Health and Safety Manager / Environmental Solution Partner</w:t>
            </w:r>
          </w:p>
        </w:tc>
      </w:tr>
      <w:tr w:rsidR="00505014" w:rsidRPr="00021D37" w14:paraId="5A2537B9" w14:textId="77777777" w:rsidTr="007E3466">
        <w:tc>
          <w:tcPr>
            <w:tcW w:w="2505" w:type="dxa"/>
            <w:vMerge/>
          </w:tcPr>
          <w:p w14:paraId="2F04534D" w14:textId="77777777" w:rsidR="00505014" w:rsidRPr="00021D37" w:rsidRDefault="00505014" w:rsidP="00F83EBF">
            <w:pPr>
              <w:pStyle w:val="GvdeMetni"/>
              <w:spacing w:before="20" w:after="20" w:line="240" w:lineRule="auto"/>
              <w:rPr>
                <w:b/>
                <w:bCs/>
                <w:sz w:val="16"/>
                <w:szCs w:val="16"/>
              </w:rPr>
            </w:pPr>
          </w:p>
        </w:tc>
        <w:tc>
          <w:tcPr>
            <w:tcW w:w="4968" w:type="dxa"/>
          </w:tcPr>
          <w:p w14:paraId="53FC7289" w14:textId="77777777" w:rsidR="00505014" w:rsidRPr="00021D37" w:rsidRDefault="00505014" w:rsidP="00F83EBF">
            <w:pPr>
              <w:pStyle w:val="GvdeMetni"/>
              <w:spacing w:before="20" w:after="20" w:line="240" w:lineRule="auto"/>
              <w:rPr>
                <w:b/>
                <w:bCs/>
                <w:sz w:val="16"/>
                <w:szCs w:val="16"/>
              </w:rPr>
            </w:pPr>
            <w:r w:rsidRPr="00021D37">
              <w:rPr>
                <w:b/>
                <w:bCs/>
                <w:sz w:val="16"/>
                <w:szCs w:val="16"/>
              </w:rPr>
              <w:t>Worker conduct and wildlife controls</w:t>
            </w:r>
          </w:p>
          <w:p w14:paraId="16C2C924" w14:textId="77777777" w:rsidR="00505014" w:rsidRPr="00021D37" w:rsidRDefault="00505014" w:rsidP="00F83EBF">
            <w:pPr>
              <w:pStyle w:val="GvdeMetni"/>
              <w:numPr>
                <w:ilvl w:val="0"/>
                <w:numId w:val="77"/>
              </w:numPr>
              <w:spacing w:before="20" w:after="20" w:line="240" w:lineRule="auto"/>
              <w:ind w:left="714" w:hanging="357"/>
              <w:jc w:val="both"/>
              <w:rPr>
                <w:b/>
                <w:bCs/>
                <w:sz w:val="16"/>
                <w:szCs w:val="16"/>
              </w:rPr>
            </w:pPr>
            <w:r w:rsidRPr="00021D37">
              <w:rPr>
                <w:sz w:val="16"/>
                <w:szCs w:val="16"/>
              </w:rPr>
              <w:t>Train workers on good conduct and enforce regulations to prevent hunting, trapping, or disturbing wildlife.</w:t>
            </w:r>
          </w:p>
          <w:p w14:paraId="49AB159C"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Implement the temporary fencing off of ditches, trenches and capping of pipes at nighttime to prevent wildlife movement onto the construction site.</w:t>
            </w:r>
          </w:p>
          <w:p w14:paraId="4368EFF7"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Any excavations are not to be left open overnight, alternatively they will need to be securely covered or a means of escape for any animals that may become trapped will be provided, such as a wooden board or earthen ramp.</w:t>
            </w:r>
          </w:p>
          <w:p w14:paraId="2BCABEF5"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All open excavations are to be checked for the presence of animals each morning and immediately prior to backfilling of open excavations/trenches.</w:t>
            </w:r>
          </w:p>
          <w:p w14:paraId="1C0C89E2"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Any injured animals are to be transported carefully but efficiently to a local vet for treatment as soon as possible.</w:t>
            </w:r>
          </w:p>
        </w:tc>
        <w:tc>
          <w:tcPr>
            <w:tcW w:w="1164" w:type="dxa"/>
          </w:tcPr>
          <w:p w14:paraId="28126484" w14:textId="77777777" w:rsidR="00505014" w:rsidRPr="00021D37" w:rsidRDefault="00505014" w:rsidP="00F83EBF">
            <w:pPr>
              <w:pStyle w:val="GvdeMetni"/>
              <w:spacing w:before="20" w:after="20" w:line="240" w:lineRule="auto"/>
              <w:jc w:val="center"/>
              <w:rPr>
                <w:sz w:val="16"/>
                <w:szCs w:val="16"/>
              </w:rPr>
            </w:pPr>
            <w:r w:rsidRPr="00021D37">
              <w:rPr>
                <w:sz w:val="16"/>
                <w:szCs w:val="16"/>
              </w:rPr>
              <w:t>Avoid / Minimise</w:t>
            </w:r>
          </w:p>
        </w:tc>
        <w:tc>
          <w:tcPr>
            <w:tcW w:w="2175" w:type="dxa"/>
          </w:tcPr>
          <w:p w14:paraId="64A6E562" w14:textId="77777777" w:rsidR="00505014" w:rsidRPr="00021D37" w:rsidRDefault="00505014" w:rsidP="00F83EBF">
            <w:pPr>
              <w:pStyle w:val="GvdeMetni"/>
              <w:spacing w:before="20" w:after="20" w:line="240" w:lineRule="auto"/>
              <w:rPr>
                <w:sz w:val="16"/>
                <w:szCs w:val="16"/>
              </w:rPr>
            </w:pPr>
            <w:r w:rsidRPr="00021D37">
              <w:rPr>
                <w:sz w:val="16"/>
                <w:szCs w:val="16"/>
              </w:rPr>
              <w:t>No incidents of wildlife harassment or illegal hunting, etc.</w:t>
            </w:r>
          </w:p>
          <w:p w14:paraId="439CBA77" w14:textId="77777777" w:rsidR="00466C34" w:rsidRPr="00021D37" w:rsidRDefault="00466C34" w:rsidP="00F83EBF">
            <w:pPr>
              <w:pStyle w:val="GvdeMetni"/>
              <w:spacing w:before="20" w:after="20" w:line="240" w:lineRule="auto"/>
              <w:rPr>
                <w:sz w:val="16"/>
                <w:szCs w:val="16"/>
              </w:rPr>
            </w:pPr>
          </w:p>
          <w:p w14:paraId="71BABABD" w14:textId="77777777" w:rsidR="00505014" w:rsidRPr="00021D37" w:rsidRDefault="00505014" w:rsidP="00F83EBF">
            <w:pPr>
              <w:pStyle w:val="GvdeMetni"/>
              <w:spacing w:before="20" w:after="20" w:line="240" w:lineRule="auto"/>
              <w:rPr>
                <w:sz w:val="16"/>
                <w:szCs w:val="16"/>
              </w:rPr>
            </w:pPr>
            <w:r w:rsidRPr="00021D37">
              <w:rPr>
                <w:sz w:val="16"/>
                <w:szCs w:val="16"/>
              </w:rPr>
              <w:t>Training / education programs implemented.</w:t>
            </w:r>
          </w:p>
          <w:p w14:paraId="7BF7CF4C" w14:textId="77777777" w:rsidR="00466C34" w:rsidRPr="00021D37" w:rsidRDefault="00466C34" w:rsidP="00F83EBF">
            <w:pPr>
              <w:pStyle w:val="GvdeMetni"/>
              <w:spacing w:before="20" w:after="20" w:line="240" w:lineRule="auto"/>
              <w:rPr>
                <w:sz w:val="16"/>
                <w:szCs w:val="16"/>
              </w:rPr>
            </w:pPr>
          </w:p>
          <w:p w14:paraId="239AD235" w14:textId="77777777" w:rsidR="00505014" w:rsidRPr="00021D37" w:rsidRDefault="00505014" w:rsidP="00F83EBF">
            <w:pPr>
              <w:pStyle w:val="GvdeMetni"/>
              <w:spacing w:before="20" w:after="20" w:line="240" w:lineRule="auto"/>
              <w:rPr>
                <w:sz w:val="16"/>
                <w:szCs w:val="16"/>
              </w:rPr>
            </w:pPr>
            <w:r w:rsidRPr="00021D37">
              <w:rPr>
                <w:sz w:val="16"/>
                <w:szCs w:val="16"/>
              </w:rPr>
              <w:t>Onsite wildlife controls implemented.</w:t>
            </w:r>
          </w:p>
        </w:tc>
        <w:tc>
          <w:tcPr>
            <w:tcW w:w="2118" w:type="dxa"/>
          </w:tcPr>
          <w:p w14:paraId="32129A57" w14:textId="77777777" w:rsidR="00AD540A" w:rsidRDefault="00505014" w:rsidP="00F83EBF">
            <w:pPr>
              <w:pStyle w:val="GvdeMetni"/>
              <w:spacing w:before="20" w:after="20" w:line="240" w:lineRule="auto"/>
              <w:rPr>
                <w:sz w:val="16"/>
                <w:szCs w:val="16"/>
              </w:rPr>
            </w:pPr>
            <w:r w:rsidRPr="00021D37">
              <w:rPr>
                <w:sz w:val="16"/>
                <w:szCs w:val="16"/>
              </w:rPr>
              <w:t>Pre-construction</w:t>
            </w:r>
          </w:p>
          <w:p w14:paraId="524627EF" w14:textId="62B405F4" w:rsidR="007A2D50" w:rsidRPr="00021D37" w:rsidRDefault="007A2D50" w:rsidP="00F83EBF">
            <w:pPr>
              <w:pStyle w:val="GvdeMetni"/>
              <w:spacing w:before="20" w:after="20" w:line="240" w:lineRule="auto"/>
              <w:rPr>
                <w:sz w:val="16"/>
                <w:szCs w:val="16"/>
              </w:rPr>
            </w:pPr>
            <w:r>
              <w:rPr>
                <w:sz w:val="16"/>
                <w:szCs w:val="16"/>
              </w:rPr>
              <w:t>(controls in place, training)</w:t>
            </w:r>
          </w:p>
          <w:p w14:paraId="7216B34C" w14:textId="77777777" w:rsidR="00AD540A" w:rsidRPr="00021D37" w:rsidRDefault="00AD540A" w:rsidP="00F83EBF">
            <w:pPr>
              <w:pStyle w:val="GvdeMetni"/>
              <w:spacing w:before="20" w:after="20" w:line="240" w:lineRule="auto"/>
              <w:rPr>
                <w:sz w:val="16"/>
                <w:szCs w:val="16"/>
              </w:rPr>
            </w:pPr>
          </w:p>
          <w:p w14:paraId="6BCEB125" w14:textId="77777777" w:rsidR="00505014" w:rsidRDefault="00AD540A" w:rsidP="00F83EBF">
            <w:pPr>
              <w:pStyle w:val="GvdeMetni"/>
              <w:spacing w:before="20" w:after="20" w:line="240" w:lineRule="auto"/>
              <w:rPr>
                <w:sz w:val="16"/>
                <w:szCs w:val="16"/>
              </w:rPr>
            </w:pPr>
            <w:r w:rsidRPr="00021D37">
              <w:rPr>
                <w:sz w:val="16"/>
                <w:szCs w:val="16"/>
              </w:rPr>
              <w:t>D</w:t>
            </w:r>
            <w:r w:rsidR="00505014" w:rsidRPr="00021D37">
              <w:rPr>
                <w:sz w:val="16"/>
                <w:szCs w:val="16"/>
              </w:rPr>
              <w:t>uring construction</w:t>
            </w:r>
          </w:p>
          <w:p w14:paraId="057F0450" w14:textId="490762FC" w:rsidR="007C0AE5" w:rsidRPr="00021D37" w:rsidRDefault="007C0AE5" w:rsidP="00F83EBF">
            <w:pPr>
              <w:pStyle w:val="GvdeMetni"/>
              <w:spacing w:before="20" w:after="20" w:line="240" w:lineRule="auto"/>
              <w:rPr>
                <w:sz w:val="16"/>
                <w:szCs w:val="16"/>
              </w:rPr>
            </w:pPr>
            <w:r>
              <w:rPr>
                <w:sz w:val="16"/>
                <w:szCs w:val="16"/>
              </w:rPr>
              <w:t>(implementation of measures)</w:t>
            </w:r>
          </w:p>
        </w:tc>
        <w:tc>
          <w:tcPr>
            <w:tcW w:w="0" w:type="auto"/>
          </w:tcPr>
          <w:p w14:paraId="74D5285B"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6A776FB4" w14:textId="77777777" w:rsidR="00F30487" w:rsidRPr="00021D37" w:rsidRDefault="00F30487" w:rsidP="00F83EBF">
            <w:pPr>
              <w:pStyle w:val="GvdeMetni"/>
              <w:spacing w:before="20" w:after="20" w:line="240" w:lineRule="auto"/>
              <w:rPr>
                <w:sz w:val="16"/>
                <w:szCs w:val="16"/>
              </w:rPr>
            </w:pPr>
          </w:p>
          <w:p w14:paraId="307A2D36" w14:textId="60C03B9E"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34EE239A" w14:textId="77777777" w:rsidTr="007E3466">
        <w:tc>
          <w:tcPr>
            <w:tcW w:w="2505" w:type="dxa"/>
            <w:vMerge/>
            <w:hideMark/>
          </w:tcPr>
          <w:p w14:paraId="60D79C81" w14:textId="77777777" w:rsidR="00505014" w:rsidRPr="00021D37" w:rsidRDefault="00505014" w:rsidP="00F83EBF">
            <w:pPr>
              <w:pStyle w:val="GvdeMetni"/>
              <w:spacing w:before="20" w:after="20" w:line="240" w:lineRule="auto"/>
              <w:rPr>
                <w:sz w:val="16"/>
                <w:szCs w:val="16"/>
              </w:rPr>
            </w:pPr>
          </w:p>
        </w:tc>
        <w:tc>
          <w:tcPr>
            <w:tcW w:w="4968" w:type="dxa"/>
            <w:hideMark/>
          </w:tcPr>
          <w:p w14:paraId="4A9BFB12" w14:textId="77777777" w:rsidR="00505014" w:rsidRPr="00021D37" w:rsidRDefault="00505014" w:rsidP="00F83EBF">
            <w:pPr>
              <w:pStyle w:val="GvdeMetni"/>
              <w:spacing w:before="20" w:after="20" w:line="240" w:lineRule="auto"/>
              <w:rPr>
                <w:b/>
                <w:bCs/>
                <w:sz w:val="16"/>
                <w:szCs w:val="16"/>
              </w:rPr>
            </w:pPr>
            <w:r w:rsidRPr="00021D37">
              <w:rPr>
                <w:b/>
                <w:bCs/>
                <w:sz w:val="16"/>
                <w:szCs w:val="16"/>
              </w:rPr>
              <w:t>Restricted vehicle movement and activity</w:t>
            </w:r>
          </w:p>
          <w:p w14:paraId="5CFBC531"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Limit worker/staff and vehicle access to the authorized construction site only.</w:t>
            </w:r>
          </w:p>
          <w:p w14:paraId="41C8D8F8"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Place appropriate limits on the number of vehicle movements to and from the construction site.</w:t>
            </w:r>
          </w:p>
          <w:p w14:paraId="513878B6"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Use existing access roads or upgrade existing roads wherever possible before considering any new access road construction.</w:t>
            </w:r>
          </w:p>
          <w:p w14:paraId="7E7BB70E"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Restrict vehicles to the use of only authorized access roads.</w:t>
            </w:r>
          </w:p>
          <w:p w14:paraId="6B2A853A" w14:textId="77777777" w:rsidR="00505014" w:rsidRPr="00021D37" w:rsidRDefault="00505014" w:rsidP="00F83EBF">
            <w:pPr>
              <w:pStyle w:val="GvdeMetni"/>
              <w:numPr>
                <w:ilvl w:val="0"/>
                <w:numId w:val="77"/>
              </w:numPr>
              <w:spacing w:before="20" w:after="20" w:line="240" w:lineRule="auto"/>
              <w:ind w:left="714" w:hanging="357"/>
              <w:jc w:val="both"/>
              <w:rPr>
                <w:sz w:val="16"/>
                <w:szCs w:val="16"/>
              </w:rPr>
            </w:pPr>
            <w:r w:rsidRPr="00021D37">
              <w:rPr>
                <w:sz w:val="16"/>
                <w:szCs w:val="16"/>
              </w:rPr>
              <w:t>Restrict activities to day-time hours where possible when visibility is good and potential fauna collisions with vehicles can be more easily avoided</w:t>
            </w:r>
          </w:p>
          <w:p w14:paraId="5945E6B3" w14:textId="77777777" w:rsidR="00505014" w:rsidRPr="00021D37" w:rsidRDefault="00505014" w:rsidP="00F83EBF">
            <w:pPr>
              <w:pStyle w:val="ListeMaddemi"/>
              <w:numPr>
                <w:ilvl w:val="0"/>
                <w:numId w:val="77"/>
              </w:numPr>
              <w:spacing w:before="20" w:after="20" w:line="240" w:lineRule="auto"/>
              <w:ind w:left="714" w:hanging="357"/>
              <w:jc w:val="both"/>
              <w:rPr>
                <w:sz w:val="16"/>
                <w:szCs w:val="16"/>
              </w:rPr>
            </w:pPr>
            <w:r w:rsidRPr="00021D37">
              <w:rPr>
                <w:sz w:val="16"/>
                <w:szCs w:val="16"/>
              </w:rPr>
              <w:t>To reduce the risk of collision with wildlife resulting in injury/mortality, it is proposed to limit construction works during the breeding season for ground-breeding birds.</w:t>
            </w:r>
          </w:p>
        </w:tc>
        <w:tc>
          <w:tcPr>
            <w:tcW w:w="1164" w:type="dxa"/>
          </w:tcPr>
          <w:p w14:paraId="69B038C4" w14:textId="77777777" w:rsidR="00505014" w:rsidRPr="00021D37" w:rsidRDefault="00505014" w:rsidP="00F83EBF">
            <w:pPr>
              <w:pStyle w:val="GvdeMetni"/>
              <w:spacing w:before="20" w:after="20" w:line="240" w:lineRule="auto"/>
              <w:jc w:val="center"/>
              <w:rPr>
                <w:sz w:val="16"/>
                <w:szCs w:val="16"/>
              </w:rPr>
            </w:pPr>
            <w:r w:rsidRPr="00021D37">
              <w:rPr>
                <w:sz w:val="16"/>
                <w:szCs w:val="16"/>
              </w:rPr>
              <w:t>Avoid / Minimise</w:t>
            </w:r>
          </w:p>
        </w:tc>
        <w:tc>
          <w:tcPr>
            <w:tcW w:w="2175" w:type="dxa"/>
            <w:hideMark/>
          </w:tcPr>
          <w:p w14:paraId="287EABF1" w14:textId="77777777" w:rsidR="00505014" w:rsidRPr="00021D37" w:rsidRDefault="00505014" w:rsidP="00F83EBF">
            <w:pPr>
              <w:pStyle w:val="GvdeMetni"/>
              <w:spacing w:before="20" w:after="20" w:line="240" w:lineRule="auto"/>
              <w:rPr>
                <w:sz w:val="16"/>
                <w:szCs w:val="16"/>
              </w:rPr>
            </w:pPr>
            <w:r w:rsidRPr="00021D37">
              <w:rPr>
                <w:sz w:val="16"/>
                <w:szCs w:val="16"/>
              </w:rPr>
              <w:t>No unauthorized vehicle movements.</w:t>
            </w:r>
          </w:p>
          <w:p w14:paraId="4B154ECC" w14:textId="77777777" w:rsidR="00466C34" w:rsidRPr="00021D37" w:rsidRDefault="00466C34" w:rsidP="00F83EBF">
            <w:pPr>
              <w:pStyle w:val="GvdeMetni"/>
              <w:spacing w:before="20" w:after="20" w:line="240" w:lineRule="auto"/>
              <w:rPr>
                <w:sz w:val="16"/>
                <w:szCs w:val="16"/>
              </w:rPr>
            </w:pPr>
          </w:p>
          <w:p w14:paraId="1E97163E" w14:textId="77777777" w:rsidR="00505014" w:rsidRPr="00021D37" w:rsidRDefault="00505014" w:rsidP="00F83EBF">
            <w:pPr>
              <w:pStyle w:val="GvdeMetni"/>
              <w:spacing w:before="20" w:after="20" w:line="240" w:lineRule="auto"/>
              <w:rPr>
                <w:sz w:val="16"/>
                <w:szCs w:val="16"/>
              </w:rPr>
            </w:pPr>
            <w:r w:rsidRPr="00021D37">
              <w:rPr>
                <w:sz w:val="16"/>
                <w:szCs w:val="16"/>
              </w:rPr>
              <w:t>Construction activities restricted as far as possible.</w:t>
            </w:r>
          </w:p>
        </w:tc>
        <w:tc>
          <w:tcPr>
            <w:tcW w:w="2118" w:type="dxa"/>
          </w:tcPr>
          <w:p w14:paraId="253D0C43" w14:textId="2DD894B4" w:rsidR="00505014" w:rsidRPr="00021D37" w:rsidRDefault="00AD540A" w:rsidP="00F83EBF">
            <w:pPr>
              <w:pStyle w:val="GvdeMetni"/>
              <w:spacing w:before="20" w:after="20" w:line="240" w:lineRule="auto"/>
              <w:rPr>
                <w:sz w:val="16"/>
                <w:szCs w:val="16"/>
              </w:rPr>
            </w:pPr>
            <w:r w:rsidRPr="00021D37">
              <w:rPr>
                <w:sz w:val="16"/>
                <w:szCs w:val="16"/>
              </w:rPr>
              <w:t>During construction</w:t>
            </w:r>
          </w:p>
        </w:tc>
        <w:tc>
          <w:tcPr>
            <w:tcW w:w="0" w:type="auto"/>
            <w:hideMark/>
          </w:tcPr>
          <w:p w14:paraId="320C219C"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788DB482" w14:textId="77777777" w:rsidR="00F30487" w:rsidRPr="00021D37" w:rsidRDefault="00F30487" w:rsidP="00F83EBF">
            <w:pPr>
              <w:pStyle w:val="GvdeMetni"/>
              <w:spacing w:before="20" w:after="20" w:line="240" w:lineRule="auto"/>
              <w:rPr>
                <w:sz w:val="16"/>
                <w:szCs w:val="16"/>
              </w:rPr>
            </w:pPr>
          </w:p>
          <w:p w14:paraId="16722B27" w14:textId="3D9A1036"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388B5858" w14:textId="77777777" w:rsidTr="007E3466">
        <w:tc>
          <w:tcPr>
            <w:tcW w:w="2505" w:type="dxa"/>
            <w:vMerge w:val="restart"/>
          </w:tcPr>
          <w:p w14:paraId="2ED899C5" w14:textId="77777777" w:rsidR="00505014" w:rsidRPr="00021D37" w:rsidRDefault="00505014" w:rsidP="00F83EBF">
            <w:pPr>
              <w:pStyle w:val="GvdeMetni"/>
              <w:spacing w:before="20" w:after="20" w:line="240" w:lineRule="auto"/>
              <w:rPr>
                <w:b/>
                <w:bCs/>
                <w:sz w:val="16"/>
                <w:szCs w:val="16"/>
              </w:rPr>
            </w:pPr>
            <w:r w:rsidRPr="00021D37">
              <w:rPr>
                <w:b/>
                <w:bCs/>
                <w:sz w:val="16"/>
                <w:szCs w:val="16"/>
              </w:rPr>
              <w:t>Impact 8: Creation of Barriers to Faunal Movement</w:t>
            </w:r>
          </w:p>
          <w:p w14:paraId="468FF7B4" w14:textId="77777777" w:rsidR="00505014" w:rsidRPr="00021D37" w:rsidRDefault="00505014" w:rsidP="00F83EBF">
            <w:pPr>
              <w:pStyle w:val="GvdeMetni"/>
              <w:spacing w:before="20" w:after="20" w:line="240" w:lineRule="auto"/>
              <w:rPr>
                <w:b/>
                <w:bCs/>
                <w:sz w:val="16"/>
                <w:szCs w:val="16"/>
              </w:rPr>
            </w:pPr>
          </w:p>
        </w:tc>
        <w:tc>
          <w:tcPr>
            <w:tcW w:w="4968" w:type="dxa"/>
          </w:tcPr>
          <w:p w14:paraId="1C1E85C4" w14:textId="77777777" w:rsidR="00505014" w:rsidRPr="00021D37" w:rsidRDefault="00505014" w:rsidP="00F83EBF">
            <w:pPr>
              <w:pStyle w:val="GvdeMetni"/>
              <w:spacing w:before="20" w:after="20" w:line="240" w:lineRule="auto"/>
              <w:rPr>
                <w:b/>
                <w:bCs/>
                <w:sz w:val="16"/>
                <w:szCs w:val="16"/>
              </w:rPr>
            </w:pPr>
            <w:r w:rsidRPr="00021D37">
              <w:rPr>
                <w:b/>
                <w:bCs/>
                <w:sz w:val="16"/>
                <w:szCs w:val="16"/>
              </w:rPr>
              <w:t>Wildlife-friendly fencing and barrier prevention</w:t>
            </w:r>
          </w:p>
          <w:p w14:paraId="59FE6DB8" w14:textId="77777777" w:rsidR="00505014" w:rsidRPr="00021D37" w:rsidRDefault="00505014" w:rsidP="00F83EBF">
            <w:pPr>
              <w:pStyle w:val="ListeMaddemi"/>
              <w:numPr>
                <w:ilvl w:val="0"/>
                <w:numId w:val="77"/>
              </w:numPr>
              <w:spacing w:before="20" w:after="20" w:line="240" w:lineRule="auto"/>
              <w:jc w:val="both"/>
              <w:rPr>
                <w:sz w:val="16"/>
                <w:szCs w:val="16"/>
              </w:rPr>
            </w:pPr>
            <w:r w:rsidRPr="00021D37">
              <w:rPr>
                <w:sz w:val="16"/>
                <w:szCs w:val="16"/>
              </w:rPr>
              <w:lastRenderedPageBreak/>
              <w:t>Same suite of mitigation measures as for ‘Impact 2: Reduced Habitat Connectivity’ apply here as well, as these will also mitigate barrier impacts.</w:t>
            </w:r>
          </w:p>
        </w:tc>
        <w:tc>
          <w:tcPr>
            <w:tcW w:w="1164" w:type="dxa"/>
            <w:vMerge w:val="restart"/>
          </w:tcPr>
          <w:p w14:paraId="10C40A8E" w14:textId="77777777" w:rsidR="00505014" w:rsidRPr="00021D37" w:rsidRDefault="00505014" w:rsidP="00F83EBF">
            <w:pPr>
              <w:pStyle w:val="GvdeMetni"/>
              <w:spacing w:before="20" w:after="20" w:line="240" w:lineRule="auto"/>
              <w:jc w:val="center"/>
              <w:rPr>
                <w:sz w:val="16"/>
                <w:szCs w:val="16"/>
              </w:rPr>
            </w:pPr>
            <w:r w:rsidRPr="00021D37">
              <w:rPr>
                <w:sz w:val="16"/>
                <w:szCs w:val="16"/>
              </w:rPr>
              <w:lastRenderedPageBreak/>
              <w:t>Minimise</w:t>
            </w:r>
          </w:p>
        </w:tc>
        <w:tc>
          <w:tcPr>
            <w:tcW w:w="2175" w:type="dxa"/>
            <w:vMerge w:val="restart"/>
          </w:tcPr>
          <w:p w14:paraId="4BD5B3D7" w14:textId="77777777" w:rsidR="00505014" w:rsidRPr="00021D37" w:rsidRDefault="00505014" w:rsidP="00F83EBF">
            <w:pPr>
              <w:pStyle w:val="GvdeMetni"/>
              <w:spacing w:before="20" w:after="20" w:line="240" w:lineRule="auto"/>
              <w:rPr>
                <w:sz w:val="16"/>
                <w:szCs w:val="16"/>
              </w:rPr>
            </w:pPr>
            <w:r w:rsidRPr="00021D37">
              <w:rPr>
                <w:sz w:val="16"/>
                <w:szCs w:val="16"/>
              </w:rPr>
              <w:t xml:space="preserve">Permeable fencing installed. </w:t>
            </w:r>
          </w:p>
          <w:p w14:paraId="3717B518" w14:textId="77777777" w:rsidR="00466C34" w:rsidRPr="00021D37" w:rsidRDefault="00466C34" w:rsidP="00F83EBF">
            <w:pPr>
              <w:pStyle w:val="GvdeMetni"/>
              <w:spacing w:before="20" w:after="20" w:line="240" w:lineRule="auto"/>
              <w:rPr>
                <w:sz w:val="16"/>
                <w:szCs w:val="16"/>
              </w:rPr>
            </w:pPr>
          </w:p>
          <w:p w14:paraId="6061192B" w14:textId="77777777" w:rsidR="00505014" w:rsidRPr="00021D37" w:rsidRDefault="00505014" w:rsidP="00F83EBF">
            <w:pPr>
              <w:pStyle w:val="GvdeMetni"/>
              <w:spacing w:before="20" w:after="20" w:line="240" w:lineRule="auto"/>
              <w:rPr>
                <w:sz w:val="16"/>
                <w:szCs w:val="16"/>
              </w:rPr>
            </w:pPr>
            <w:r w:rsidRPr="00021D37">
              <w:rPr>
                <w:sz w:val="16"/>
                <w:szCs w:val="16"/>
              </w:rPr>
              <w:t xml:space="preserve">No unnecessary barriers installed. </w:t>
            </w:r>
          </w:p>
          <w:p w14:paraId="297F2C09" w14:textId="77777777" w:rsidR="00466C34" w:rsidRPr="00021D37" w:rsidRDefault="00466C34" w:rsidP="00F83EBF">
            <w:pPr>
              <w:pStyle w:val="GvdeMetni"/>
              <w:spacing w:before="20" w:after="20" w:line="240" w:lineRule="auto"/>
              <w:rPr>
                <w:sz w:val="16"/>
                <w:szCs w:val="16"/>
              </w:rPr>
            </w:pPr>
          </w:p>
          <w:p w14:paraId="080F6D34" w14:textId="77777777" w:rsidR="00505014" w:rsidRPr="00021D37" w:rsidRDefault="00505014" w:rsidP="00F83EBF">
            <w:pPr>
              <w:pStyle w:val="GvdeMetni"/>
              <w:spacing w:before="20" w:after="20" w:line="240" w:lineRule="auto"/>
              <w:rPr>
                <w:sz w:val="16"/>
                <w:szCs w:val="16"/>
              </w:rPr>
            </w:pPr>
            <w:r w:rsidRPr="00021D37">
              <w:rPr>
                <w:sz w:val="16"/>
                <w:szCs w:val="16"/>
              </w:rPr>
              <w:t xml:space="preserve">Temporary facilities removed after construction is completed. </w:t>
            </w:r>
          </w:p>
          <w:p w14:paraId="116A3AE6" w14:textId="77777777" w:rsidR="00466C34" w:rsidRPr="00021D37" w:rsidRDefault="00466C34" w:rsidP="00F83EBF">
            <w:pPr>
              <w:pStyle w:val="GvdeMetni"/>
              <w:spacing w:before="20" w:after="20" w:line="240" w:lineRule="auto"/>
              <w:rPr>
                <w:sz w:val="16"/>
                <w:szCs w:val="16"/>
              </w:rPr>
            </w:pPr>
          </w:p>
          <w:p w14:paraId="52DD0A8E" w14:textId="77777777" w:rsidR="00505014" w:rsidRPr="00021D37" w:rsidRDefault="00505014" w:rsidP="00F83EBF">
            <w:pPr>
              <w:pStyle w:val="GvdeMetni"/>
              <w:spacing w:before="20" w:after="20" w:line="240" w:lineRule="auto"/>
              <w:rPr>
                <w:sz w:val="16"/>
                <w:szCs w:val="16"/>
              </w:rPr>
            </w:pPr>
            <w:r w:rsidRPr="00021D37">
              <w:rPr>
                <w:sz w:val="16"/>
                <w:szCs w:val="16"/>
              </w:rPr>
              <w:t xml:space="preserve">Wildlife controls implemented. </w:t>
            </w:r>
          </w:p>
        </w:tc>
        <w:tc>
          <w:tcPr>
            <w:tcW w:w="2118" w:type="dxa"/>
            <w:vMerge w:val="restart"/>
          </w:tcPr>
          <w:p w14:paraId="04EAB8F0" w14:textId="79854F47" w:rsidR="00505014" w:rsidRPr="00021D37" w:rsidRDefault="005E32D2" w:rsidP="00F83EBF">
            <w:pPr>
              <w:pStyle w:val="GvdeMetni"/>
              <w:spacing w:before="20" w:after="20" w:line="240" w:lineRule="auto"/>
              <w:rPr>
                <w:sz w:val="16"/>
                <w:szCs w:val="16"/>
              </w:rPr>
            </w:pPr>
            <w:r w:rsidRPr="00021D37">
              <w:rPr>
                <w:sz w:val="16"/>
                <w:szCs w:val="16"/>
              </w:rPr>
              <w:t>During construction</w:t>
            </w:r>
          </w:p>
        </w:tc>
        <w:tc>
          <w:tcPr>
            <w:tcW w:w="0" w:type="auto"/>
            <w:vMerge w:val="restart"/>
          </w:tcPr>
          <w:p w14:paraId="3BC59060" w14:textId="77777777" w:rsidR="00505014" w:rsidRPr="00021D37" w:rsidRDefault="00505014" w:rsidP="00F83EBF">
            <w:pPr>
              <w:pStyle w:val="GvdeMetni"/>
              <w:spacing w:before="20" w:after="20" w:line="240" w:lineRule="auto"/>
              <w:rPr>
                <w:sz w:val="16"/>
                <w:szCs w:val="16"/>
              </w:rPr>
            </w:pPr>
            <w:r w:rsidRPr="00021D37">
              <w:rPr>
                <w:sz w:val="16"/>
                <w:szCs w:val="16"/>
              </w:rPr>
              <w:t>All employees and contractors</w:t>
            </w:r>
          </w:p>
          <w:p w14:paraId="2CE5B61D" w14:textId="77777777" w:rsidR="00F30487" w:rsidRPr="00021D37" w:rsidRDefault="00F30487" w:rsidP="00F83EBF">
            <w:pPr>
              <w:pStyle w:val="GvdeMetni"/>
              <w:spacing w:before="20" w:after="20" w:line="240" w:lineRule="auto"/>
              <w:rPr>
                <w:sz w:val="16"/>
                <w:szCs w:val="16"/>
              </w:rPr>
            </w:pPr>
          </w:p>
          <w:p w14:paraId="25408DC4" w14:textId="7D7477DD" w:rsidR="00505014" w:rsidRPr="00021D37" w:rsidRDefault="00DB6A05" w:rsidP="00F83EBF">
            <w:pPr>
              <w:pStyle w:val="GvdeMetni"/>
              <w:spacing w:before="20" w:after="20" w:line="240" w:lineRule="auto"/>
              <w:rPr>
                <w:sz w:val="16"/>
                <w:szCs w:val="16"/>
              </w:rPr>
            </w:pPr>
            <w:r w:rsidRPr="00021D37">
              <w:rPr>
                <w:sz w:val="16"/>
                <w:szCs w:val="16"/>
              </w:rPr>
              <w:t>Health and Safety Manager / Environmental Solution Partner</w:t>
            </w:r>
          </w:p>
        </w:tc>
      </w:tr>
      <w:tr w:rsidR="00505014" w:rsidRPr="00021D37" w14:paraId="7C57A06D" w14:textId="77777777" w:rsidTr="007E3466">
        <w:tc>
          <w:tcPr>
            <w:tcW w:w="2505" w:type="dxa"/>
            <w:vMerge/>
          </w:tcPr>
          <w:p w14:paraId="54C8EE07" w14:textId="77777777" w:rsidR="00505014" w:rsidRPr="00021D37" w:rsidRDefault="00505014" w:rsidP="00F83EBF">
            <w:pPr>
              <w:pStyle w:val="GvdeMetni"/>
              <w:spacing w:before="20" w:after="20" w:line="240" w:lineRule="auto"/>
              <w:rPr>
                <w:sz w:val="16"/>
                <w:szCs w:val="16"/>
              </w:rPr>
            </w:pPr>
          </w:p>
        </w:tc>
        <w:tc>
          <w:tcPr>
            <w:tcW w:w="4968" w:type="dxa"/>
          </w:tcPr>
          <w:p w14:paraId="3B605604" w14:textId="77777777" w:rsidR="00505014" w:rsidRPr="00021D37" w:rsidRDefault="00505014" w:rsidP="00F83EBF">
            <w:pPr>
              <w:pStyle w:val="GvdeMetni"/>
              <w:spacing w:before="20" w:after="20" w:line="240" w:lineRule="auto"/>
              <w:rPr>
                <w:sz w:val="16"/>
                <w:szCs w:val="16"/>
              </w:rPr>
            </w:pPr>
            <w:r w:rsidRPr="00021D37">
              <w:rPr>
                <w:b/>
                <w:bCs/>
                <w:sz w:val="16"/>
                <w:szCs w:val="16"/>
              </w:rPr>
              <w:t>Wildlife shepherding protocol</w:t>
            </w:r>
          </w:p>
          <w:p w14:paraId="79D09843" w14:textId="77777777" w:rsidR="00505014" w:rsidRPr="00021D37" w:rsidRDefault="00505014" w:rsidP="00F83EBF">
            <w:pPr>
              <w:pStyle w:val="ListeMaddemi"/>
              <w:numPr>
                <w:ilvl w:val="0"/>
                <w:numId w:val="77"/>
              </w:numPr>
              <w:spacing w:before="20" w:after="20" w:line="240" w:lineRule="auto"/>
              <w:jc w:val="both"/>
              <w:rPr>
                <w:b/>
                <w:bCs/>
                <w:sz w:val="16"/>
                <w:szCs w:val="16"/>
              </w:rPr>
            </w:pPr>
            <w:r w:rsidRPr="00021D37">
              <w:rPr>
                <w:sz w:val="16"/>
                <w:szCs w:val="16"/>
              </w:rPr>
              <w:t>Wildlife shepherding protocol (see Annexure A) to be implemented where construction takes place, to check areas to be worked in prior to construction and remove or shepherd wildlife found on the construction site to safety in adjoining natural habitat (where these animals cannot safely exit the construction site by themselves).</w:t>
            </w:r>
          </w:p>
        </w:tc>
        <w:tc>
          <w:tcPr>
            <w:tcW w:w="1164" w:type="dxa"/>
            <w:vMerge/>
          </w:tcPr>
          <w:p w14:paraId="526E471D" w14:textId="77777777" w:rsidR="00505014" w:rsidRPr="00021D37" w:rsidRDefault="00505014" w:rsidP="00F83EBF">
            <w:pPr>
              <w:pStyle w:val="GvdeMetni"/>
              <w:spacing w:before="20" w:after="20" w:line="240" w:lineRule="auto"/>
              <w:jc w:val="center"/>
              <w:rPr>
                <w:sz w:val="16"/>
                <w:szCs w:val="16"/>
              </w:rPr>
            </w:pPr>
          </w:p>
        </w:tc>
        <w:tc>
          <w:tcPr>
            <w:tcW w:w="2175" w:type="dxa"/>
            <w:vMerge/>
          </w:tcPr>
          <w:p w14:paraId="6BAAF847" w14:textId="77777777" w:rsidR="00505014" w:rsidRPr="00021D37" w:rsidRDefault="00505014" w:rsidP="00F83EBF">
            <w:pPr>
              <w:pStyle w:val="GvdeMetni"/>
              <w:spacing w:before="20" w:after="20" w:line="240" w:lineRule="auto"/>
              <w:rPr>
                <w:sz w:val="16"/>
                <w:szCs w:val="16"/>
              </w:rPr>
            </w:pPr>
          </w:p>
        </w:tc>
        <w:tc>
          <w:tcPr>
            <w:tcW w:w="2118" w:type="dxa"/>
            <w:vMerge/>
          </w:tcPr>
          <w:p w14:paraId="1903A658" w14:textId="77777777" w:rsidR="00505014" w:rsidRPr="00021D37" w:rsidRDefault="00505014" w:rsidP="00F83EBF">
            <w:pPr>
              <w:pStyle w:val="GvdeMetni"/>
              <w:spacing w:before="20" w:after="20" w:line="240" w:lineRule="auto"/>
              <w:rPr>
                <w:sz w:val="16"/>
                <w:szCs w:val="16"/>
              </w:rPr>
            </w:pPr>
          </w:p>
        </w:tc>
        <w:tc>
          <w:tcPr>
            <w:tcW w:w="0" w:type="auto"/>
            <w:vMerge/>
          </w:tcPr>
          <w:p w14:paraId="3C113CD6" w14:textId="77777777" w:rsidR="00505014" w:rsidRPr="00021D37" w:rsidRDefault="00505014" w:rsidP="00F83EBF">
            <w:pPr>
              <w:pStyle w:val="GvdeMetni"/>
              <w:spacing w:before="20" w:after="20" w:line="240" w:lineRule="auto"/>
              <w:rPr>
                <w:sz w:val="16"/>
                <w:szCs w:val="16"/>
              </w:rPr>
            </w:pPr>
          </w:p>
        </w:tc>
      </w:tr>
      <w:tr w:rsidR="00466C34" w:rsidRPr="00021D37" w14:paraId="72AE82EB" w14:textId="77777777" w:rsidTr="007E3466">
        <w:tc>
          <w:tcPr>
            <w:tcW w:w="2505" w:type="dxa"/>
            <w:vMerge w:val="restart"/>
            <w:hideMark/>
          </w:tcPr>
          <w:p w14:paraId="48B268C3" w14:textId="77777777" w:rsidR="00466C34" w:rsidRPr="00021D37" w:rsidRDefault="00466C34" w:rsidP="00F83EBF">
            <w:pPr>
              <w:pStyle w:val="GvdeMetni"/>
              <w:spacing w:before="20" w:after="20" w:line="240" w:lineRule="auto"/>
              <w:rPr>
                <w:sz w:val="16"/>
                <w:szCs w:val="16"/>
              </w:rPr>
            </w:pPr>
            <w:r w:rsidRPr="00021D37">
              <w:rPr>
                <w:b/>
                <w:bCs/>
                <w:sz w:val="16"/>
                <w:szCs w:val="16"/>
              </w:rPr>
              <w:t>Impact 9: Disturbance/Displacement of Breeding Avian Species</w:t>
            </w:r>
          </w:p>
        </w:tc>
        <w:tc>
          <w:tcPr>
            <w:tcW w:w="4968" w:type="dxa"/>
            <w:hideMark/>
          </w:tcPr>
          <w:p w14:paraId="7F69E1B8" w14:textId="77777777" w:rsidR="00466C34" w:rsidRPr="00021D37" w:rsidRDefault="00466C34" w:rsidP="00F83EBF">
            <w:pPr>
              <w:pStyle w:val="GvdeMetni"/>
              <w:spacing w:before="20" w:after="20" w:line="240" w:lineRule="auto"/>
              <w:rPr>
                <w:b/>
                <w:bCs/>
                <w:sz w:val="16"/>
                <w:szCs w:val="16"/>
              </w:rPr>
            </w:pPr>
            <w:r w:rsidRPr="00021D37">
              <w:rPr>
                <w:b/>
                <w:bCs/>
                <w:sz w:val="16"/>
                <w:szCs w:val="16"/>
              </w:rPr>
              <w:t>Breeding Bird Nesting Protection Measures</w:t>
            </w:r>
          </w:p>
          <w:p w14:paraId="1C054ABB"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Consider appropriate preventive/protective buffer zones for breeding/nesting birds (those identified as nesting on site where active nests have been identified). A conservative buffer distance of at least 200 m is recommended (aligned with Tolvanen et al., 2023 and NatureScot, 2022).</w:t>
            </w:r>
          </w:p>
          <w:p w14:paraId="12109737"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Where possible avoid site clearance during the main bird breeding season (breeding season for species is typically the spring months to early summer, from April - June).  See in impact description for possible breeding birds to consider.</w:t>
            </w:r>
          </w:p>
          <w:p w14:paraId="2185E410"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Where not possible, ”Ecological Clerk of Works” (ECoW) to prepare the environmental documentation on delivery of ecological requirements to site before construction activities commence in order for contractors to meet key development milestones. The ECoW will monitor that site-based construction activities are delivered in accordance to relevant laws and Project commitments.</w:t>
            </w:r>
          </w:p>
          <w:p w14:paraId="288AED71"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Fence and/or demarcate work areas to minimize effects of vegetation clearance on possible ground and tree nesting birds.</w:t>
            </w:r>
          </w:p>
          <w:p w14:paraId="74C3C14B"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Prevent the establishment of active nests during the primary bird nesting season on standing plant and temporary facilities and structures by closing opening and vents and checking equipment before operation.</w:t>
            </w:r>
          </w:p>
          <w:p w14:paraId="14DB51C2"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lastRenderedPageBreak/>
              <w:t>Illegal activities such as hunting of wildlife or collecting of forest species is to be discussed with construction workers and such activities are to be prohibited with penalties/fines mechanism in place for indiscretions.</w:t>
            </w:r>
          </w:p>
          <w:p w14:paraId="3CDC4E87" w14:textId="77777777" w:rsidR="00466C34" w:rsidRPr="00021D37" w:rsidRDefault="00466C34" w:rsidP="00F83EBF">
            <w:pPr>
              <w:pStyle w:val="ListeMaddemi"/>
              <w:numPr>
                <w:ilvl w:val="0"/>
                <w:numId w:val="77"/>
              </w:numPr>
              <w:spacing w:before="20" w:after="20" w:line="240" w:lineRule="auto"/>
              <w:jc w:val="both"/>
              <w:rPr>
                <w:rFonts w:eastAsia="Times New Roman"/>
                <w:sz w:val="16"/>
                <w:szCs w:val="16"/>
                <w:lang w:val="en-US"/>
              </w:rPr>
            </w:pPr>
            <w:r w:rsidRPr="00021D37">
              <w:rPr>
                <w:sz w:val="16"/>
                <w:szCs w:val="16"/>
              </w:rPr>
              <w:t>Avoid blasting during the breeding/nesting seasons of sensitive fauna (e.g. March–July for birds, spring emergence period for reptiles and amphibians). Schedule blasting during midday hours, when nocturnal and crepuscular species are less active.</w:t>
            </w:r>
          </w:p>
        </w:tc>
        <w:tc>
          <w:tcPr>
            <w:tcW w:w="1164" w:type="dxa"/>
          </w:tcPr>
          <w:p w14:paraId="6ABD5CB8" w14:textId="77777777" w:rsidR="00466C34" w:rsidRPr="00021D37" w:rsidRDefault="00466C34" w:rsidP="00F83EBF">
            <w:pPr>
              <w:pStyle w:val="GvdeMetni"/>
              <w:spacing w:before="20" w:after="20" w:line="240" w:lineRule="auto"/>
              <w:jc w:val="center"/>
              <w:rPr>
                <w:sz w:val="16"/>
                <w:szCs w:val="16"/>
              </w:rPr>
            </w:pPr>
            <w:r w:rsidRPr="00021D37">
              <w:rPr>
                <w:sz w:val="16"/>
                <w:szCs w:val="16"/>
              </w:rPr>
              <w:lastRenderedPageBreak/>
              <w:t>Avoid / Minimise</w:t>
            </w:r>
          </w:p>
        </w:tc>
        <w:tc>
          <w:tcPr>
            <w:tcW w:w="2175" w:type="dxa"/>
            <w:hideMark/>
          </w:tcPr>
          <w:p w14:paraId="7D9AEA36" w14:textId="77777777" w:rsidR="00466C34" w:rsidRPr="00021D37" w:rsidRDefault="00466C34" w:rsidP="00F83EBF">
            <w:pPr>
              <w:pStyle w:val="GvdeMetni"/>
              <w:spacing w:before="20" w:after="20" w:line="240" w:lineRule="auto"/>
              <w:rPr>
                <w:sz w:val="16"/>
                <w:szCs w:val="16"/>
              </w:rPr>
            </w:pPr>
            <w:r w:rsidRPr="00021D37">
              <w:rPr>
                <w:sz w:val="16"/>
                <w:szCs w:val="16"/>
              </w:rPr>
              <w:t>Buffer zones established around identified nests.</w:t>
            </w:r>
          </w:p>
          <w:p w14:paraId="46866EA6" w14:textId="77777777" w:rsidR="00513E2B" w:rsidRPr="00021D37" w:rsidRDefault="00513E2B" w:rsidP="00F83EBF">
            <w:pPr>
              <w:pStyle w:val="GvdeMetni"/>
              <w:spacing w:before="20" w:after="20" w:line="240" w:lineRule="auto"/>
              <w:rPr>
                <w:sz w:val="16"/>
                <w:szCs w:val="16"/>
              </w:rPr>
            </w:pPr>
          </w:p>
          <w:p w14:paraId="3B1824FC" w14:textId="77777777" w:rsidR="00466C34" w:rsidRPr="00021D37" w:rsidRDefault="00466C34" w:rsidP="00F83EBF">
            <w:pPr>
              <w:pStyle w:val="GvdeMetni"/>
              <w:spacing w:before="20" w:after="20" w:line="240" w:lineRule="auto"/>
              <w:rPr>
                <w:sz w:val="16"/>
                <w:szCs w:val="16"/>
              </w:rPr>
            </w:pPr>
            <w:r w:rsidRPr="00021D37">
              <w:rPr>
                <w:sz w:val="16"/>
                <w:szCs w:val="16"/>
              </w:rPr>
              <w:t>No clearance during peak breeding season.</w:t>
            </w:r>
          </w:p>
          <w:p w14:paraId="1A03FE3C" w14:textId="77777777" w:rsidR="00466C34" w:rsidRPr="00021D37" w:rsidRDefault="00466C34" w:rsidP="00F83EBF">
            <w:pPr>
              <w:pStyle w:val="GvdeMetni"/>
              <w:spacing w:before="20" w:after="20" w:line="240" w:lineRule="auto"/>
              <w:rPr>
                <w:sz w:val="16"/>
                <w:szCs w:val="16"/>
              </w:rPr>
            </w:pPr>
          </w:p>
          <w:p w14:paraId="284FABB1" w14:textId="2B381505" w:rsidR="00466C34" w:rsidRPr="00021D37" w:rsidRDefault="00466C34" w:rsidP="00F83EBF">
            <w:pPr>
              <w:pStyle w:val="GvdeMetni"/>
              <w:spacing w:before="20" w:after="20" w:line="240" w:lineRule="auto"/>
              <w:rPr>
                <w:sz w:val="16"/>
                <w:szCs w:val="16"/>
              </w:rPr>
            </w:pPr>
            <w:r w:rsidRPr="00021D37">
              <w:rPr>
                <w:sz w:val="16"/>
                <w:szCs w:val="16"/>
              </w:rPr>
              <w:t>Sensitive zones visibly protected.</w:t>
            </w:r>
          </w:p>
          <w:p w14:paraId="0A5BD3DF" w14:textId="77777777" w:rsidR="00466C34" w:rsidRPr="00021D37" w:rsidRDefault="00466C34" w:rsidP="00F83EBF">
            <w:pPr>
              <w:pStyle w:val="GvdeMetni"/>
              <w:spacing w:before="20" w:after="20" w:line="240" w:lineRule="auto"/>
              <w:rPr>
                <w:sz w:val="16"/>
                <w:szCs w:val="16"/>
              </w:rPr>
            </w:pPr>
          </w:p>
          <w:p w14:paraId="137A7E78" w14:textId="77777777" w:rsidR="00466C34" w:rsidRPr="00021D37" w:rsidRDefault="00466C34" w:rsidP="00F83EBF">
            <w:pPr>
              <w:pStyle w:val="GvdeMetni"/>
              <w:spacing w:before="20" w:after="20" w:line="240" w:lineRule="auto"/>
              <w:rPr>
                <w:sz w:val="16"/>
                <w:szCs w:val="16"/>
              </w:rPr>
            </w:pPr>
            <w:r w:rsidRPr="00021D37">
              <w:rPr>
                <w:sz w:val="16"/>
                <w:szCs w:val="16"/>
              </w:rPr>
              <w:t>No bird nesting on structures.</w:t>
            </w:r>
          </w:p>
          <w:p w14:paraId="5B94609F" w14:textId="77777777" w:rsidR="00513E2B" w:rsidRPr="00021D37" w:rsidRDefault="00513E2B" w:rsidP="00F83EBF">
            <w:pPr>
              <w:pStyle w:val="GvdeMetni"/>
              <w:spacing w:before="20" w:after="20" w:line="240" w:lineRule="auto"/>
              <w:rPr>
                <w:sz w:val="16"/>
                <w:szCs w:val="16"/>
              </w:rPr>
            </w:pPr>
          </w:p>
          <w:p w14:paraId="5D527AEA" w14:textId="77777777" w:rsidR="00466C34" w:rsidRPr="00021D37" w:rsidRDefault="00466C34" w:rsidP="00F83EBF">
            <w:pPr>
              <w:pStyle w:val="GvdeMetni"/>
              <w:spacing w:before="20" w:after="20" w:line="240" w:lineRule="auto"/>
              <w:rPr>
                <w:sz w:val="16"/>
                <w:szCs w:val="16"/>
              </w:rPr>
            </w:pPr>
            <w:r w:rsidRPr="00021D37">
              <w:rPr>
                <w:sz w:val="16"/>
                <w:szCs w:val="16"/>
              </w:rPr>
              <w:t>Blasting schedules aligned with sensitive periods.</w:t>
            </w:r>
          </w:p>
          <w:p w14:paraId="3A7FEB43" w14:textId="77777777" w:rsidR="00466C34" w:rsidRPr="00021D37" w:rsidRDefault="00466C34" w:rsidP="00F83EBF">
            <w:pPr>
              <w:pStyle w:val="GvdeMetni"/>
              <w:spacing w:before="20" w:after="20" w:line="240" w:lineRule="auto"/>
              <w:rPr>
                <w:sz w:val="16"/>
                <w:szCs w:val="16"/>
              </w:rPr>
            </w:pPr>
          </w:p>
          <w:p w14:paraId="40423B20" w14:textId="2F1DEF05" w:rsidR="00466C34" w:rsidRPr="00021D37" w:rsidRDefault="00466C34" w:rsidP="00F83EBF">
            <w:pPr>
              <w:pStyle w:val="GvdeMetni"/>
              <w:spacing w:before="20" w:after="20" w:line="240" w:lineRule="auto"/>
              <w:rPr>
                <w:sz w:val="16"/>
                <w:szCs w:val="16"/>
              </w:rPr>
            </w:pPr>
            <w:r w:rsidRPr="00021D37">
              <w:rPr>
                <w:sz w:val="16"/>
                <w:szCs w:val="16"/>
              </w:rPr>
              <w:t>Awareness raised and no incidents reported.</w:t>
            </w:r>
          </w:p>
        </w:tc>
        <w:tc>
          <w:tcPr>
            <w:tcW w:w="2118" w:type="dxa"/>
          </w:tcPr>
          <w:p w14:paraId="47E3057A" w14:textId="2DE83414" w:rsidR="00466C34" w:rsidRPr="00021D37" w:rsidRDefault="005E32D2" w:rsidP="00F83EBF">
            <w:pPr>
              <w:pStyle w:val="GvdeMetni"/>
              <w:spacing w:before="20" w:after="20" w:line="240" w:lineRule="auto"/>
              <w:rPr>
                <w:sz w:val="16"/>
                <w:szCs w:val="16"/>
              </w:rPr>
            </w:pPr>
            <w:r w:rsidRPr="00021D37">
              <w:rPr>
                <w:sz w:val="16"/>
                <w:szCs w:val="16"/>
              </w:rPr>
              <w:t>During construction</w:t>
            </w:r>
          </w:p>
        </w:tc>
        <w:tc>
          <w:tcPr>
            <w:tcW w:w="0" w:type="auto"/>
            <w:hideMark/>
          </w:tcPr>
          <w:p w14:paraId="6B5604C4" w14:textId="77777777" w:rsidR="00466C34" w:rsidRPr="00021D37" w:rsidRDefault="00466C34" w:rsidP="00F83EBF">
            <w:pPr>
              <w:pStyle w:val="GvdeMetni"/>
              <w:spacing w:before="20" w:after="20" w:line="240" w:lineRule="auto"/>
              <w:rPr>
                <w:sz w:val="16"/>
                <w:szCs w:val="16"/>
              </w:rPr>
            </w:pPr>
            <w:r w:rsidRPr="00021D37">
              <w:rPr>
                <w:sz w:val="16"/>
                <w:szCs w:val="16"/>
              </w:rPr>
              <w:t>All employees and contractors</w:t>
            </w:r>
          </w:p>
          <w:p w14:paraId="32BF1D2D" w14:textId="77777777" w:rsidR="00F30487" w:rsidRPr="00021D37" w:rsidRDefault="00F30487" w:rsidP="00F83EBF">
            <w:pPr>
              <w:pStyle w:val="GvdeMetni"/>
              <w:spacing w:before="20" w:after="20" w:line="240" w:lineRule="auto"/>
              <w:rPr>
                <w:sz w:val="16"/>
                <w:szCs w:val="16"/>
              </w:rPr>
            </w:pPr>
          </w:p>
          <w:p w14:paraId="3EDBAB4F" w14:textId="77777777" w:rsidR="00466C34" w:rsidRPr="00021D37" w:rsidRDefault="00466C34" w:rsidP="00F83EBF">
            <w:pPr>
              <w:pStyle w:val="GvdeMetni"/>
              <w:spacing w:before="20" w:after="20" w:line="240" w:lineRule="auto"/>
              <w:rPr>
                <w:sz w:val="16"/>
                <w:szCs w:val="16"/>
              </w:rPr>
            </w:pPr>
            <w:r w:rsidRPr="00021D37">
              <w:rPr>
                <w:sz w:val="16"/>
                <w:szCs w:val="16"/>
              </w:rPr>
              <w:t xml:space="preserve">Health and Safety Manager / Environmental Solution Partner </w:t>
            </w:r>
          </w:p>
          <w:p w14:paraId="040FF173" w14:textId="72AF018E" w:rsidR="00466C34" w:rsidRPr="00021D37" w:rsidRDefault="00466C34" w:rsidP="00F83EBF">
            <w:pPr>
              <w:pStyle w:val="GvdeMetni"/>
              <w:spacing w:before="20" w:after="20" w:line="240" w:lineRule="auto"/>
              <w:rPr>
                <w:sz w:val="16"/>
                <w:szCs w:val="16"/>
              </w:rPr>
            </w:pPr>
            <w:r w:rsidRPr="00021D37">
              <w:rPr>
                <w:sz w:val="16"/>
                <w:szCs w:val="16"/>
              </w:rPr>
              <w:t>Biodiversity specialist</w:t>
            </w:r>
          </w:p>
        </w:tc>
      </w:tr>
      <w:tr w:rsidR="00466C34" w:rsidRPr="00021D37" w14:paraId="39E4712F" w14:textId="77777777" w:rsidTr="007E3466">
        <w:tc>
          <w:tcPr>
            <w:tcW w:w="2505" w:type="dxa"/>
            <w:vMerge/>
          </w:tcPr>
          <w:p w14:paraId="2BE16FC7" w14:textId="77777777" w:rsidR="00466C34" w:rsidRPr="00021D37" w:rsidRDefault="00466C34" w:rsidP="00F83EBF">
            <w:pPr>
              <w:pStyle w:val="GvdeMetni"/>
              <w:spacing w:before="20" w:after="20" w:line="240" w:lineRule="auto"/>
              <w:rPr>
                <w:b/>
                <w:bCs/>
                <w:sz w:val="16"/>
                <w:szCs w:val="16"/>
              </w:rPr>
            </w:pPr>
          </w:p>
        </w:tc>
        <w:tc>
          <w:tcPr>
            <w:tcW w:w="4968" w:type="dxa"/>
          </w:tcPr>
          <w:p w14:paraId="0289E942" w14:textId="77777777" w:rsidR="00466C34" w:rsidRPr="00021D37" w:rsidRDefault="00466C34" w:rsidP="00F83EBF">
            <w:pPr>
              <w:pStyle w:val="GvdeMetni"/>
              <w:spacing w:before="20" w:after="20" w:line="240" w:lineRule="auto"/>
              <w:rPr>
                <w:b/>
                <w:bCs/>
                <w:sz w:val="16"/>
                <w:szCs w:val="16"/>
              </w:rPr>
            </w:pPr>
            <w:r w:rsidRPr="00021D37">
              <w:rPr>
                <w:b/>
                <w:bCs/>
                <w:sz w:val="16"/>
                <w:szCs w:val="16"/>
              </w:rPr>
              <w:t>Bat Protection</w:t>
            </w:r>
          </w:p>
          <w:p w14:paraId="7FC632C8"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Adjust construction schedules for night-time activities to avoid sensitive periods when bats are most active. Limit activities to daytime hours as far as possible.</w:t>
            </w:r>
          </w:p>
          <w:p w14:paraId="7197307F" w14:textId="77777777" w:rsidR="00466C34" w:rsidRPr="00021D37" w:rsidRDefault="00466C34" w:rsidP="00F83EBF">
            <w:pPr>
              <w:pStyle w:val="ListeMaddemi"/>
              <w:numPr>
                <w:ilvl w:val="0"/>
                <w:numId w:val="77"/>
              </w:numPr>
              <w:spacing w:before="20" w:after="20" w:line="240" w:lineRule="auto"/>
              <w:jc w:val="both"/>
              <w:rPr>
                <w:sz w:val="16"/>
                <w:szCs w:val="16"/>
              </w:rPr>
            </w:pPr>
            <w:r w:rsidRPr="00021D37">
              <w:rPr>
                <w:sz w:val="16"/>
                <w:szCs w:val="16"/>
              </w:rPr>
              <w:t>In order to protect bat species, it is considered necessary to reduce the intensity of night-time construction works in the period from dusk to dawn (for the 3-month period June-August which is in order to protect bat species, it is considered necessary to reduce the intensity of night-time construction works in the period from dusk to dawn for the 3-month summer period which is considered the period of peak bat activity in the region and based on the baseline monitoring results).</w:t>
            </w:r>
          </w:p>
          <w:p w14:paraId="502C630F" w14:textId="77777777" w:rsidR="00466C34" w:rsidRPr="00021D37" w:rsidRDefault="00466C34" w:rsidP="00F83EBF">
            <w:pPr>
              <w:pStyle w:val="ListeMaddemi"/>
              <w:numPr>
                <w:ilvl w:val="0"/>
                <w:numId w:val="77"/>
              </w:numPr>
              <w:spacing w:before="20" w:after="20" w:line="240" w:lineRule="auto"/>
              <w:jc w:val="both"/>
              <w:rPr>
                <w:b/>
                <w:bCs/>
                <w:sz w:val="16"/>
                <w:szCs w:val="16"/>
              </w:rPr>
            </w:pPr>
            <w:r w:rsidRPr="00021D37">
              <w:rPr>
                <w:sz w:val="16"/>
                <w:szCs w:val="16"/>
              </w:rPr>
              <w:t>For night-time activities, where it is not possible to restrict these, implement proper lighting protocols to minimize disturbance, such as preventing light spill outside of construction areas through use of directional cowls, directing light away from any adjacent natural habitats.</w:t>
            </w:r>
          </w:p>
        </w:tc>
        <w:tc>
          <w:tcPr>
            <w:tcW w:w="1164" w:type="dxa"/>
          </w:tcPr>
          <w:p w14:paraId="51E11814" w14:textId="77777777" w:rsidR="00466C34" w:rsidRPr="00021D37" w:rsidRDefault="00466C34" w:rsidP="00F83EBF">
            <w:pPr>
              <w:pStyle w:val="GvdeMetni"/>
              <w:spacing w:before="20" w:after="20" w:line="240" w:lineRule="auto"/>
              <w:jc w:val="center"/>
              <w:rPr>
                <w:sz w:val="16"/>
                <w:szCs w:val="16"/>
              </w:rPr>
            </w:pPr>
            <w:r w:rsidRPr="00021D37">
              <w:rPr>
                <w:sz w:val="16"/>
                <w:szCs w:val="16"/>
              </w:rPr>
              <w:t>Avoid / Minimise</w:t>
            </w:r>
          </w:p>
        </w:tc>
        <w:tc>
          <w:tcPr>
            <w:tcW w:w="2175" w:type="dxa"/>
          </w:tcPr>
          <w:p w14:paraId="4365AB1B" w14:textId="77777777" w:rsidR="00466C34" w:rsidRPr="00021D37" w:rsidRDefault="00466C34" w:rsidP="00F83EBF">
            <w:pPr>
              <w:pStyle w:val="GvdeMetni"/>
              <w:spacing w:before="20" w:after="20" w:line="240" w:lineRule="auto"/>
              <w:rPr>
                <w:sz w:val="16"/>
                <w:szCs w:val="16"/>
              </w:rPr>
            </w:pPr>
            <w:r w:rsidRPr="00021D37">
              <w:rPr>
                <w:sz w:val="16"/>
                <w:szCs w:val="16"/>
              </w:rPr>
              <w:t>Reduced night activity; compliance with activity window.</w:t>
            </w:r>
          </w:p>
          <w:p w14:paraId="7DE4B6DC" w14:textId="77777777" w:rsidR="00466C34" w:rsidRPr="00021D37" w:rsidRDefault="00466C34" w:rsidP="00F83EBF">
            <w:pPr>
              <w:pStyle w:val="GvdeMetni"/>
              <w:spacing w:before="20" w:after="20" w:line="240" w:lineRule="auto"/>
              <w:rPr>
                <w:sz w:val="16"/>
                <w:szCs w:val="16"/>
              </w:rPr>
            </w:pPr>
          </w:p>
          <w:p w14:paraId="2E61FD9B" w14:textId="77777777" w:rsidR="00466C34" w:rsidRPr="00021D37" w:rsidRDefault="00466C34" w:rsidP="00F83EBF">
            <w:pPr>
              <w:pStyle w:val="GvdeMetni"/>
              <w:spacing w:before="20" w:after="20" w:line="240" w:lineRule="auto"/>
              <w:rPr>
                <w:sz w:val="16"/>
                <w:szCs w:val="16"/>
              </w:rPr>
            </w:pPr>
            <w:r w:rsidRPr="00021D37">
              <w:rPr>
                <w:sz w:val="16"/>
                <w:szCs w:val="16"/>
              </w:rPr>
              <w:t>Directional lighting installed; adjacent habitats protected.</w:t>
            </w:r>
          </w:p>
          <w:p w14:paraId="330B408C" w14:textId="77777777" w:rsidR="00466C34" w:rsidRPr="00021D37" w:rsidRDefault="00466C34" w:rsidP="00F83EBF">
            <w:pPr>
              <w:pStyle w:val="GvdeMetni"/>
              <w:spacing w:before="20" w:after="20" w:line="240" w:lineRule="auto"/>
              <w:rPr>
                <w:sz w:val="16"/>
                <w:szCs w:val="16"/>
              </w:rPr>
            </w:pPr>
          </w:p>
          <w:p w14:paraId="004AF223" w14:textId="31D3F8BA" w:rsidR="00466C34" w:rsidRPr="00021D37" w:rsidRDefault="00466C34" w:rsidP="00F83EBF">
            <w:pPr>
              <w:pStyle w:val="GvdeMetni"/>
              <w:spacing w:before="20" w:after="20" w:line="240" w:lineRule="auto"/>
              <w:rPr>
                <w:sz w:val="16"/>
                <w:szCs w:val="16"/>
              </w:rPr>
            </w:pPr>
            <w:r w:rsidRPr="00021D37">
              <w:rPr>
                <w:sz w:val="16"/>
                <w:szCs w:val="16"/>
              </w:rPr>
              <w:t>Works restricted to daytime hours.</w:t>
            </w:r>
          </w:p>
          <w:p w14:paraId="5637DF7D" w14:textId="77777777" w:rsidR="00466C34" w:rsidRPr="00021D37" w:rsidRDefault="00466C34" w:rsidP="00F83EBF">
            <w:pPr>
              <w:pStyle w:val="GvdeMetni"/>
              <w:spacing w:before="20" w:after="20" w:line="240" w:lineRule="auto"/>
              <w:rPr>
                <w:b/>
                <w:bCs/>
                <w:sz w:val="16"/>
                <w:szCs w:val="16"/>
              </w:rPr>
            </w:pPr>
          </w:p>
        </w:tc>
        <w:tc>
          <w:tcPr>
            <w:tcW w:w="2118" w:type="dxa"/>
          </w:tcPr>
          <w:p w14:paraId="4224072B" w14:textId="499013A5" w:rsidR="00097682" w:rsidRDefault="00466C34" w:rsidP="00F83EBF">
            <w:pPr>
              <w:pStyle w:val="GvdeMetni"/>
              <w:spacing w:before="20" w:after="20" w:line="240" w:lineRule="auto"/>
              <w:rPr>
                <w:sz w:val="16"/>
                <w:szCs w:val="16"/>
              </w:rPr>
            </w:pPr>
            <w:r w:rsidRPr="00021D37">
              <w:rPr>
                <w:sz w:val="16"/>
                <w:szCs w:val="16"/>
              </w:rPr>
              <w:t>Pre-construction</w:t>
            </w:r>
            <w:r w:rsidR="00097682">
              <w:rPr>
                <w:sz w:val="16"/>
                <w:szCs w:val="16"/>
              </w:rPr>
              <w:t xml:space="preserve"> (finalize construction schedules)</w:t>
            </w:r>
          </w:p>
          <w:p w14:paraId="547794B7" w14:textId="374E772F" w:rsidR="00097682" w:rsidRDefault="00097682" w:rsidP="00F83EBF">
            <w:pPr>
              <w:pStyle w:val="GvdeMetni"/>
              <w:spacing w:before="20" w:after="20" w:line="240" w:lineRule="auto"/>
              <w:rPr>
                <w:sz w:val="16"/>
                <w:szCs w:val="16"/>
              </w:rPr>
            </w:pPr>
          </w:p>
          <w:p w14:paraId="32F88014" w14:textId="77777777" w:rsidR="00466C34" w:rsidRDefault="00466C34" w:rsidP="00F83EBF">
            <w:pPr>
              <w:pStyle w:val="GvdeMetni"/>
              <w:spacing w:before="20" w:after="20" w:line="240" w:lineRule="auto"/>
              <w:rPr>
                <w:sz w:val="16"/>
                <w:szCs w:val="16"/>
              </w:rPr>
            </w:pPr>
            <w:r w:rsidRPr="00021D37">
              <w:rPr>
                <w:sz w:val="16"/>
                <w:szCs w:val="16"/>
              </w:rPr>
              <w:t>During construction</w:t>
            </w:r>
          </w:p>
          <w:p w14:paraId="38858FC9" w14:textId="0E2CDF33" w:rsidR="00E63E97" w:rsidRPr="00021D37" w:rsidRDefault="00E63E97" w:rsidP="00F83EBF">
            <w:pPr>
              <w:pStyle w:val="GvdeMetni"/>
              <w:spacing w:before="20" w:after="20" w:line="240" w:lineRule="auto"/>
              <w:rPr>
                <w:sz w:val="16"/>
                <w:szCs w:val="16"/>
              </w:rPr>
            </w:pPr>
            <w:r>
              <w:rPr>
                <w:sz w:val="16"/>
                <w:szCs w:val="16"/>
              </w:rPr>
              <w:t>(implement controls)</w:t>
            </w:r>
          </w:p>
        </w:tc>
        <w:tc>
          <w:tcPr>
            <w:tcW w:w="0" w:type="auto"/>
          </w:tcPr>
          <w:p w14:paraId="76E9DDEB" w14:textId="77777777" w:rsidR="00466C34" w:rsidRPr="00021D37" w:rsidRDefault="00466C34" w:rsidP="00F83EBF">
            <w:pPr>
              <w:pStyle w:val="GvdeMetni"/>
              <w:spacing w:before="20" w:after="20" w:line="240" w:lineRule="auto"/>
              <w:rPr>
                <w:sz w:val="16"/>
                <w:szCs w:val="16"/>
              </w:rPr>
            </w:pPr>
            <w:r w:rsidRPr="00021D37">
              <w:rPr>
                <w:sz w:val="16"/>
                <w:szCs w:val="16"/>
              </w:rPr>
              <w:t>All employees and contractors</w:t>
            </w:r>
          </w:p>
          <w:p w14:paraId="11050DD9" w14:textId="77777777" w:rsidR="00466C34" w:rsidRPr="00021D37" w:rsidRDefault="00466C34" w:rsidP="00F83EBF">
            <w:pPr>
              <w:pStyle w:val="GvdeMetni"/>
              <w:spacing w:before="20" w:after="20" w:line="240" w:lineRule="auto"/>
              <w:rPr>
                <w:sz w:val="16"/>
                <w:szCs w:val="16"/>
              </w:rPr>
            </w:pPr>
            <w:r w:rsidRPr="00021D37">
              <w:rPr>
                <w:sz w:val="16"/>
                <w:szCs w:val="16"/>
              </w:rPr>
              <w:t xml:space="preserve">Health and Safety Manager / Environmental Solution Partner </w:t>
            </w:r>
          </w:p>
          <w:p w14:paraId="0C9B38F3" w14:textId="7DE338C0" w:rsidR="00466C34" w:rsidRPr="00021D37" w:rsidRDefault="00466C34" w:rsidP="00F83EBF">
            <w:pPr>
              <w:pStyle w:val="GvdeMetni"/>
              <w:spacing w:before="20" w:after="20" w:line="240" w:lineRule="auto"/>
              <w:rPr>
                <w:sz w:val="16"/>
                <w:szCs w:val="16"/>
              </w:rPr>
            </w:pPr>
            <w:r w:rsidRPr="00021D37">
              <w:rPr>
                <w:sz w:val="16"/>
                <w:szCs w:val="16"/>
              </w:rPr>
              <w:t>Biodiversity specialist</w:t>
            </w:r>
          </w:p>
        </w:tc>
      </w:tr>
    </w:tbl>
    <w:p w14:paraId="0BD6E6AD" w14:textId="77777777" w:rsidR="00505014" w:rsidRPr="00021D37" w:rsidRDefault="00505014" w:rsidP="00505014">
      <w:pPr>
        <w:spacing w:after="0" w:line="240" w:lineRule="auto"/>
        <w:rPr>
          <w:rFonts w:cs="Times New Roman (Body CS)"/>
        </w:rPr>
      </w:pPr>
    </w:p>
    <w:p w14:paraId="2B4D4739" w14:textId="77777777" w:rsidR="006C4611" w:rsidRPr="00021D37" w:rsidRDefault="006C4611">
      <w:pPr>
        <w:spacing w:after="0" w:line="240" w:lineRule="auto"/>
        <w:sectPr w:rsidR="006C4611" w:rsidRPr="00021D37" w:rsidSect="00696005">
          <w:headerReference w:type="default" r:id="rId32"/>
          <w:headerReference w:type="first" r:id="rId33"/>
          <w:pgSz w:w="16838" w:h="11906" w:orient="landscape" w:code="9"/>
          <w:pgMar w:top="1134" w:right="1134" w:bottom="1134" w:left="1134" w:header="567" w:footer="374" w:gutter="0"/>
          <w:cols w:sep="1" w:space="380"/>
          <w:titlePg/>
          <w:docGrid w:linePitch="360"/>
        </w:sectPr>
      </w:pPr>
    </w:p>
    <w:p w14:paraId="7DC3DCB8" w14:textId="59133591" w:rsidR="004D0C69" w:rsidRPr="00021D37" w:rsidRDefault="004D0C69" w:rsidP="00696005">
      <w:pPr>
        <w:pStyle w:val="Balk2"/>
      </w:pPr>
      <w:bookmarkStart w:id="102" w:name="_Toc212210576"/>
      <w:r w:rsidRPr="00021D37">
        <w:lastRenderedPageBreak/>
        <w:t>Monitoring Actions</w:t>
      </w:r>
      <w:r w:rsidR="004F34AC" w:rsidRPr="00021D37">
        <w:t xml:space="preserve"> FOR CONSTRUCTION PHASE</w:t>
      </w:r>
      <w:bookmarkEnd w:id="102"/>
    </w:p>
    <w:p w14:paraId="6EBAE301" w14:textId="509016CD" w:rsidR="00AF078C" w:rsidRPr="00021D37" w:rsidRDefault="00360417" w:rsidP="00360417">
      <w:pPr>
        <w:pStyle w:val="GvdeMetni"/>
      </w:pPr>
      <w:r w:rsidRPr="00021D37">
        <w:t xml:space="preserve">The following table outlines the monitoring </w:t>
      </w:r>
      <w:r w:rsidR="00455E9C" w:rsidRPr="00021D37">
        <w:t xml:space="preserve">plan and program for </w:t>
      </w:r>
      <w:r w:rsidR="00AF078C" w:rsidRPr="00021D37">
        <w:t xml:space="preserve">monitoring of the implementation of the biodiversity management and mitigation measures in section 4.3 and Table 4-2, for the construction phase. This includes pre- and post-construction </w:t>
      </w:r>
      <w:r w:rsidR="00F72E08" w:rsidRPr="00021D37">
        <w:t>monitoring but</w:t>
      </w:r>
      <w:r w:rsidR="00AF078C" w:rsidRPr="00021D37">
        <w:t xml:space="preserve"> excludes the operational phase which is addressed in Chapter 5.</w:t>
      </w:r>
    </w:p>
    <w:p w14:paraId="0F4EAE87" w14:textId="1309A2B1" w:rsidR="00360417" w:rsidRPr="00021D37" w:rsidRDefault="00360417" w:rsidP="00360417">
      <w:pPr>
        <w:pStyle w:val="GvdeMetni"/>
      </w:pPr>
      <w:r w:rsidRPr="00021D37">
        <w:t>The purpose of these monitoring activities is to ensure that residual impacts are controlled and that the mitigation measures/actions have been effective</w:t>
      </w:r>
      <w:r w:rsidR="00F72E08" w:rsidRPr="00021D37">
        <w:t xml:space="preserve"> in terms of their implementation and to advise on any changes or adaptive measures necessary</w:t>
      </w:r>
      <w:r w:rsidRPr="00021D37">
        <w:t>.</w:t>
      </w:r>
    </w:p>
    <w:p w14:paraId="588A21BF" w14:textId="3932EC16" w:rsidR="00360417" w:rsidRPr="00021D37" w:rsidRDefault="00360417" w:rsidP="00360417">
      <w:pPr>
        <w:pStyle w:val="GvdeMetni"/>
      </w:pPr>
      <w:r w:rsidRPr="00021D37">
        <w:t>For each monitoring activity listed, the table provides</w:t>
      </w:r>
      <w:r w:rsidR="00F72E08" w:rsidRPr="00021D37">
        <w:t xml:space="preserve"> the following information</w:t>
      </w:r>
      <w:r w:rsidRPr="00021D37">
        <w:t>:</w:t>
      </w:r>
    </w:p>
    <w:p w14:paraId="463D78C6" w14:textId="7AF9495E" w:rsidR="00360417" w:rsidRPr="00021D37" w:rsidRDefault="00F20F95"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Reference number</w:t>
      </w:r>
      <w:r w:rsidR="00360417" w:rsidRPr="00021D37">
        <w:rPr>
          <w:rFonts w:eastAsia="Times New Roman" w:cs="Times New Roman"/>
          <w:b/>
          <w:bCs/>
          <w:color w:val="000000"/>
          <w:szCs w:val="20"/>
          <w:lang w:eastAsia="tr-TR"/>
        </w:rPr>
        <w:t>:</w:t>
      </w:r>
      <w:r w:rsidR="00360417" w:rsidRPr="00021D37">
        <w:rPr>
          <w:rFonts w:eastAsia="Times New Roman" w:cs="Times New Roman"/>
          <w:color w:val="000000"/>
          <w:szCs w:val="20"/>
          <w:lang w:eastAsia="tr-TR"/>
        </w:rPr>
        <w:t xml:space="preserve"> The identification code (ID) for the monitoring activity</w:t>
      </w:r>
      <w:r w:rsidRPr="00021D37">
        <w:rPr>
          <w:rFonts w:eastAsia="Times New Roman" w:cs="Times New Roman"/>
          <w:color w:val="000000"/>
          <w:szCs w:val="20"/>
          <w:lang w:eastAsia="tr-TR"/>
        </w:rPr>
        <w:t>.</w:t>
      </w:r>
    </w:p>
    <w:p w14:paraId="1BFB4099" w14:textId="27812771" w:rsidR="00F20F95" w:rsidRPr="00021D37" w:rsidRDefault="00F20F95"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KPI (Key Performance Indicator</w:t>
      </w:r>
      <w:r w:rsidRPr="00021D37">
        <w:rPr>
          <w:rFonts w:eastAsia="Times New Roman" w:cs="Times New Roman"/>
          <w:color w:val="000000"/>
          <w:szCs w:val="20"/>
          <w:lang w:eastAsia="tr-TR"/>
        </w:rPr>
        <w:t>): Regulatory limit values or qualitative acceptance criteria to be met.</w:t>
      </w:r>
    </w:p>
    <w:p w14:paraId="3E8E68E4" w14:textId="6D42600F" w:rsidR="00F20F95" w:rsidRPr="00021D37" w:rsidRDefault="00F20F95"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 xml:space="preserve">Metric: </w:t>
      </w:r>
      <w:r w:rsidR="009E7E84" w:rsidRPr="00021D37">
        <w:rPr>
          <w:rFonts w:eastAsia="Times New Roman" w:cs="Times New Roman"/>
          <w:color w:val="000000"/>
          <w:szCs w:val="20"/>
          <w:lang w:eastAsia="tr-TR"/>
        </w:rPr>
        <w:t>How will performance against the KPI/target be measured.</w:t>
      </w:r>
    </w:p>
    <w:p w14:paraId="021D191E" w14:textId="098CAEEF" w:rsidR="00C26C09" w:rsidRPr="00021D37" w:rsidRDefault="00360417"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Tim</w:t>
      </w:r>
      <w:r w:rsidR="00C26C09" w:rsidRPr="00021D37">
        <w:rPr>
          <w:rFonts w:eastAsia="Times New Roman" w:cs="Times New Roman"/>
          <w:b/>
          <w:bCs/>
          <w:color w:val="000000"/>
          <w:szCs w:val="20"/>
          <w:lang w:eastAsia="tr-TR"/>
        </w:rPr>
        <w:t xml:space="preserve">ing: </w:t>
      </w:r>
      <w:r w:rsidR="00C26C09" w:rsidRPr="00021D37">
        <w:rPr>
          <w:rFonts w:eastAsia="Times New Roman" w:cs="Times New Roman"/>
          <w:color w:val="000000"/>
          <w:szCs w:val="20"/>
          <w:lang w:eastAsia="tr-TR"/>
        </w:rPr>
        <w:t>When monitoring will take place.</w:t>
      </w:r>
      <w:r w:rsidRPr="00021D37">
        <w:rPr>
          <w:rFonts w:eastAsia="Times New Roman" w:cs="Times New Roman"/>
          <w:b/>
          <w:bCs/>
          <w:color w:val="000000"/>
          <w:szCs w:val="20"/>
          <w:lang w:eastAsia="tr-TR"/>
        </w:rPr>
        <w:t xml:space="preserve"> </w:t>
      </w:r>
    </w:p>
    <w:p w14:paraId="58FF42B2" w14:textId="4CEBA7E3" w:rsidR="00360417" w:rsidRPr="00021D37" w:rsidRDefault="00360417"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Frequency:</w:t>
      </w:r>
      <w:r w:rsidRPr="00021D37">
        <w:rPr>
          <w:rFonts w:eastAsia="Times New Roman" w:cs="Times New Roman"/>
          <w:color w:val="000000"/>
          <w:szCs w:val="20"/>
          <w:lang w:eastAsia="tr-TR"/>
        </w:rPr>
        <w:t xml:space="preserve"> </w:t>
      </w:r>
      <w:r w:rsidR="00C26C09" w:rsidRPr="00021D37">
        <w:rPr>
          <w:rFonts w:eastAsia="Times New Roman" w:cs="Times New Roman"/>
          <w:color w:val="000000"/>
          <w:szCs w:val="20"/>
          <w:lang w:eastAsia="tr-TR"/>
        </w:rPr>
        <w:t>How often will</w:t>
      </w:r>
      <w:r w:rsidRPr="00021D37">
        <w:rPr>
          <w:rFonts w:eastAsia="Times New Roman" w:cs="Times New Roman"/>
          <w:color w:val="000000"/>
          <w:szCs w:val="20"/>
          <w:lang w:eastAsia="tr-TR"/>
        </w:rPr>
        <w:t xml:space="preserve"> the monitoring activity</w:t>
      </w:r>
      <w:r w:rsidR="00C26C09" w:rsidRPr="00021D37">
        <w:rPr>
          <w:rFonts w:eastAsia="Times New Roman" w:cs="Times New Roman"/>
          <w:color w:val="000000"/>
          <w:szCs w:val="20"/>
          <w:lang w:eastAsia="tr-TR"/>
        </w:rPr>
        <w:t xml:space="preserve"> take place.</w:t>
      </w:r>
    </w:p>
    <w:p w14:paraId="509EC0B6" w14:textId="108840DE" w:rsidR="009E7E84" w:rsidRPr="00021D37" w:rsidRDefault="009E7E84"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Monitoring measure:</w:t>
      </w:r>
      <w:r w:rsidRPr="00021D37">
        <w:rPr>
          <w:rFonts w:eastAsia="Times New Roman" w:cs="Times New Roman"/>
          <w:color w:val="000000"/>
          <w:szCs w:val="20"/>
          <w:lang w:eastAsia="tr-TR"/>
        </w:rPr>
        <w:t xml:space="preserve"> The monitoring activity and measure used to quantify that the KPI / target has been achieved.</w:t>
      </w:r>
    </w:p>
    <w:p w14:paraId="68AFC498" w14:textId="772E0D37" w:rsidR="00360417" w:rsidRPr="00021D37" w:rsidRDefault="00360417" w:rsidP="009E7E84">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Responsibility:</w:t>
      </w:r>
      <w:r w:rsidRPr="00021D37">
        <w:rPr>
          <w:rFonts w:eastAsia="Times New Roman" w:cs="Times New Roman"/>
          <w:color w:val="000000"/>
          <w:szCs w:val="20"/>
          <w:lang w:eastAsia="tr-TR"/>
        </w:rPr>
        <w:t xml:space="preserve"> The person or team responsible for conducting the monitoring activity</w:t>
      </w:r>
      <w:r w:rsidR="00513E2B" w:rsidRPr="00021D37">
        <w:rPr>
          <w:rFonts w:eastAsia="Times New Roman" w:cs="Times New Roman"/>
          <w:color w:val="000000"/>
          <w:szCs w:val="20"/>
          <w:lang w:eastAsia="tr-TR"/>
        </w:rPr>
        <w:t>.</w:t>
      </w:r>
    </w:p>
    <w:p w14:paraId="74C63929" w14:textId="77777777" w:rsidR="00360417" w:rsidRPr="00021D37" w:rsidRDefault="00360417" w:rsidP="00360417">
      <w:pPr>
        <w:pStyle w:val="GvdeMetni"/>
        <w:sectPr w:rsidR="00360417" w:rsidRPr="00021D37" w:rsidSect="00360417">
          <w:pgSz w:w="11906" w:h="16838" w:code="9"/>
          <w:pgMar w:top="1134" w:right="1134" w:bottom="1134" w:left="1134" w:header="567" w:footer="374" w:gutter="0"/>
          <w:cols w:sep="1" w:space="380"/>
          <w:titlePg/>
          <w:docGrid w:linePitch="360"/>
        </w:sectPr>
      </w:pPr>
    </w:p>
    <w:p w14:paraId="738BBD8C" w14:textId="4A9D87FF" w:rsidR="00360417" w:rsidRPr="00021D37" w:rsidRDefault="00360417" w:rsidP="00360417">
      <w:pPr>
        <w:pStyle w:val="ResimYazs"/>
        <w:rPr>
          <w:lang w:val="en-GB"/>
        </w:rPr>
      </w:pPr>
      <w:bookmarkStart w:id="103" w:name="_Toc212210656"/>
      <w:r w:rsidRPr="00021D37">
        <w:lastRenderedPageBreak/>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4</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3</w:t>
      </w:r>
      <w:r w:rsidR="00780BDA" w:rsidRPr="00021D37">
        <w:fldChar w:fldCharType="end"/>
      </w:r>
      <w:r w:rsidRPr="00021D37">
        <w:t xml:space="preserve"> Monitoring actions for </w:t>
      </w:r>
      <w:r w:rsidR="00455E9C" w:rsidRPr="00021D37">
        <w:t xml:space="preserve">the </w:t>
      </w:r>
      <w:r w:rsidRPr="00021D37">
        <w:t>construction phase</w:t>
      </w:r>
      <w:r w:rsidR="00455E9C" w:rsidRPr="00021D37">
        <w:t xml:space="preserve"> incLudIng pre- and post-construction</w:t>
      </w:r>
      <w:bookmarkEnd w:id="103"/>
    </w:p>
    <w:tbl>
      <w:tblPr>
        <w:tblStyle w:val="KlavuzuTablo4-Vurgu3"/>
        <w:tblW w:w="5001" w:type="pct"/>
        <w:tblInd w:w="-2" w:type="dxa"/>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1223"/>
        <w:gridCol w:w="3146"/>
        <w:gridCol w:w="2138"/>
        <w:gridCol w:w="1736"/>
        <w:gridCol w:w="1404"/>
        <w:gridCol w:w="2595"/>
        <w:gridCol w:w="2321"/>
      </w:tblGrid>
      <w:tr w:rsidR="008D4B4E" w:rsidRPr="00021D37" w14:paraId="41A9FF0C" w14:textId="77777777" w:rsidTr="00992E81">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420" w:type="pct"/>
            <w:shd w:val="clear" w:color="auto" w:fill="E5EDE8"/>
            <w:vAlign w:val="center"/>
          </w:tcPr>
          <w:p w14:paraId="52F3942D" w14:textId="3C50D50F" w:rsidR="00360417" w:rsidRPr="00021D37" w:rsidRDefault="00360417" w:rsidP="008D4B4E">
            <w:pPr>
              <w:spacing w:before="20" w:after="20" w:line="240" w:lineRule="auto"/>
              <w:rPr>
                <w:color w:val="1C1C1C" w:themeColor="text1"/>
                <w:sz w:val="16"/>
                <w:szCs w:val="16"/>
              </w:rPr>
            </w:pPr>
            <w:r w:rsidRPr="00021D37">
              <w:rPr>
                <w:color w:val="1C1C1C" w:themeColor="text1"/>
                <w:sz w:val="16"/>
                <w:szCs w:val="16"/>
              </w:rPr>
              <w:t>Reference Number</w:t>
            </w:r>
          </w:p>
        </w:tc>
        <w:tc>
          <w:tcPr>
            <w:tcW w:w="1080" w:type="pct"/>
            <w:shd w:val="clear" w:color="auto" w:fill="E5EDE8"/>
            <w:vAlign w:val="center"/>
          </w:tcPr>
          <w:p w14:paraId="658866F9" w14:textId="77777777" w:rsidR="00360417" w:rsidRPr="00021D37"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 xml:space="preserve">KPI (with target) </w:t>
            </w:r>
          </w:p>
        </w:tc>
        <w:tc>
          <w:tcPr>
            <w:tcW w:w="734" w:type="pct"/>
            <w:shd w:val="clear" w:color="auto" w:fill="E5EDE8"/>
            <w:vAlign w:val="center"/>
          </w:tcPr>
          <w:p w14:paraId="3CE35C7D" w14:textId="77777777" w:rsidR="00360417" w:rsidRPr="00021D37"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Metric</w:t>
            </w:r>
          </w:p>
        </w:tc>
        <w:tc>
          <w:tcPr>
            <w:tcW w:w="596" w:type="pct"/>
            <w:shd w:val="clear" w:color="auto" w:fill="E5EDE8"/>
            <w:vAlign w:val="center"/>
          </w:tcPr>
          <w:p w14:paraId="795FEED0" w14:textId="77777777" w:rsidR="00360417" w:rsidRPr="00021D37" w:rsidRDefault="00360417" w:rsidP="008D4B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Timing</w:t>
            </w:r>
          </w:p>
        </w:tc>
        <w:tc>
          <w:tcPr>
            <w:tcW w:w="482" w:type="pct"/>
            <w:shd w:val="clear" w:color="auto" w:fill="E5EDE8"/>
            <w:vAlign w:val="center"/>
          </w:tcPr>
          <w:p w14:paraId="7059A5BC" w14:textId="77777777" w:rsidR="00360417" w:rsidRPr="00021D37" w:rsidRDefault="00360417" w:rsidP="008D4B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Frequency</w:t>
            </w:r>
          </w:p>
        </w:tc>
        <w:tc>
          <w:tcPr>
            <w:tcW w:w="891" w:type="pct"/>
            <w:shd w:val="clear" w:color="auto" w:fill="E5EDE8"/>
            <w:vAlign w:val="center"/>
          </w:tcPr>
          <w:p w14:paraId="3A380705" w14:textId="77777777" w:rsidR="00360417" w:rsidRPr="00021D37"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 xml:space="preserve">Monitoring measure </w:t>
            </w:r>
          </w:p>
        </w:tc>
        <w:tc>
          <w:tcPr>
            <w:tcW w:w="797" w:type="pct"/>
            <w:shd w:val="clear" w:color="auto" w:fill="E5EDE8"/>
            <w:vAlign w:val="center"/>
          </w:tcPr>
          <w:p w14:paraId="1272300C" w14:textId="77777777" w:rsidR="00360417" w:rsidRPr="00021D37" w:rsidRDefault="00360417" w:rsidP="008D4B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Responsibility</w:t>
            </w:r>
          </w:p>
        </w:tc>
      </w:tr>
      <w:tr w:rsidR="00360417" w:rsidRPr="00021D37" w14:paraId="6AD2D1B3" w14:textId="77777777" w:rsidTr="006C382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31AA3C29" w14:textId="77777777" w:rsidR="00360417" w:rsidRPr="00021D37" w:rsidRDefault="00360417" w:rsidP="008D4B4E">
            <w:pPr>
              <w:spacing w:before="20" w:after="20" w:line="240" w:lineRule="auto"/>
              <w:rPr>
                <w:rFonts w:cs="Arial"/>
                <w:color w:val="1C1C1C" w:themeColor="text1"/>
                <w:sz w:val="16"/>
                <w:szCs w:val="16"/>
              </w:rPr>
            </w:pPr>
            <w:r w:rsidRPr="00021D37">
              <w:rPr>
                <w:sz w:val="16"/>
                <w:szCs w:val="16"/>
              </w:rPr>
              <w:t>PRE-CONSTRUCTION MONITORING</w:t>
            </w:r>
          </w:p>
        </w:tc>
      </w:tr>
      <w:tr w:rsidR="00360417" w:rsidRPr="00021D37" w14:paraId="5D2D2150"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34C3B3F1" w14:textId="3FE6B0DA"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BMP-1</w:t>
            </w:r>
          </w:p>
        </w:tc>
        <w:tc>
          <w:tcPr>
            <w:tcW w:w="1080" w:type="pct"/>
            <w:vAlign w:val="center"/>
          </w:tcPr>
          <w:p w14:paraId="52DAFE64"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All (100%) of pre-construction wildlife and flora surveys have been completed prior to construction works commencing.</w:t>
            </w:r>
          </w:p>
        </w:tc>
        <w:tc>
          <w:tcPr>
            <w:tcW w:w="734" w:type="pct"/>
            <w:vAlign w:val="center"/>
          </w:tcPr>
          <w:p w14:paraId="365E1400"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1C1C1C" w:themeColor="text1"/>
                <w:sz w:val="16"/>
                <w:szCs w:val="16"/>
              </w:rPr>
              <w:t>Number of surveys complete compared to required number</w:t>
            </w:r>
          </w:p>
        </w:tc>
        <w:tc>
          <w:tcPr>
            <w:tcW w:w="596" w:type="pct"/>
            <w:vAlign w:val="center"/>
          </w:tcPr>
          <w:p w14:paraId="52321D63"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Before construction</w:t>
            </w:r>
          </w:p>
        </w:tc>
        <w:tc>
          <w:tcPr>
            <w:tcW w:w="482" w:type="pct"/>
            <w:vAlign w:val="center"/>
          </w:tcPr>
          <w:p w14:paraId="679E538D"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3FF83A57"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Pre-construction survey reports</w:t>
            </w:r>
          </w:p>
          <w:p w14:paraId="30E2E796"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1C1C1C" w:themeColor="text1"/>
                <w:sz w:val="16"/>
                <w:szCs w:val="16"/>
              </w:rPr>
              <w:t>Audit</w:t>
            </w:r>
          </w:p>
        </w:tc>
        <w:tc>
          <w:tcPr>
            <w:tcW w:w="797" w:type="pct"/>
            <w:vAlign w:val="center"/>
          </w:tcPr>
          <w:p w14:paraId="76CE67E4"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0BDB2004" w14:textId="4ECBAD91"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7067E79B" w14:textId="73C62373"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4CC7F2E2"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2763EB95" w14:textId="481E536D"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BMP-2</w:t>
            </w:r>
          </w:p>
        </w:tc>
        <w:tc>
          <w:tcPr>
            <w:tcW w:w="1080" w:type="pct"/>
            <w:vAlign w:val="center"/>
          </w:tcPr>
          <w:p w14:paraId="3F516DB9"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Species-specific translocation completed prior to vegetation clearance</w:t>
            </w:r>
          </w:p>
        </w:tc>
        <w:tc>
          <w:tcPr>
            <w:tcW w:w="734" w:type="pct"/>
            <w:vAlign w:val="center"/>
          </w:tcPr>
          <w:p w14:paraId="31EB2DB2"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Number of individuals translocated per species</w:t>
            </w:r>
          </w:p>
        </w:tc>
        <w:tc>
          <w:tcPr>
            <w:tcW w:w="596" w:type="pct"/>
            <w:vAlign w:val="center"/>
          </w:tcPr>
          <w:p w14:paraId="2644D730"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Before construction / Post-relocation</w:t>
            </w:r>
          </w:p>
        </w:tc>
        <w:tc>
          <w:tcPr>
            <w:tcW w:w="482" w:type="pct"/>
            <w:vAlign w:val="center"/>
          </w:tcPr>
          <w:p w14:paraId="3A0017E4"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Once-off</w:t>
            </w:r>
          </w:p>
          <w:p w14:paraId="30A15C4C"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(per site clearance event)</w:t>
            </w:r>
          </w:p>
        </w:tc>
        <w:tc>
          <w:tcPr>
            <w:tcW w:w="891" w:type="pct"/>
            <w:vAlign w:val="center"/>
          </w:tcPr>
          <w:p w14:paraId="395E9A9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Relocation report</w:t>
            </w:r>
          </w:p>
          <w:p w14:paraId="7D5E4C0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Field log</w:t>
            </w:r>
          </w:p>
          <w:p w14:paraId="259898D1"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tc>
        <w:tc>
          <w:tcPr>
            <w:tcW w:w="797" w:type="pct"/>
            <w:vAlign w:val="center"/>
          </w:tcPr>
          <w:p w14:paraId="634DCEDE" w14:textId="77777777" w:rsidR="00780BDA"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p w14:paraId="6BED0B47" w14:textId="77777777" w:rsidR="008D4B4E" w:rsidRPr="00021D37"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p>
          <w:p w14:paraId="1C463766" w14:textId="77777777"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Biodiversity Specialist</w:t>
            </w:r>
          </w:p>
        </w:tc>
      </w:tr>
      <w:tr w:rsidR="00360417" w:rsidRPr="00021D37" w14:paraId="3F2F0056"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2DBDB619" w14:textId="6F21334E"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BMP-3</w:t>
            </w:r>
          </w:p>
        </w:tc>
        <w:tc>
          <w:tcPr>
            <w:tcW w:w="1080" w:type="pct"/>
            <w:vAlign w:val="center"/>
          </w:tcPr>
          <w:p w14:paraId="61FFA96F"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Collection and storage of target species' seed/tubers completed as per phenological schedule</w:t>
            </w:r>
          </w:p>
        </w:tc>
        <w:tc>
          <w:tcPr>
            <w:tcW w:w="734" w:type="pct"/>
            <w:vAlign w:val="center"/>
          </w:tcPr>
          <w:p w14:paraId="2813E4B0"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 xml:space="preserve">No. of tubers relocated and percentage survival rate </w:t>
            </w:r>
          </w:p>
          <w:p w14:paraId="1E38F3DB"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p>
          <w:p w14:paraId="09EFC9B7"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Percentage of target species collected; Seed bank documentation</w:t>
            </w:r>
          </w:p>
        </w:tc>
        <w:tc>
          <w:tcPr>
            <w:tcW w:w="596" w:type="pct"/>
            <w:vAlign w:val="center"/>
          </w:tcPr>
          <w:p w14:paraId="4F1A2AF3"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Before construction</w:t>
            </w:r>
          </w:p>
        </w:tc>
        <w:tc>
          <w:tcPr>
            <w:tcW w:w="482" w:type="pct"/>
            <w:vAlign w:val="center"/>
          </w:tcPr>
          <w:p w14:paraId="39EE9255"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1070897E"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Collection records; Submission certificates (e.g. Seed Gene Bank)</w:t>
            </w:r>
          </w:p>
        </w:tc>
        <w:tc>
          <w:tcPr>
            <w:tcW w:w="797" w:type="pct"/>
            <w:vAlign w:val="center"/>
          </w:tcPr>
          <w:p w14:paraId="3EE14CAB" w14:textId="77777777" w:rsidR="00780BDA"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p w14:paraId="63F9DA0D" w14:textId="77777777" w:rsidR="008D4B4E" w:rsidRPr="00021D37" w:rsidRDefault="008D4B4E"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p>
          <w:p w14:paraId="5CEE5B3C" w14:textId="77777777"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Biodiversity Specialist</w:t>
            </w:r>
          </w:p>
        </w:tc>
      </w:tr>
      <w:tr w:rsidR="00360417" w:rsidRPr="00021D37" w14:paraId="4760E943"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092CC088" w14:textId="05BCB890"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BMP-4</w:t>
            </w:r>
          </w:p>
        </w:tc>
        <w:tc>
          <w:tcPr>
            <w:tcW w:w="1080" w:type="pct"/>
            <w:vAlign w:val="center"/>
          </w:tcPr>
          <w:p w14:paraId="14E2DA5B"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All (100%) of temporary works are demarcated and established in appropriate areas as per the site plan.</w:t>
            </w:r>
          </w:p>
        </w:tc>
        <w:tc>
          <w:tcPr>
            <w:tcW w:w="734" w:type="pct"/>
            <w:vAlign w:val="center"/>
          </w:tcPr>
          <w:p w14:paraId="5DDF8A55"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Percentage of work areas demarcated prior to construction</w:t>
            </w:r>
          </w:p>
        </w:tc>
        <w:tc>
          <w:tcPr>
            <w:tcW w:w="596" w:type="pct"/>
            <w:vAlign w:val="center"/>
          </w:tcPr>
          <w:p w14:paraId="63CABE56"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Before construction</w:t>
            </w:r>
          </w:p>
        </w:tc>
        <w:tc>
          <w:tcPr>
            <w:tcW w:w="482" w:type="pct"/>
            <w:vAlign w:val="center"/>
          </w:tcPr>
          <w:p w14:paraId="73F4D2D0"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12487325"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00761668"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797" w:type="pct"/>
            <w:vAlign w:val="center"/>
          </w:tcPr>
          <w:p w14:paraId="47755109"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4D463D97" w14:textId="592DA73A"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1AB5B156" w14:textId="77D86289"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78AFC0AE"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6BE191F1" w14:textId="3A9AEE23" w:rsidR="00360417" w:rsidRPr="00021D37" w:rsidRDefault="0025223F" w:rsidP="008D4B4E">
            <w:pPr>
              <w:spacing w:before="20" w:after="20" w:line="240" w:lineRule="auto"/>
              <w:rPr>
                <w:b w:val="0"/>
                <w:sz w:val="16"/>
                <w:szCs w:val="16"/>
              </w:rPr>
            </w:pPr>
            <w:r w:rsidRPr="00021D37">
              <w:rPr>
                <w:b w:val="0"/>
                <w:sz w:val="16"/>
                <w:szCs w:val="16"/>
              </w:rPr>
              <w:t>C</w:t>
            </w:r>
            <w:r w:rsidR="00360417" w:rsidRPr="00021D37">
              <w:rPr>
                <w:b w:val="0"/>
                <w:sz w:val="16"/>
                <w:szCs w:val="16"/>
              </w:rPr>
              <w:t>BMP-5</w:t>
            </w:r>
          </w:p>
        </w:tc>
        <w:tc>
          <w:tcPr>
            <w:tcW w:w="1080" w:type="pct"/>
            <w:vAlign w:val="center"/>
          </w:tcPr>
          <w:p w14:paraId="47A8CC40"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Training requirements have been identified and a training schedule is kept current.</w:t>
            </w:r>
          </w:p>
        </w:tc>
        <w:tc>
          <w:tcPr>
            <w:tcW w:w="734" w:type="pct"/>
            <w:vAlign w:val="center"/>
          </w:tcPr>
          <w:p w14:paraId="31B09D46"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Training schedule available or not</w:t>
            </w:r>
          </w:p>
        </w:tc>
        <w:tc>
          <w:tcPr>
            <w:tcW w:w="596" w:type="pct"/>
            <w:vAlign w:val="center"/>
          </w:tcPr>
          <w:p w14:paraId="5F8E6117"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 xml:space="preserve">Before construction / </w:t>
            </w:r>
            <w:r w:rsidRPr="00021D37">
              <w:rPr>
                <w:sz w:val="16"/>
                <w:szCs w:val="16"/>
              </w:rPr>
              <w:t>During construction</w:t>
            </w:r>
          </w:p>
        </w:tc>
        <w:tc>
          <w:tcPr>
            <w:tcW w:w="482" w:type="pct"/>
            <w:vAlign w:val="center"/>
          </w:tcPr>
          <w:p w14:paraId="742FA750"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Prior to commencing work on site</w:t>
            </w:r>
          </w:p>
        </w:tc>
        <w:tc>
          <w:tcPr>
            <w:tcW w:w="891" w:type="pct"/>
            <w:vAlign w:val="center"/>
          </w:tcPr>
          <w:p w14:paraId="6332A0D8"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p w14:paraId="2851772E"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Training needs assessment and training matrix</w:t>
            </w:r>
          </w:p>
        </w:tc>
        <w:tc>
          <w:tcPr>
            <w:tcW w:w="797" w:type="pct"/>
            <w:vAlign w:val="center"/>
          </w:tcPr>
          <w:p w14:paraId="3C806CFC"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5855EB16" w14:textId="7A2A1BFB"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7328A0DA" w14:textId="3875DB43"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06CA67AC" w14:textId="77777777" w:rsidTr="006C382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097FCC39" w14:textId="77777777" w:rsidR="00360417" w:rsidRPr="00021D37" w:rsidRDefault="00360417" w:rsidP="008D4B4E">
            <w:pPr>
              <w:spacing w:before="20" w:after="20" w:line="240" w:lineRule="auto"/>
              <w:rPr>
                <w:rFonts w:cs="Arial"/>
                <w:color w:val="1C1C1C" w:themeColor="text1"/>
                <w:sz w:val="16"/>
                <w:szCs w:val="16"/>
              </w:rPr>
            </w:pPr>
            <w:r w:rsidRPr="00021D37">
              <w:rPr>
                <w:sz w:val="16"/>
                <w:szCs w:val="16"/>
              </w:rPr>
              <w:t>CONSTRUCTION MONITORING</w:t>
            </w:r>
          </w:p>
        </w:tc>
      </w:tr>
      <w:tr w:rsidR="00360417" w:rsidRPr="00021D37" w14:paraId="6E3F7A38"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1DF7F778" w14:textId="668E5240"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6</w:t>
            </w:r>
          </w:p>
        </w:tc>
        <w:tc>
          <w:tcPr>
            <w:tcW w:w="1080" w:type="pct"/>
            <w:vAlign w:val="center"/>
          </w:tcPr>
          <w:p w14:paraId="4CDD8318"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All (100%) of employees accessing the site have received the necessary induction and generic training (and any specialized training) as required.</w:t>
            </w:r>
          </w:p>
        </w:tc>
        <w:tc>
          <w:tcPr>
            <w:tcW w:w="734" w:type="pct"/>
            <w:vAlign w:val="center"/>
          </w:tcPr>
          <w:p w14:paraId="68FB1B04"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Percentage of employees having received training</w:t>
            </w:r>
          </w:p>
        </w:tc>
        <w:tc>
          <w:tcPr>
            <w:tcW w:w="596" w:type="pct"/>
            <w:vAlign w:val="center"/>
          </w:tcPr>
          <w:p w14:paraId="0448467E"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63C501AC"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Prior to commencing work on site</w:t>
            </w:r>
          </w:p>
        </w:tc>
        <w:tc>
          <w:tcPr>
            <w:tcW w:w="891" w:type="pct"/>
            <w:vAlign w:val="center"/>
          </w:tcPr>
          <w:p w14:paraId="17DE22A4"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p w14:paraId="3FE3AA6C"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Induction / training register</w:t>
            </w:r>
          </w:p>
        </w:tc>
        <w:tc>
          <w:tcPr>
            <w:tcW w:w="797" w:type="pct"/>
            <w:vAlign w:val="center"/>
          </w:tcPr>
          <w:p w14:paraId="1C0DB798" w14:textId="77777777"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All contractor and subcontractors </w:t>
            </w:r>
          </w:p>
          <w:p w14:paraId="55490B33" w14:textId="7CA85464"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0C115623"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14409641" w14:textId="4E95A600" w:rsidR="00360417" w:rsidRPr="00021D37" w:rsidRDefault="0025223F" w:rsidP="008D4B4E">
            <w:pPr>
              <w:spacing w:before="20" w:after="20" w:line="240" w:lineRule="auto"/>
              <w:rPr>
                <w:sz w:val="16"/>
                <w:szCs w:val="16"/>
              </w:rPr>
            </w:pPr>
            <w:r w:rsidRPr="00021D37">
              <w:rPr>
                <w:b w:val="0"/>
                <w:sz w:val="16"/>
                <w:szCs w:val="16"/>
              </w:rPr>
              <w:lastRenderedPageBreak/>
              <w:t>C</w:t>
            </w:r>
            <w:r w:rsidR="00360417" w:rsidRPr="00021D37">
              <w:rPr>
                <w:b w:val="0"/>
                <w:sz w:val="16"/>
                <w:szCs w:val="16"/>
              </w:rPr>
              <w:t>BMP-</w:t>
            </w:r>
            <w:r w:rsidR="00780BDA" w:rsidRPr="00021D37">
              <w:rPr>
                <w:b w:val="0"/>
                <w:sz w:val="16"/>
                <w:szCs w:val="16"/>
              </w:rPr>
              <w:t>7</w:t>
            </w:r>
          </w:p>
        </w:tc>
        <w:tc>
          <w:tcPr>
            <w:tcW w:w="1080" w:type="pct"/>
            <w:vAlign w:val="center"/>
          </w:tcPr>
          <w:p w14:paraId="0CD10246"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000000"/>
                <w:sz w:val="16"/>
                <w:szCs w:val="16"/>
              </w:rPr>
              <w:t>The spread and introduction of IAS on the construction site has been actively controlled.</w:t>
            </w:r>
          </w:p>
        </w:tc>
        <w:tc>
          <w:tcPr>
            <w:tcW w:w="734" w:type="pct"/>
            <w:vAlign w:val="center"/>
          </w:tcPr>
          <w:p w14:paraId="4950F5EB"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1C1C1C" w:themeColor="text1"/>
                <w:sz w:val="16"/>
                <w:szCs w:val="16"/>
              </w:rPr>
              <w:t>Extent or percentage cover of the site by IAS</w:t>
            </w:r>
          </w:p>
        </w:tc>
        <w:tc>
          <w:tcPr>
            <w:tcW w:w="596" w:type="pct"/>
            <w:vAlign w:val="center"/>
          </w:tcPr>
          <w:p w14:paraId="41F724F1"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415112F5"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Weekly</w:t>
            </w:r>
          </w:p>
        </w:tc>
        <w:tc>
          <w:tcPr>
            <w:tcW w:w="891" w:type="pct"/>
            <w:vAlign w:val="center"/>
          </w:tcPr>
          <w:p w14:paraId="5E511FF0"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69431958"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1C1C1C" w:themeColor="text1"/>
                <w:sz w:val="16"/>
                <w:szCs w:val="16"/>
              </w:rPr>
              <w:t>IAS survey and report</w:t>
            </w:r>
          </w:p>
        </w:tc>
        <w:tc>
          <w:tcPr>
            <w:tcW w:w="797" w:type="pct"/>
            <w:vAlign w:val="center"/>
          </w:tcPr>
          <w:p w14:paraId="67A6C179"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4E303908" w14:textId="200B2C14"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2B08CF9C" w14:textId="47FAA570"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3EF2F499"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1022349D" w14:textId="1E3E7D95"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8</w:t>
            </w:r>
          </w:p>
        </w:tc>
        <w:tc>
          <w:tcPr>
            <w:tcW w:w="1080" w:type="pct"/>
            <w:vAlign w:val="center"/>
          </w:tcPr>
          <w:p w14:paraId="0B4931D9"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100% avoidance of adjacent natural habitats outside of the construction zone.</w:t>
            </w:r>
          </w:p>
        </w:tc>
        <w:tc>
          <w:tcPr>
            <w:tcW w:w="734" w:type="pct"/>
            <w:vAlign w:val="center"/>
          </w:tcPr>
          <w:p w14:paraId="1209F7E6"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1C1C1C" w:themeColor="text1"/>
                <w:sz w:val="16"/>
                <w:szCs w:val="16"/>
              </w:rPr>
              <w:t>Extent (area) of natural habitats</w:t>
            </w:r>
          </w:p>
        </w:tc>
        <w:tc>
          <w:tcPr>
            <w:tcW w:w="596" w:type="pct"/>
            <w:vAlign w:val="center"/>
          </w:tcPr>
          <w:p w14:paraId="2377F086"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4B530079"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Daily</w:t>
            </w:r>
          </w:p>
        </w:tc>
        <w:tc>
          <w:tcPr>
            <w:tcW w:w="891" w:type="pct"/>
            <w:vAlign w:val="center"/>
          </w:tcPr>
          <w:p w14:paraId="4A45F9D9"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798ED624"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797" w:type="pct"/>
            <w:vAlign w:val="center"/>
          </w:tcPr>
          <w:p w14:paraId="132BD457"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77BA1AE3" w14:textId="128F0126"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39A66163" w14:textId="32D3953B"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0E3A1DF9"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099E5F10" w14:textId="2B15B817"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9</w:t>
            </w:r>
          </w:p>
        </w:tc>
        <w:tc>
          <w:tcPr>
            <w:tcW w:w="1080" w:type="pct"/>
            <w:vAlign w:val="center"/>
          </w:tcPr>
          <w:p w14:paraId="1BB1953F" w14:textId="25DD01AE"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000000"/>
                <w:sz w:val="16"/>
                <w:szCs w:val="16"/>
              </w:rPr>
              <w:t xml:space="preserve">No stripping / clearing (zero %) of </w:t>
            </w:r>
            <w:r w:rsidRPr="00021D37">
              <w:rPr>
                <w:rFonts w:cs="Arial"/>
                <w:color w:val="1C1C1C" w:themeColor="text1"/>
                <w:sz w:val="16"/>
                <w:szCs w:val="16"/>
              </w:rPr>
              <w:t xml:space="preserve">natural vegetation (e.g., woodland / </w:t>
            </w:r>
            <w:r w:rsidRPr="00A950EE">
              <w:rPr>
                <w:rFonts w:cs="Arial"/>
                <w:color w:val="1C1C1C" w:themeColor="text1"/>
                <w:sz w:val="16"/>
                <w:szCs w:val="16"/>
              </w:rPr>
              <w:t xml:space="preserve">forest / </w:t>
            </w:r>
            <w:r w:rsidR="00A950EE">
              <w:rPr>
                <w:rFonts w:cs="Arial"/>
                <w:color w:val="1C1C1C" w:themeColor="text1"/>
                <w:sz w:val="16"/>
                <w:szCs w:val="16"/>
              </w:rPr>
              <w:t>maquis</w:t>
            </w:r>
            <w:r w:rsidRPr="00021D37">
              <w:rPr>
                <w:rFonts w:cs="Arial"/>
                <w:color w:val="1C1C1C" w:themeColor="text1"/>
                <w:sz w:val="16"/>
                <w:szCs w:val="16"/>
              </w:rPr>
              <w:t>) takes place outside of the authorized construction footprint.</w:t>
            </w:r>
          </w:p>
        </w:tc>
        <w:tc>
          <w:tcPr>
            <w:tcW w:w="734" w:type="pct"/>
            <w:vAlign w:val="center"/>
          </w:tcPr>
          <w:p w14:paraId="06B760B7"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1C1C1C" w:themeColor="text1"/>
                <w:sz w:val="16"/>
                <w:szCs w:val="16"/>
              </w:rPr>
              <w:t>Extent (area) of natural vegetation</w:t>
            </w:r>
          </w:p>
        </w:tc>
        <w:tc>
          <w:tcPr>
            <w:tcW w:w="596" w:type="pct"/>
            <w:vAlign w:val="center"/>
          </w:tcPr>
          <w:p w14:paraId="44060341"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35B7A5FD"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Daily</w:t>
            </w:r>
          </w:p>
        </w:tc>
        <w:tc>
          <w:tcPr>
            <w:tcW w:w="891" w:type="pct"/>
            <w:vAlign w:val="center"/>
          </w:tcPr>
          <w:p w14:paraId="6167986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5E4F6C4E"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797" w:type="pct"/>
            <w:vAlign w:val="center"/>
          </w:tcPr>
          <w:p w14:paraId="4CEF1F99"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27FADCF4" w14:textId="506BA6E9"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5DFB56B4" w14:textId="2CA7D64F"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3283322D"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669C801E" w14:textId="5693A6A7"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10</w:t>
            </w:r>
          </w:p>
        </w:tc>
        <w:tc>
          <w:tcPr>
            <w:tcW w:w="1080" w:type="pct"/>
            <w:vAlign w:val="center"/>
          </w:tcPr>
          <w:p w14:paraId="1CEBF49D"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sz w:val="16"/>
                <w:szCs w:val="16"/>
              </w:rPr>
              <w:t>Zero spill / contamination incidents.</w:t>
            </w:r>
          </w:p>
        </w:tc>
        <w:tc>
          <w:tcPr>
            <w:tcW w:w="734" w:type="pct"/>
            <w:vAlign w:val="center"/>
          </w:tcPr>
          <w:p w14:paraId="2313EC3A"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000000"/>
                <w:sz w:val="16"/>
                <w:szCs w:val="16"/>
              </w:rPr>
              <w:t>Number of incidents reported</w:t>
            </w:r>
          </w:p>
        </w:tc>
        <w:tc>
          <w:tcPr>
            <w:tcW w:w="596" w:type="pct"/>
            <w:vAlign w:val="center"/>
          </w:tcPr>
          <w:p w14:paraId="4E5A2198"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72C7AAB8"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Daily</w:t>
            </w:r>
          </w:p>
        </w:tc>
        <w:tc>
          <w:tcPr>
            <w:tcW w:w="891" w:type="pct"/>
            <w:vAlign w:val="center"/>
          </w:tcPr>
          <w:p w14:paraId="70ED4143"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w:t>
            </w:r>
          </w:p>
          <w:p w14:paraId="58EDA13F"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797" w:type="pct"/>
            <w:vAlign w:val="center"/>
          </w:tcPr>
          <w:p w14:paraId="35C80471"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2F4FDC1C" w14:textId="6EF12FEA"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25BBD911" w14:textId="4C7C14C9"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453FF1C0"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6E28A962" w14:textId="166F442F" w:rsidR="00360417" w:rsidRPr="00021D37" w:rsidRDefault="0025223F" w:rsidP="008D4B4E">
            <w:pPr>
              <w:spacing w:before="20" w:after="20" w:line="240" w:lineRule="auto"/>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11</w:t>
            </w:r>
          </w:p>
        </w:tc>
        <w:tc>
          <w:tcPr>
            <w:tcW w:w="1080" w:type="pct"/>
            <w:vAlign w:val="center"/>
          </w:tcPr>
          <w:p w14:paraId="28F707EB"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Zero incidents of non-compliance.</w:t>
            </w:r>
          </w:p>
        </w:tc>
        <w:tc>
          <w:tcPr>
            <w:tcW w:w="734" w:type="pct"/>
            <w:vAlign w:val="center"/>
          </w:tcPr>
          <w:p w14:paraId="27F78AD4" w14:textId="77777777" w:rsidR="00360417" w:rsidRPr="00021D37" w:rsidRDefault="00360417"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rPr>
            </w:pPr>
            <w:r w:rsidRPr="00021D37">
              <w:rPr>
                <w:rFonts w:cs="Arial"/>
                <w:color w:val="000000"/>
                <w:sz w:val="16"/>
                <w:szCs w:val="16"/>
              </w:rPr>
              <w:t>Number of incidents reported</w:t>
            </w:r>
          </w:p>
        </w:tc>
        <w:tc>
          <w:tcPr>
            <w:tcW w:w="596" w:type="pct"/>
            <w:vAlign w:val="center"/>
          </w:tcPr>
          <w:p w14:paraId="5E95B34B"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300C1AA4"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Daily</w:t>
            </w:r>
          </w:p>
        </w:tc>
        <w:tc>
          <w:tcPr>
            <w:tcW w:w="891" w:type="pct"/>
            <w:vAlign w:val="center"/>
          </w:tcPr>
          <w:p w14:paraId="5B66C99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Audit</w:t>
            </w:r>
          </w:p>
          <w:p w14:paraId="1151632E"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Non-compliance register</w:t>
            </w:r>
          </w:p>
        </w:tc>
        <w:tc>
          <w:tcPr>
            <w:tcW w:w="797" w:type="pct"/>
            <w:vAlign w:val="center"/>
          </w:tcPr>
          <w:p w14:paraId="23296154"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7A5698B3" w14:textId="644AC30B"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672D05AF" w14:textId="5D937A3F"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34E2AA87"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412A3129" w14:textId="435EE9A2" w:rsidR="00360417" w:rsidRPr="00021D37" w:rsidRDefault="0025223F" w:rsidP="008D4B4E">
            <w:pPr>
              <w:spacing w:before="20" w:after="20" w:line="240" w:lineRule="auto"/>
              <w:rPr>
                <w:b w:val="0"/>
                <w:sz w:val="16"/>
                <w:szCs w:val="16"/>
              </w:rPr>
            </w:pPr>
            <w:r w:rsidRPr="00021D37">
              <w:rPr>
                <w:b w:val="0"/>
                <w:sz w:val="16"/>
                <w:szCs w:val="16"/>
              </w:rPr>
              <w:t>C</w:t>
            </w:r>
            <w:r w:rsidR="00360417" w:rsidRPr="00021D37">
              <w:rPr>
                <w:b w:val="0"/>
                <w:sz w:val="16"/>
                <w:szCs w:val="16"/>
              </w:rPr>
              <w:t>BMP-1</w:t>
            </w:r>
            <w:r w:rsidR="00780BDA" w:rsidRPr="00021D37">
              <w:rPr>
                <w:b w:val="0"/>
                <w:sz w:val="16"/>
                <w:szCs w:val="16"/>
              </w:rPr>
              <w:t>2</w:t>
            </w:r>
          </w:p>
        </w:tc>
        <w:tc>
          <w:tcPr>
            <w:tcW w:w="1080" w:type="pct"/>
            <w:vAlign w:val="center"/>
          </w:tcPr>
          <w:p w14:paraId="0AACC6A4"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(100%) of stockpile areas agreed in advance of works within approved areas only.</w:t>
            </w:r>
          </w:p>
        </w:tc>
        <w:tc>
          <w:tcPr>
            <w:tcW w:w="734" w:type="pct"/>
            <w:vAlign w:val="center"/>
          </w:tcPr>
          <w:p w14:paraId="214D45C4"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Number of stockpiles within agreed locations</w:t>
            </w:r>
          </w:p>
        </w:tc>
        <w:tc>
          <w:tcPr>
            <w:tcW w:w="596" w:type="pct"/>
            <w:vAlign w:val="center"/>
          </w:tcPr>
          <w:p w14:paraId="2C7A2EEB"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6666C87B"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Weekly</w:t>
            </w:r>
          </w:p>
        </w:tc>
        <w:tc>
          <w:tcPr>
            <w:tcW w:w="891" w:type="pct"/>
            <w:vAlign w:val="center"/>
          </w:tcPr>
          <w:p w14:paraId="10261218"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1F90DC6A"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1364A31B"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1C1C1C" w:themeColor="text1"/>
                <w:sz w:val="16"/>
                <w:szCs w:val="16"/>
              </w:rPr>
              <w:t>Stockpiles map</w:t>
            </w:r>
          </w:p>
          <w:p w14:paraId="16D1F90F" w14:textId="77777777" w:rsidR="00360417" w:rsidRPr="00021D37" w:rsidRDefault="00360417"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p>
        </w:tc>
        <w:tc>
          <w:tcPr>
            <w:tcW w:w="797" w:type="pct"/>
            <w:vAlign w:val="center"/>
          </w:tcPr>
          <w:p w14:paraId="104C7B69" w14:textId="77777777"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All contractor and subcontractors </w:t>
            </w:r>
          </w:p>
          <w:p w14:paraId="61271F25" w14:textId="62C94186"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6A908F90"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76B4DFF2" w14:textId="70D81207"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3</w:t>
            </w:r>
          </w:p>
        </w:tc>
        <w:tc>
          <w:tcPr>
            <w:tcW w:w="1080" w:type="pct"/>
            <w:vAlign w:val="center"/>
          </w:tcPr>
          <w:p w14:paraId="14003E21"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No uncontrolled surface runoff or soil erosion.</w:t>
            </w:r>
          </w:p>
        </w:tc>
        <w:tc>
          <w:tcPr>
            <w:tcW w:w="734" w:type="pct"/>
            <w:vAlign w:val="center"/>
          </w:tcPr>
          <w:p w14:paraId="685C2B2A"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Number of erosion incidents</w:t>
            </w:r>
          </w:p>
          <w:p w14:paraId="32F0C66C"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Extent of soil erosion</w:t>
            </w:r>
          </w:p>
        </w:tc>
        <w:tc>
          <w:tcPr>
            <w:tcW w:w="596" w:type="pct"/>
            <w:vAlign w:val="center"/>
          </w:tcPr>
          <w:p w14:paraId="59F8E0BE"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3BD2CC1D"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Daily</w:t>
            </w:r>
          </w:p>
        </w:tc>
        <w:tc>
          <w:tcPr>
            <w:tcW w:w="891" w:type="pct"/>
            <w:vAlign w:val="center"/>
          </w:tcPr>
          <w:p w14:paraId="20ED4E60"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4AE48A8C"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3CA3F640"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Incident reporting</w:t>
            </w:r>
          </w:p>
          <w:p w14:paraId="792AC379"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p>
        </w:tc>
        <w:tc>
          <w:tcPr>
            <w:tcW w:w="797" w:type="pct"/>
            <w:vAlign w:val="center"/>
          </w:tcPr>
          <w:p w14:paraId="6863FFC0"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7899EB12" w14:textId="46DB5BF7"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43DC03F4" w14:textId="60A18B65"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548D8471"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46E0850B" w14:textId="35764BA4" w:rsidR="00360417" w:rsidRPr="00021D37" w:rsidRDefault="0025223F" w:rsidP="008D4B4E">
            <w:pPr>
              <w:spacing w:before="20" w:after="20" w:line="240" w:lineRule="auto"/>
              <w:jc w:val="both"/>
              <w:rPr>
                <w:sz w:val="16"/>
                <w:szCs w:val="16"/>
              </w:rPr>
            </w:pPr>
            <w:r w:rsidRPr="00021D37">
              <w:rPr>
                <w:b w:val="0"/>
                <w:sz w:val="16"/>
                <w:szCs w:val="16"/>
              </w:rPr>
              <w:lastRenderedPageBreak/>
              <w:t>C</w:t>
            </w:r>
            <w:r w:rsidR="00360417" w:rsidRPr="00021D37">
              <w:rPr>
                <w:b w:val="0"/>
                <w:sz w:val="16"/>
                <w:szCs w:val="16"/>
              </w:rPr>
              <w:t>BMP-1</w:t>
            </w:r>
            <w:r w:rsidR="00780BDA" w:rsidRPr="00021D37">
              <w:rPr>
                <w:b w:val="0"/>
                <w:sz w:val="16"/>
                <w:szCs w:val="16"/>
              </w:rPr>
              <w:t>4</w:t>
            </w:r>
          </w:p>
        </w:tc>
        <w:tc>
          <w:tcPr>
            <w:tcW w:w="1080" w:type="pct"/>
            <w:vAlign w:val="center"/>
          </w:tcPr>
          <w:p w14:paraId="2E5CC8E5"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sz w:val="16"/>
                <w:szCs w:val="16"/>
              </w:rPr>
              <w:t>Rehabilitation and/or restoration plan(s) prepared prior to completion of works.</w:t>
            </w:r>
          </w:p>
        </w:tc>
        <w:tc>
          <w:tcPr>
            <w:tcW w:w="734" w:type="pct"/>
            <w:vAlign w:val="center"/>
          </w:tcPr>
          <w:p w14:paraId="3893C120"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Plan prepared</w:t>
            </w:r>
          </w:p>
        </w:tc>
        <w:tc>
          <w:tcPr>
            <w:tcW w:w="596" w:type="pct"/>
            <w:vAlign w:val="center"/>
          </w:tcPr>
          <w:p w14:paraId="1764AA7D"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Prior to completion of construction works</w:t>
            </w:r>
          </w:p>
        </w:tc>
        <w:tc>
          <w:tcPr>
            <w:tcW w:w="482" w:type="pct"/>
            <w:vAlign w:val="center"/>
          </w:tcPr>
          <w:p w14:paraId="0BED4A4A"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2947BA4C"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Rehabilitation/restoration plan(s)</w:t>
            </w:r>
          </w:p>
          <w:p w14:paraId="3FC2BF0A"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Audit</w:t>
            </w:r>
          </w:p>
        </w:tc>
        <w:tc>
          <w:tcPr>
            <w:tcW w:w="797" w:type="pct"/>
            <w:vAlign w:val="center"/>
          </w:tcPr>
          <w:p w14:paraId="6E8B469B"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2D27BCC6" w14:textId="2BE796A7"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6881BF1C" w14:textId="479CA9D7"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01D74087"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541EB2C6" w14:textId="2E31C935"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5</w:t>
            </w:r>
          </w:p>
        </w:tc>
        <w:tc>
          <w:tcPr>
            <w:tcW w:w="1080" w:type="pct"/>
            <w:vAlign w:val="center"/>
          </w:tcPr>
          <w:p w14:paraId="38BD39F6" w14:textId="44D685DF"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Success of restored habitats for target flora and fauna</w:t>
            </w:r>
            <w:r w:rsidR="006711A4">
              <w:rPr>
                <w:sz w:val="16"/>
                <w:szCs w:val="16"/>
              </w:rPr>
              <w:t>.</w:t>
            </w:r>
          </w:p>
        </w:tc>
        <w:tc>
          <w:tcPr>
            <w:tcW w:w="734" w:type="pct"/>
            <w:vAlign w:val="center"/>
          </w:tcPr>
          <w:p w14:paraId="4E6558A6" w14:textId="7FCD3ADD"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 xml:space="preserve">Success rate of the translocations </w:t>
            </w:r>
            <w:r w:rsidR="0096484E" w:rsidRPr="00021D37">
              <w:rPr>
                <w:rFonts w:cs="Arial"/>
                <w:color w:val="1C1C1C" w:themeColor="text1"/>
                <w:sz w:val="16"/>
                <w:szCs w:val="16"/>
              </w:rPr>
              <w:t xml:space="preserve">and </w:t>
            </w:r>
            <w:r w:rsidR="00F9277C" w:rsidRPr="00021D37">
              <w:rPr>
                <w:rFonts w:cs="Arial"/>
                <w:color w:val="1C1C1C" w:themeColor="text1"/>
                <w:sz w:val="16"/>
                <w:szCs w:val="16"/>
              </w:rPr>
              <w:t>s</w:t>
            </w:r>
            <w:r w:rsidR="00F9277C" w:rsidRPr="00021D37">
              <w:rPr>
                <w:rFonts w:cs="Arial"/>
                <w:color w:val="000000"/>
                <w:sz w:val="16"/>
                <w:szCs w:val="16"/>
              </w:rPr>
              <w:t>pecies survival</w:t>
            </w:r>
          </w:p>
        </w:tc>
        <w:tc>
          <w:tcPr>
            <w:tcW w:w="596" w:type="pct"/>
            <w:vAlign w:val="center"/>
          </w:tcPr>
          <w:p w14:paraId="2106C0AF"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 post-construction and operation</w:t>
            </w:r>
          </w:p>
        </w:tc>
        <w:tc>
          <w:tcPr>
            <w:tcW w:w="482" w:type="pct"/>
            <w:vAlign w:val="center"/>
          </w:tcPr>
          <w:p w14:paraId="1B1AAE07"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Annually</w:t>
            </w:r>
          </w:p>
        </w:tc>
        <w:tc>
          <w:tcPr>
            <w:tcW w:w="891" w:type="pct"/>
            <w:vAlign w:val="center"/>
          </w:tcPr>
          <w:p w14:paraId="6992FBB6"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46CF65A9"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1D7BD77E"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Audit</w:t>
            </w:r>
          </w:p>
        </w:tc>
        <w:tc>
          <w:tcPr>
            <w:tcW w:w="797" w:type="pct"/>
            <w:vAlign w:val="center"/>
          </w:tcPr>
          <w:p w14:paraId="6DC06B48" w14:textId="77777777" w:rsidR="00780BDA"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p w14:paraId="2E75F879" w14:textId="77777777" w:rsidR="008D4B4E" w:rsidRPr="00021D37"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p>
          <w:p w14:paraId="252B1BD3" w14:textId="77777777"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Biodiversity Specialist</w:t>
            </w:r>
          </w:p>
        </w:tc>
      </w:tr>
      <w:tr w:rsidR="00360417" w:rsidRPr="00021D37" w14:paraId="459975FD"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39D32A79" w14:textId="28F5E25E"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6</w:t>
            </w:r>
          </w:p>
        </w:tc>
        <w:tc>
          <w:tcPr>
            <w:tcW w:w="1080" w:type="pct"/>
            <w:vAlign w:val="center"/>
          </w:tcPr>
          <w:p w14:paraId="75113CF9" w14:textId="7C743A7A"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Fire control measures implemented across all active construction sites</w:t>
            </w:r>
            <w:r w:rsidR="008D4B4E" w:rsidRPr="00021D37">
              <w:rPr>
                <w:rFonts w:cs="Arial"/>
                <w:color w:val="000000"/>
                <w:sz w:val="16"/>
                <w:szCs w:val="16"/>
              </w:rPr>
              <w:t xml:space="preserve"> in accordance with Fire Control Plan</w:t>
            </w:r>
            <w:r w:rsidR="006711A4">
              <w:rPr>
                <w:rFonts w:cs="Arial"/>
                <w:color w:val="000000"/>
                <w:sz w:val="16"/>
                <w:szCs w:val="16"/>
              </w:rPr>
              <w:t>.</w:t>
            </w:r>
          </w:p>
        </w:tc>
        <w:tc>
          <w:tcPr>
            <w:tcW w:w="734" w:type="pct"/>
            <w:vAlign w:val="center"/>
          </w:tcPr>
          <w:p w14:paraId="78D0AD82"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Percentage of sites with equipment and firebreaks in place</w:t>
            </w:r>
          </w:p>
          <w:p w14:paraId="24ED42A8" w14:textId="77777777" w:rsidR="008D4B4E" w:rsidRPr="00021D37" w:rsidRDefault="008D4B4E"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p>
          <w:p w14:paraId="315D0535" w14:textId="52AF1B45" w:rsidR="008D4B4E" w:rsidRPr="00021D37" w:rsidRDefault="008D4B4E"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Fire Control Plan available</w:t>
            </w:r>
          </w:p>
        </w:tc>
        <w:tc>
          <w:tcPr>
            <w:tcW w:w="596" w:type="pct"/>
            <w:vAlign w:val="center"/>
          </w:tcPr>
          <w:p w14:paraId="589D99B2"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311E1A88"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sz w:val="16"/>
                <w:szCs w:val="16"/>
              </w:rPr>
              <w:t>Monthly</w:t>
            </w:r>
          </w:p>
        </w:tc>
        <w:tc>
          <w:tcPr>
            <w:tcW w:w="891" w:type="pct"/>
            <w:vAlign w:val="center"/>
          </w:tcPr>
          <w:p w14:paraId="6AEC9737"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 xml:space="preserve">Site inspection </w:t>
            </w:r>
          </w:p>
          <w:p w14:paraId="11720195"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Fire safety checklist</w:t>
            </w:r>
          </w:p>
          <w:p w14:paraId="5DB37A7B"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 xml:space="preserve">Fire drill records, </w:t>
            </w:r>
          </w:p>
          <w:p w14:paraId="496EBA38"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Training attendance sheets</w:t>
            </w:r>
          </w:p>
        </w:tc>
        <w:tc>
          <w:tcPr>
            <w:tcW w:w="797" w:type="pct"/>
            <w:vAlign w:val="center"/>
          </w:tcPr>
          <w:p w14:paraId="37EAC1A6" w14:textId="77777777"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All contractor and subcontractors </w:t>
            </w:r>
          </w:p>
          <w:p w14:paraId="674E71EC" w14:textId="77777777" w:rsidR="008D4B4E" w:rsidRPr="00021D37" w:rsidRDefault="008D4B4E"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p>
          <w:p w14:paraId="4413C5D6" w14:textId="7422D3F4"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6C8FA00A"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2B503D2F" w14:textId="44D781D3"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7</w:t>
            </w:r>
          </w:p>
        </w:tc>
        <w:tc>
          <w:tcPr>
            <w:tcW w:w="1080" w:type="pct"/>
            <w:vAlign w:val="center"/>
          </w:tcPr>
          <w:p w14:paraId="4047F87C" w14:textId="363B7839"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Wildlife-friendly fencing installed in sensitive areas</w:t>
            </w:r>
            <w:r w:rsidR="006711A4">
              <w:rPr>
                <w:rFonts w:cs="Arial"/>
                <w:color w:val="000000"/>
                <w:sz w:val="16"/>
                <w:szCs w:val="16"/>
              </w:rPr>
              <w:t>.</w:t>
            </w:r>
          </w:p>
        </w:tc>
        <w:tc>
          <w:tcPr>
            <w:tcW w:w="734" w:type="pct"/>
            <w:vAlign w:val="center"/>
          </w:tcPr>
          <w:p w14:paraId="241480AB"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Percentage of fencing compliant with permeability standards</w:t>
            </w:r>
          </w:p>
        </w:tc>
        <w:tc>
          <w:tcPr>
            <w:tcW w:w="596" w:type="pct"/>
            <w:vAlign w:val="center"/>
          </w:tcPr>
          <w:p w14:paraId="4198EEDF"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2310B72E"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Weekly</w:t>
            </w:r>
          </w:p>
        </w:tc>
        <w:tc>
          <w:tcPr>
            <w:tcW w:w="891" w:type="pct"/>
            <w:vAlign w:val="center"/>
          </w:tcPr>
          <w:p w14:paraId="53503534"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4715EF65"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2F8DD7EC"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1C1C1C" w:themeColor="text1"/>
                <w:sz w:val="16"/>
                <w:szCs w:val="16"/>
              </w:rPr>
              <w:t>Audit</w:t>
            </w:r>
          </w:p>
        </w:tc>
        <w:tc>
          <w:tcPr>
            <w:tcW w:w="797" w:type="pct"/>
            <w:vAlign w:val="center"/>
          </w:tcPr>
          <w:p w14:paraId="48410D2E" w14:textId="77777777" w:rsidR="00780BDA"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p w14:paraId="2A648B62" w14:textId="77777777" w:rsidR="008D4B4E" w:rsidRPr="00021D37"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p>
          <w:p w14:paraId="1BAA3A69" w14:textId="77777777"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Biodiversity Specialist</w:t>
            </w:r>
          </w:p>
        </w:tc>
      </w:tr>
      <w:tr w:rsidR="00360417" w:rsidRPr="00021D37" w14:paraId="66608A8B"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5CFB8DED" w14:textId="320E92C6"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8</w:t>
            </w:r>
          </w:p>
        </w:tc>
        <w:tc>
          <w:tcPr>
            <w:tcW w:w="1080" w:type="pct"/>
            <w:vAlign w:val="center"/>
          </w:tcPr>
          <w:p w14:paraId="3980A553" w14:textId="3011233F"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Noise and vibration levels maintained below disturbance thresholds</w:t>
            </w:r>
            <w:r w:rsidR="006711A4">
              <w:rPr>
                <w:rFonts w:cs="Arial"/>
                <w:color w:val="000000"/>
                <w:sz w:val="16"/>
                <w:szCs w:val="16"/>
              </w:rPr>
              <w:t>.</w:t>
            </w:r>
          </w:p>
        </w:tc>
        <w:tc>
          <w:tcPr>
            <w:tcW w:w="734" w:type="pct"/>
            <w:vAlign w:val="center"/>
          </w:tcPr>
          <w:p w14:paraId="17532E08"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Number of exceedances of dB thresholds</w:t>
            </w:r>
          </w:p>
        </w:tc>
        <w:tc>
          <w:tcPr>
            <w:tcW w:w="596" w:type="pct"/>
            <w:vAlign w:val="center"/>
          </w:tcPr>
          <w:p w14:paraId="6D19AA51"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construction</w:t>
            </w:r>
          </w:p>
        </w:tc>
        <w:tc>
          <w:tcPr>
            <w:tcW w:w="482" w:type="pct"/>
            <w:vAlign w:val="center"/>
          </w:tcPr>
          <w:p w14:paraId="0CA7D539"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Monthly</w:t>
            </w:r>
          </w:p>
        </w:tc>
        <w:tc>
          <w:tcPr>
            <w:tcW w:w="891" w:type="pct"/>
            <w:vAlign w:val="center"/>
          </w:tcPr>
          <w:p w14:paraId="1DAB9F7C"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Noise monitoring logs</w:t>
            </w:r>
          </w:p>
          <w:p w14:paraId="5C121F3A"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Vibration assessments</w:t>
            </w:r>
          </w:p>
        </w:tc>
        <w:tc>
          <w:tcPr>
            <w:tcW w:w="797" w:type="pct"/>
            <w:vAlign w:val="center"/>
          </w:tcPr>
          <w:p w14:paraId="10F4E534"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3E44E357" w14:textId="68D365CA"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73D25054" w14:textId="13C92AE1"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16ACA454" w14:textId="77777777" w:rsidTr="006C382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20AFE338" w14:textId="77777777" w:rsidR="00360417" w:rsidRPr="00021D37" w:rsidRDefault="00360417" w:rsidP="008D4B4E">
            <w:pPr>
              <w:autoSpaceDE w:val="0"/>
              <w:autoSpaceDN w:val="0"/>
              <w:adjustRightInd w:val="0"/>
              <w:spacing w:before="20" w:after="20" w:line="240" w:lineRule="auto"/>
              <w:jc w:val="both"/>
              <w:rPr>
                <w:rFonts w:cs="Arial"/>
                <w:color w:val="1C1C1C" w:themeColor="text1"/>
                <w:sz w:val="16"/>
                <w:szCs w:val="16"/>
              </w:rPr>
            </w:pPr>
            <w:r w:rsidRPr="00021D37">
              <w:rPr>
                <w:sz w:val="16"/>
                <w:szCs w:val="16"/>
              </w:rPr>
              <w:t>POST-CONSTRUCTION MONITORING</w:t>
            </w:r>
          </w:p>
        </w:tc>
      </w:tr>
      <w:tr w:rsidR="00360417" w:rsidRPr="00021D37" w14:paraId="2AE81ABE"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7828DAD7" w14:textId="1CAC9DE2"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BMP-1</w:t>
            </w:r>
            <w:r w:rsidR="00780BDA" w:rsidRPr="00021D37">
              <w:rPr>
                <w:b w:val="0"/>
                <w:sz w:val="16"/>
                <w:szCs w:val="16"/>
              </w:rPr>
              <w:t>9</w:t>
            </w:r>
          </w:p>
        </w:tc>
        <w:tc>
          <w:tcPr>
            <w:tcW w:w="1080" w:type="pct"/>
            <w:vAlign w:val="center"/>
          </w:tcPr>
          <w:p w14:paraId="52607060"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100% of temporary works have been decommissioned, removed and these areas closed once construction has been completed.</w:t>
            </w:r>
          </w:p>
        </w:tc>
        <w:tc>
          <w:tcPr>
            <w:tcW w:w="734" w:type="pct"/>
            <w:vAlign w:val="center"/>
          </w:tcPr>
          <w:p w14:paraId="58C3FFE5"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1C1C1C" w:themeColor="text1"/>
                <w:sz w:val="16"/>
                <w:szCs w:val="16"/>
              </w:rPr>
              <w:t>Extent (area) of temporary works</w:t>
            </w:r>
          </w:p>
        </w:tc>
        <w:tc>
          <w:tcPr>
            <w:tcW w:w="596" w:type="pct"/>
            <w:vAlign w:val="center"/>
          </w:tcPr>
          <w:p w14:paraId="723CD90B"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After completion of works</w:t>
            </w:r>
          </w:p>
        </w:tc>
        <w:tc>
          <w:tcPr>
            <w:tcW w:w="482" w:type="pct"/>
            <w:vAlign w:val="center"/>
          </w:tcPr>
          <w:p w14:paraId="235F6792" w14:textId="77777777" w:rsidR="00360417" w:rsidRPr="00021D37" w:rsidRDefault="00360417" w:rsidP="008D4B4E">
            <w:pPr>
              <w:autoSpaceDE w:val="0"/>
              <w:autoSpaceDN w:val="0"/>
              <w:adjustRightInd w:val="0"/>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1E150729"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27C06F6F"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1C7FD05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1C1C1C" w:themeColor="text1"/>
                <w:sz w:val="16"/>
                <w:szCs w:val="16"/>
              </w:rPr>
              <w:t>Audit</w:t>
            </w:r>
          </w:p>
        </w:tc>
        <w:tc>
          <w:tcPr>
            <w:tcW w:w="797" w:type="pct"/>
            <w:vAlign w:val="center"/>
          </w:tcPr>
          <w:p w14:paraId="324EFE33"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6E694DDC" w14:textId="48F9CD8A"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58DCD51A" w14:textId="025C1A51"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530F94E1"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2556ABC3" w14:textId="69FE3F52"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w:t>
            </w:r>
            <w:r w:rsidR="00780BDA" w:rsidRPr="00021D37">
              <w:rPr>
                <w:b w:val="0"/>
                <w:sz w:val="16"/>
                <w:szCs w:val="16"/>
              </w:rPr>
              <w:t>20</w:t>
            </w:r>
          </w:p>
        </w:tc>
        <w:tc>
          <w:tcPr>
            <w:tcW w:w="1080" w:type="pct"/>
            <w:vAlign w:val="center"/>
          </w:tcPr>
          <w:p w14:paraId="09082F49"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1C1C1C" w:themeColor="text1"/>
                <w:sz w:val="16"/>
                <w:szCs w:val="16"/>
              </w:rPr>
              <w:t>Post-construction habitat reinstatement completed to a suitable standard (e.g., surfaces stable with no evidence of erosion, &gt;90% vegetation cover achieved and maintained).</w:t>
            </w:r>
          </w:p>
        </w:tc>
        <w:tc>
          <w:tcPr>
            <w:tcW w:w="734" w:type="pct"/>
            <w:vAlign w:val="center"/>
          </w:tcPr>
          <w:p w14:paraId="1A0AB606"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sz w:val="16"/>
                <w:szCs w:val="16"/>
              </w:rPr>
            </w:pPr>
            <w:r w:rsidRPr="00021D37">
              <w:rPr>
                <w:rFonts w:cs="Arial"/>
                <w:color w:val="1C1C1C" w:themeColor="text1"/>
                <w:sz w:val="16"/>
                <w:szCs w:val="16"/>
              </w:rPr>
              <w:t>Percentage vegetation cover</w:t>
            </w:r>
          </w:p>
        </w:tc>
        <w:tc>
          <w:tcPr>
            <w:tcW w:w="596" w:type="pct"/>
            <w:vAlign w:val="center"/>
          </w:tcPr>
          <w:p w14:paraId="27F5C7FE"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Within 2 months of completion of works</w:t>
            </w:r>
          </w:p>
        </w:tc>
        <w:tc>
          <w:tcPr>
            <w:tcW w:w="482" w:type="pct"/>
            <w:vAlign w:val="center"/>
          </w:tcPr>
          <w:p w14:paraId="1B061D83" w14:textId="77777777" w:rsidR="00360417" w:rsidRPr="00021D37" w:rsidRDefault="00360417" w:rsidP="008D4B4E">
            <w:pPr>
              <w:autoSpaceDE w:val="0"/>
              <w:autoSpaceDN w:val="0"/>
              <w:adjustRightInd w:val="0"/>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891" w:type="pct"/>
            <w:vAlign w:val="center"/>
          </w:tcPr>
          <w:p w14:paraId="54A6F3F2"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23E95E16"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4ACB3D4B"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Habitat/vegetation survey and mapping</w:t>
            </w:r>
          </w:p>
          <w:p w14:paraId="71FB5523"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1C1C1C" w:themeColor="text1"/>
                <w:sz w:val="16"/>
                <w:szCs w:val="16"/>
              </w:rPr>
              <w:t>Audit</w:t>
            </w:r>
          </w:p>
        </w:tc>
        <w:tc>
          <w:tcPr>
            <w:tcW w:w="797" w:type="pct"/>
            <w:vAlign w:val="center"/>
          </w:tcPr>
          <w:p w14:paraId="2778331E" w14:textId="77777777" w:rsidR="008D4B4E"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All contractor and subcontractors</w:t>
            </w:r>
          </w:p>
          <w:p w14:paraId="51FE1953" w14:textId="249C9E78"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 xml:space="preserve"> </w:t>
            </w:r>
          </w:p>
          <w:p w14:paraId="1C1E5780" w14:textId="6C2DD771" w:rsidR="00360417"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2B14A176" w14:textId="77777777" w:rsidTr="00992E81">
        <w:tc>
          <w:tcPr>
            <w:cnfStyle w:val="001000000000" w:firstRow="0" w:lastRow="0" w:firstColumn="1" w:lastColumn="0" w:oddVBand="0" w:evenVBand="0" w:oddHBand="0" w:evenHBand="0" w:firstRowFirstColumn="0" w:firstRowLastColumn="0" w:lastRowFirstColumn="0" w:lastRowLastColumn="0"/>
            <w:tcW w:w="420" w:type="pct"/>
            <w:vAlign w:val="center"/>
          </w:tcPr>
          <w:p w14:paraId="17CF4B3D" w14:textId="6D645E7E" w:rsidR="00360417" w:rsidRPr="00021D37" w:rsidRDefault="0025223F" w:rsidP="008D4B4E">
            <w:pPr>
              <w:spacing w:before="20" w:after="20" w:line="240" w:lineRule="auto"/>
              <w:jc w:val="both"/>
              <w:rPr>
                <w:sz w:val="16"/>
                <w:szCs w:val="16"/>
              </w:rPr>
            </w:pPr>
            <w:r w:rsidRPr="00021D37">
              <w:rPr>
                <w:b w:val="0"/>
                <w:sz w:val="16"/>
                <w:szCs w:val="16"/>
              </w:rPr>
              <w:lastRenderedPageBreak/>
              <w:t>C</w:t>
            </w:r>
            <w:r w:rsidR="00360417" w:rsidRPr="00021D37">
              <w:rPr>
                <w:b w:val="0"/>
                <w:sz w:val="16"/>
                <w:szCs w:val="16"/>
              </w:rPr>
              <w:t>BMP-</w:t>
            </w:r>
            <w:r w:rsidR="00780BDA" w:rsidRPr="00021D37">
              <w:rPr>
                <w:b w:val="0"/>
                <w:sz w:val="16"/>
                <w:szCs w:val="16"/>
              </w:rPr>
              <w:t>21</w:t>
            </w:r>
          </w:p>
        </w:tc>
        <w:tc>
          <w:tcPr>
            <w:tcW w:w="1080" w:type="pct"/>
            <w:vAlign w:val="center"/>
          </w:tcPr>
          <w:p w14:paraId="0686324A" w14:textId="3212F4B0"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1C1C1C" w:themeColor="text1"/>
                <w:sz w:val="16"/>
                <w:szCs w:val="16"/>
              </w:rPr>
              <w:t>100% native plants used in recultivation / revegetation.</w:t>
            </w:r>
          </w:p>
        </w:tc>
        <w:tc>
          <w:tcPr>
            <w:tcW w:w="734" w:type="pct"/>
            <w:vAlign w:val="center"/>
          </w:tcPr>
          <w:p w14:paraId="6543ED2A" w14:textId="77777777" w:rsidR="00360417" w:rsidRPr="00021D37" w:rsidRDefault="00360417" w:rsidP="008D4B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Percentage or number of native vs exotic plants</w:t>
            </w:r>
          </w:p>
        </w:tc>
        <w:tc>
          <w:tcPr>
            <w:tcW w:w="596" w:type="pct"/>
            <w:vAlign w:val="center"/>
          </w:tcPr>
          <w:p w14:paraId="79EE4B81"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Within 2 months of completion of works</w:t>
            </w:r>
          </w:p>
        </w:tc>
        <w:tc>
          <w:tcPr>
            <w:tcW w:w="482" w:type="pct"/>
            <w:vAlign w:val="center"/>
          </w:tcPr>
          <w:p w14:paraId="45D39F9B" w14:textId="77777777" w:rsidR="00360417" w:rsidRPr="00021D37" w:rsidRDefault="00360417" w:rsidP="008D4B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rFonts w:cs="Arial"/>
                <w:color w:val="000000"/>
                <w:sz w:val="16"/>
                <w:szCs w:val="16"/>
              </w:rPr>
              <w:t>Once-off</w:t>
            </w:r>
          </w:p>
        </w:tc>
        <w:tc>
          <w:tcPr>
            <w:tcW w:w="891" w:type="pct"/>
            <w:vAlign w:val="center"/>
          </w:tcPr>
          <w:p w14:paraId="629ECE01"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0151EE42"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Photographic evidence</w:t>
            </w:r>
          </w:p>
          <w:p w14:paraId="3F2E110D"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Species list</w:t>
            </w:r>
          </w:p>
          <w:p w14:paraId="6550E69B" w14:textId="77777777" w:rsidR="00360417"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797" w:type="pct"/>
            <w:vAlign w:val="center"/>
          </w:tcPr>
          <w:p w14:paraId="2B1D8BAC" w14:textId="77777777" w:rsidR="008D4B4E"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All contractor and subcontractors</w:t>
            </w:r>
          </w:p>
          <w:p w14:paraId="6BABA72A" w14:textId="6440F5AB" w:rsidR="00360417" w:rsidRPr="00021D37" w:rsidRDefault="00360417" w:rsidP="008D4B4E">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 xml:space="preserve"> </w:t>
            </w:r>
          </w:p>
          <w:p w14:paraId="3338F4D0" w14:textId="5BE8DA5D" w:rsidR="00360417" w:rsidRPr="00021D37" w:rsidRDefault="00780BDA" w:rsidP="008D4B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Health and Safety Manager / Environmental Solution Partner</w:t>
            </w:r>
          </w:p>
        </w:tc>
      </w:tr>
      <w:tr w:rsidR="00360417" w:rsidRPr="00021D37" w14:paraId="66748993" w14:textId="77777777" w:rsidTr="00992E8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0" w:type="pct"/>
            <w:vAlign w:val="center"/>
          </w:tcPr>
          <w:p w14:paraId="5182F3CC" w14:textId="18DA0E96" w:rsidR="00360417" w:rsidRPr="00021D37" w:rsidRDefault="0025223F" w:rsidP="008D4B4E">
            <w:pPr>
              <w:spacing w:before="20" w:after="20" w:line="240" w:lineRule="auto"/>
              <w:jc w:val="both"/>
              <w:rPr>
                <w:sz w:val="16"/>
                <w:szCs w:val="16"/>
              </w:rPr>
            </w:pPr>
            <w:r w:rsidRPr="00021D37">
              <w:rPr>
                <w:b w:val="0"/>
                <w:sz w:val="16"/>
                <w:szCs w:val="16"/>
              </w:rPr>
              <w:t>C</w:t>
            </w:r>
            <w:r w:rsidR="00360417" w:rsidRPr="00021D37">
              <w:rPr>
                <w:b w:val="0"/>
                <w:sz w:val="16"/>
                <w:szCs w:val="16"/>
              </w:rPr>
              <w:t>BMP-2</w:t>
            </w:r>
            <w:r w:rsidR="00780BDA" w:rsidRPr="00021D37">
              <w:rPr>
                <w:b w:val="0"/>
                <w:sz w:val="16"/>
                <w:szCs w:val="16"/>
              </w:rPr>
              <w:t>2</w:t>
            </w:r>
          </w:p>
        </w:tc>
        <w:tc>
          <w:tcPr>
            <w:tcW w:w="1080" w:type="pct"/>
            <w:vAlign w:val="center"/>
          </w:tcPr>
          <w:p w14:paraId="27CFC156"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1C1C1C" w:themeColor="text1"/>
                <w:sz w:val="16"/>
                <w:szCs w:val="16"/>
              </w:rPr>
            </w:pPr>
            <w:r w:rsidRPr="00021D37">
              <w:rPr>
                <w:rFonts w:cs="Arial"/>
                <w:color w:val="1C1C1C" w:themeColor="text1"/>
                <w:sz w:val="16"/>
                <w:szCs w:val="16"/>
              </w:rPr>
              <w:t>Success of restored habitats for target flora and fauna</w:t>
            </w:r>
          </w:p>
        </w:tc>
        <w:tc>
          <w:tcPr>
            <w:tcW w:w="734" w:type="pct"/>
            <w:vAlign w:val="center"/>
          </w:tcPr>
          <w:p w14:paraId="6838CD1E" w14:textId="77777777" w:rsidR="00360417" w:rsidRPr="00021D37" w:rsidRDefault="00360417" w:rsidP="008D4B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Species survival and colonization rates (%)</w:t>
            </w:r>
          </w:p>
        </w:tc>
        <w:tc>
          <w:tcPr>
            <w:tcW w:w="596" w:type="pct"/>
            <w:vAlign w:val="center"/>
          </w:tcPr>
          <w:p w14:paraId="6621DFAC"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After completion of works</w:t>
            </w:r>
          </w:p>
        </w:tc>
        <w:tc>
          <w:tcPr>
            <w:tcW w:w="482" w:type="pct"/>
            <w:vAlign w:val="center"/>
          </w:tcPr>
          <w:p w14:paraId="3C8EB947" w14:textId="77777777" w:rsidR="00360417" w:rsidRPr="00021D37" w:rsidRDefault="00360417" w:rsidP="008D4B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Annually (first 2 years)</w:t>
            </w:r>
          </w:p>
        </w:tc>
        <w:tc>
          <w:tcPr>
            <w:tcW w:w="891" w:type="pct"/>
            <w:vAlign w:val="center"/>
          </w:tcPr>
          <w:p w14:paraId="4D133E7E" w14:textId="77777777" w:rsidR="00E77B5C" w:rsidRPr="00021D37" w:rsidRDefault="00360417"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Ecological monitoring reports</w:t>
            </w:r>
          </w:p>
          <w:p w14:paraId="4A66B2EE" w14:textId="77C7B193" w:rsidR="00360417" w:rsidRPr="00021D37" w:rsidRDefault="00E77B5C" w:rsidP="008D4B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V</w:t>
            </w:r>
            <w:r w:rsidR="00360417" w:rsidRPr="00021D37">
              <w:rPr>
                <w:rFonts w:cs="Arial"/>
                <w:color w:val="000000"/>
                <w:sz w:val="16"/>
                <w:szCs w:val="16"/>
              </w:rPr>
              <w:t>egetation survey</w:t>
            </w:r>
            <w:r w:rsidRPr="00021D37">
              <w:rPr>
                <w:rFonts w:cs="Arial"/>
                <w:color w:val="000000"/>
                <w:sz w:val="16"/>
                <w:szCs w:val="16"/>
              </w:rPr>
              <w:t>s</w:t>
            </w:r>
          </w:p>
        </w:tc>
        <w:tc>
          <w:tcPr>
            <w:tcW w:w="797" w:type="pct"/>
            <w:vAlign w:val="center"/>
          </w:tcPr>
          <w:p w14:paraId="446A5454" w14:textId="77777777" w:rsidR="00780BDA" w:rsidRPr="00021D37" w:rsidRDefault="00780BDA"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Health and Safety Manager / Environmental Solution Partner</w:t>
            </w:r>
          </w:p>
          <w:p w14:paraId="119C0822" w14:textId="77777777" w:rsidR="008D4B4E" w:rsidRPr="00021D37" w:rsidRDefault="008D4B4E" w:rsidP="008D4B4E">
            <w:pPr>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p>
          <w:p w14:paraId="3C500FA2" w14:textId="77777777" w:rsidR="00360417" w:rsidRPr="00021D37" w:rsidRDefault="00360417" w:rsidP="008D4B4E">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sz w:val="16"/>
                <w:szCs w:val="16"/>
              </w:rPr>
            </w:pPr>
            <w:r w:rsidRPr="00021D37">
              <w:rPr>
                <w:sz w:val="16"/>
                <w:szCs w:val="16"/>
              </w:rPr>
              <w:t>Biodiversity Specialist</w:t>
            </w:r>
          </w:p>
        </w:tc>
      </w:tr>
    </w:tbl>
    <w:p w14:paraId="78E79721" w14:textId="77777777" w:rsidR="00360417" w:rsidRPr="00021D37" w:rsidRDefault="00360417" w:rsidP="00360417">
      <w:pPr>
        <w:pStyle w:val="GvdeMetni"/>
        <w:rPr>
          <w:b/>
          <w:bCs/>
        </w:rPr>
        <w:sectPr w:rsidR="00360417" w:rsidRPr="00021D37" w:rsidSect="00360417">
          <w:pgSz w:w="16838" w:h="11906" w:orient="landscape" w:code="9"/>
          <w:pgMar w:top="1134" w:right="1134" w:bottom="1134" w:left="1134" w:header="567" w:footer="374" w:gutter="0"/>
          <w:cols w:sep="1" w:space="380"/>
          <w:titlePg/>
          <w:docGrid w:linePitch="360"/>
        </w:sectPr>
      </w:pPr>
    </w:p>
    <w:p w14:paraId="3B84638E" w14:textId="77777777" w:rsidR="00CF3665" w:rsidRPr="00021D37" w:rsidRDefault="00CF3665" w:rsidP="009B22A2">
      <w:pPr>
        <w:pStyle w:val="Balk2"/>
      </w:pPr>
      <w:bookmarkStart w:id="104" w:name="_Toc212210577"/>
      <w:r w:rsidRPr="00021D37">
        <w:lastRenderedPageBreak/>
        <w:t>Roles and Responsibilities</w:t>
      </w:r>
      <w:bookmarkEnd w:id="104"/>
    </w:p>
    <w:p w14:paraId="5D383658" w14:textId="57ED62D4" w:rsidR="00CF3665" w:rsidRPr="00021D37" w:rsidRDefault="00CF3665" w:rsidP="00CF3665">
      <w:pPr>
        <w:pStyle w:val="GvdeMetni"/>
      </w:pPr>
      <w:r w:rsidRPr="00021D37">
        <w:t xml:space="preserve">The ultimate responsibility for implementing the construction phase BMP rests with the developer, however specific technical tasks and measures will be delegated to the </w:t>
      </w:r>
      <w:r w:rsidR="00C57123" w:rsidRPr="00021D37">
        <w:t xml:space="preserve">EPC </w:t>
      </w:r>
      <w:r w:rsidRPr="00021D37">
        <w:t xml:space="preserve">Contractor and </w:t>
      </w:r>
      <w:r w:rsidR="00C57123" w:rsidRPr="00021D37">
        <w:t xml:space="preserve">any relevant </w:t>
      </w:r>
      <w:r w:rsidRPr="00021D37">
        <w:t>subcontractors</w:t>
      </w:r>
      <w:r w:rsidR="00C57123" w:rsidRPr="00021D37">
        <w:t>, as well as</w:t>
      </w:r>
      <w:r w:rsidRPr="00021D37">
        <w:t xml:space="preserve"> independent experts likely to be involved in BMP implementation and monitoring.</w:t>
      </w:r>
      <w:r w:rsidR="00C57123" w:rsidRPr="00021D37">
        <w:t xml:space="preserve"> </w:t>
      </w:r>
      <w:r w:rsidRPr="00021D37">
        <w:t xml:space="preserve">Key roles and responsibilities are </w:t>
      </w:r>
      <w:r w:rsidR="00C57123" w:rsidRPr="00021D37">
        <w:t>outlined in Table 4-4 below for the construction phase.</w:t>
      </w:r>
    </w:p>
    <w:p w14:paraId="5089BDE9" w14:textId="04E9907C" w:rsidR="00CF3665" w:rsidRPr="00021D37" w:rsidRDefault="00CF3665" w:rsidP="00CF3665">
      <w:pPr>
        <w:pStyle w:val="ResimYazs"/>
      </w:pPr>
      <w:bookmarkStart w:id="105" w:name="_Toc212210657"/>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4</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4</w:t>
      </w:r>
      <w:r w:rsidR="00780BDA" w:rsidRPr="00021D37">
        <w:fldChar w:fldCharType="end"/>
      </w:r>
      <w:r w:rsidRPr="00021D37">
        <w:t xml:space="preserve"> Roles and Responsibilities</w:t>
      </w:r>
      <w:bookmarkEnd w:id="105"/>
      <w:r w:rsidRPr="00021D37">
        <w:t xml:space="preserve"> </w:t>
      </w:r>
    </w:p>
    <w:tbl>
      <w:tblPr>
        <w:tblStyle w:val="TableNormal1"/>
        <w:tblW w:w="5000" w:type="pct"/>
        <w:tblBorders>
          <w:top w:val="single" w:sz="4" w:space="0" w:color="B7B2AA" w:themeColor="accent5"/>
          <w:left w:val="single" w:sz="4" w:space="0" w:color="B7B2AA" w:themeColor="accent5"/>
          <w:bottom w:val="single" w:sz="4" w:space="0" w:color="B7B2AA" w:themeColor="accent5"/>
          <w:right w:val="single" w:sz="4" w:space="0" w:color="B7B2AA" w:themeColor="accent5"/>
          <w:insideH w:val="single" w:sz="4" w:space="0" w:color="B7B2AA" w:themeColor="accent5"/>
          <w:insideV w:val="single" w:sz="4" w:space="0" w:color="B7B2AA" w:themeColor="accent5"/>
        </w:tblBorders>
        <w:tblLook w:val="01E0" w:firstRow="1" w:lastRow="1" w:firstColumn="1" w:lastColumn="1" w:noHBand="0" w:noVBand="0"/>
      </w:tblPr>
      <w:tblGrid>
        <w:gridCol w:w="2193"/>
        <w:gridCol w:w="3900"/>
        <w:gridCol w:w="3535"/>
      </w:tblGrid>
      <w:tr w:rsidR="00CF3665" w:rsidRPr="00021D37" w14:paraId="2FF2C58D" w14:textId="77777777">
        <w:trPr>
          <w:trHeight w:val="587"/>
          <w:tblHeader/>
        </w:trPr>
        <w:tc>
          <w:tcPr>
            <w:tcW w:w="920" w:type="pct"/>
            <w:shd w:val="clear" w:color="auto" w:fill="D5E0D7" w:themeFill="text2" w:themeFillTint="E6"/>
          </w:tcPr>
          <w:p w14:paraId="4F477BB8" w14:textId="77777777" w:rsidR="00CF3665" w:rsidRPr="00021D37" w:rsidRDefault="00CF3665" w:rsidP="00083184">
            <w:pPr>
              <w:pStyle w:val="TableParagraph"/>
              <w:spacing w:before="40" w:after="40"/>
              <w:rPr>
                <w:rFonts w:asciiTheme="minorHAnsi" w:hAnsiTheme="minorHAnsi"/>
                <w:b/>
                <w:sz w:val="18"/>
                <w:szCs w:val="18"/>
              </w:rPr>
            </w:pPr>
            <w:r w:rsidRPr="00021D37">
              <w:rPr>
                <w:rFonts w:asciiTheme="minorHAnsi" w:hAnsiTheme="minorHAnsi"/>
                <w:b/>
                <w:sz w:val="18"/>
                <w:szCs w:val="18"/>
              </w:rPr>
              <w:t>Role</w:t>
            </w:r>
          </w:p>
        </w:tc>
        <w:tc>
          <w:tcPr>
            <w:tcW w:w="2135" w:type="pct"/>
            <w:shd w:val="clear" w:color="auto" w:fill="D5E0D7" w:themeFill="text2" w:themeFillTint="E6"/>
          </w:tcPr>
          <w:p w14:paraId="04622727" w14:textId="77777777" w:rsidR="00CF3665" w:rsidRPr="00021D37" w:rsidRDefault="00CF3665" w:rsidP="00083184">
            <w:pPr>
              <w:pStyle w:val="TableParagraph"/>
              <w:spacing w:before="40" w:after="40"/>
              <w:rPr>
                <w:rFonts w:asciiTheme="minorHAnsi" w:hAnsiTheme="minorHAnsi"/>
                <w:b/>
                <w:sz w:val="18"/>
                <w:szCs w:val="18"/>
              </w:rPr>
            </w:pPr>
            <w:r w:rsidRPr="00021D37">
              <w:rPr>
                <w:rFonts w:asciiTheme="minorHAnsi" w:hAnsiTheme="minorHAnsi"/>
                <w:b/>
                <w:sz w:val="18"/>
                <w:szCs w:val="18"/>
              </w:rPr>
              <w:t>Overall</w:t>
            </w:r>
            <w:r w:rsidRPr="00021D37">
              <w:rPr>
                <w:rFonts w:asciiTheme="minorHAnsi" w:hAnsiTheme="minorHAnsi"/>
                <w:b/>
                <w:spacing w:val="-8"/>
                <w:sz w:val="18"/>
                <w:szCs w:val="18"/>
              </w:rPr>
              <w:t xml:space="preserve"> </w:t>
            </w:r>
            <w:r w:rsidRPr="00021D37">
              <w:rPr>
                <w:rFonts w:asciiTheme="minorHAnsi" w:hAnsiTheme="minorHAnsi"/>
                <w:b/>
                <w:sz w:val="18"/>
                <w:szCs w:val="18"/>
              </w:rPr>
              <w:t>responsibilities</w:t>
            </w:r>
          </w:p>
        </w:tc>
        <w:tc>
          <w:tcPr>
            <w:tcW w:w="1945" w:type="pct"/>
            <w:shd w:val="clear" w:color="auto" w:fill="D5E0D7" w:themeFill="text2" w:themeFillTint="E6"/>
          </w:tcPr>
          <w:p w14:paraId="4484A676" w14:textId="77777777" w:rsidR="00CF3665" w:rsidRPr="00021D37" w:rsidRDefault="00CF3665" w:rsidP="00083184">
            <w:pPr>
              <w:pStyle w:val="TableParagraph"/>
              <w:spacing w:before="40" w:after="40"/>
              <w:ind w:left="92"/>
              <w:rPr>
                <w:rFonts w:asciiTheme="minorHAnsi" w:hAnsiTheme="minorHAnsi"/>
                <w:b/>
                <w:sz w:val="18"/>
                <w:szCs w:val="18"/>
              </w:rPr>
            </w:pPr>
            <w:r w:rsidRPr="00021D37">
              <w:rPr>
                <w:rFonts w:asciiTheme="minorHAnsi" w:hAnsiTheme="minorHAnsi"/>
                <w:b/>
                <w:sz w:val="18"/>
                <w:szCs w:val="18"/>
              </w:rPr>
              <w:t>Specific</w:t>
            </w:r>
            <w:r w:rsidRPr="00021D37">
              <w:rPr>
                <w:rFonts w:asciiTheme="minorHAnsi" w:hAnsiTheme="minorHAnsi"/>
                <w:b/>
                <w:spacing w:val="-9"/>
                <w:sz w:val="18"/>
                <w:szCs w:val="18"/>
              </w:rPr>
              <w:t xml:space="preserve"> </w:t>
            </w:r>
            <w:r w:rsidRPr="00021D37">
              <w:rPr>
                <w:rFonts w:asciiTheme="minorHAnsi" w:hAnsiTheme="minorHAnsi"/>
                <w:b/>
                <w:sz w:val="18"/>
                <w:szCs w:val="18"/>
              </w:rPr>
              <w:t>responsibilities</w:t>
            </w:r>
          </w:p>
        </w:tc>
      </w:tr>
      <w:tr w:rsidR="00CF3665" w:rsidRPr="00021D37" w14:paraId="6761117B" w14:textId="77777777">
        <w:trPr>
          <w:trHeight w:val="3501"/>
        </w:trPr>
        <w:tc>
          <w:tcPr>
            <w:tcW w:w="920" w:type="pct"/>
          </w:tcPr>
          <w:p w14:paraId="59110906" w14:textId="74BD53F9" w:rsidR="00CF3665" w:rsidRPr="00021D37" w:rsidRDefault="0046666E" w:rsidP="00083184">
            <w:pPr>
              <w:pStyle w:val="TableParagraph"/>
              <w:spacing w:before="40" w:after="40"/>
              <w:ind w:right="798"/>
              <w:rPr>
                <w:rFonts w:asciiTheme="minorHAnsi" w:hAnsiTheme="minorHAnsi"/>
                <w:b/>
                <w:sz w:val="18"/>
                <w:szCs w:val="18"/>
              </w:rPr>
            </w:pPr>
            <w:r w:rsidRPr="00021D37">
              <w:rPr>
                <w:rFonts w:asciiTheme="minorHAnsi" w:hAnsiTheme="minorHAnsi"/>
                <w:b/>
                <w:sz w:val="18"/>
                <w:szCs w:val="18"/>
              </w:rPr>
              <w:t>Construction Site Manager</w:t>
            </w:r>
          </w:p>
        </w:tc>
        <w:tc>
          <w:tcPr>
            <w:tcW w:w="2135" w:type="pct"/>
          </w:tcPr>
          <w:p w14:paraId="44A8926C" w14:textId="77777777" w:rsidR="00974C3A" w:rsidRPr="00021D37" w:rsidRDefault="00974C3A"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Ensure qualified personnel and resources are allocated for the implementation of the Construction Phase BMP.</w:t>
            </w:r>
          </w:p>
          <w:p w14:paraId="3765CD26" w14:textId="3C18036F" w:rsidR="00CF3665" w:rsidRPr="00021D37" w:rsidRDefault="00974C3A"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Approve sub-plans, procedures, and contractor selections related to biodiversity management.</w:t>
            </w:r>
          </w:p>
        </w:tc>
        <w:tc>
          <w:tcPr>
            <w:tcW w:w="1945" w:type="pct"/>
          </w:tcPr>
          <w:p w14:paraId="73CFD558" w14:textId="4B2F0B18" w:rsidR="00B754E6" w:rsidRPr="00021D37" w:rsidRDefault="00B754E6"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Final approval of the Construction Phase BMP and relevant subcontractor plans.</w:t>
            </w:r>
          </w:p>
          <w:p w14:paraId="07387AC5" w14:textId="35E365AF" w:rsidR="00B754E6" w:rsidRPr="00021D37" w:rsidRDefault="00B754E6"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 xml:space="preserve">Act on major non-conformities based on </w:t>
            </w:r>
            <w:r w:rsidR="00BD05FC" w:rsidRPr="00021D37">
              <w:rPr>
                <w:rFonts w:asciiTheme="minorHAnsi" w:hAnsiTheme="minorHAnsi"/>
                <w:sz w:val="18"/>
                <w:szCs w:val="18"/>
              </w:rPr>
              <w:t xml:space="preserve">Health and Safety Manager / Environmental Solution Partner </w:t>
            </w:r>
            <w:r w:rsidRPr="00021D37">
              <w:rPr>
                <w:rFonts w:asciiTheme="minorHAnsi" w:hAnsiTheme="minorHAnsi"/>
                <w:sz w:val="18"/>
                <w:szCs w:val="18"/>
              </w:rPr>
              <w:t>input and monitoring outcomes.</w:t>
            </w:r>
          </w:p>
          <w:p w14:paraId="4F5768EC" w14:textId="6BD5D96D" w:rsidR="00CF3665" w:rsidRPr="00021D37" w:rsidRDefault="00B754E6" w:rsidP="00083184">
            <w:pPr>
              <w:pStyle w:val="TableParagraph"/>
              <w:numPr>
                <w:ilvl w:val="0"/>
                <w:numId w:val="159"/>
              </w:numPr>
              <w:tabs>
                <w:tab w:val="left" w:pos="550"/>
              </w:tabs>
              <w:spacing w:before="40" w:after="40"/>
              <w:ind w:right="87"/>
              <w:jc w:val="both"/>
              <w:rPr>
                <w:rFonts w:asciiTheme="minorHAnsi" w:hAnsiTheme="minorHAnsi"/>
                <w:sz w:val="18"/>
                <w:szCs w:val="18"/>
              </w:rPr>
            </w:pPr>
            <w:r w:rsidRPr="00021D37">
              <w:rPr>
                <w:rFonts w:asciiTheme="minorHAnsi" w:hAnsiTheme="minorHAnsi"/>
                <w:sz w:val="18"/>
                <w:szCs w:val="18"/>
              </w:rPr>
              <w:t>Oversee implementation of corrective actions when needed.</w:t>
            </w:r>
          </w:p>
        </w:tc>
      </w:tr>
      <w:tr w:rsidR="00CF3665" w:rsidRPr="00021D37" w14:paraId="0C8F276D" w14:textId="77777777">
        <w:trPr>
          <w:trHeight w:val="4353"/>
        </w:trPr>
        <w:tc>
          <w:tcPr>
            <w:tcW w:w="920" w:type="pct"/>
          </w:tcPr>
          <w:p w14:paraId="11E87D2B" w14:textId="2898D744" w:rsidR="00CF3665" w:rsidRPr="00021D37" w:rsidRDefault="00BD05FC" w:rsidP="00083184">
            <w:pPr>
              <w:pStyle w:val="TableParagraph"/>
              <w:spacing w:before="40" w:after="40"/>
              <w:rPr>
                <w:rFonts w:asciiTheme="minorHAnsi" w:hAnsiTheme="minorHAnsi"/>
                <w:b/>
                <w:sz w:val="18"/>
                <w:szCs w:val="18"/>
              </w:rPr>
            </w:pPr>
            <w:r w:rsidRPr="00021D37">
              <w:rPr>
                <w:rFonts w:asciiTheme="minorHAnsi" w:hAnsiTheme="minorHAnsi"/>
                <w:b/>
                <w:bCs/>
                <w:sz w:val="18"/>
                <w:szCs w:val="18"/>
              </w:rPr>
              <w:t>Health and Safety Manager / Environmental Solution Partner</w:t>
            </w:r>
          </w:p>
        </w:tc>
        <w:tc>
          <w:tcPr>
            <w:tcW w:w="2135" w:type="pct"/>
          </w:tcPr>
          <w:p w14:paraId="623A6E47" w14:textId="77777777" w:rsidR="00083184" w:rsidRPr="00021D37" w:rsidRDefault="00CF3665" w:rsidP="00083184">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 xml:space="preserve">Ensuring that </w:t>
            </w:r>
            <w:r w:rsidR="00083184" w:rsidRPr="00021D37">
              <w:rPr>
                <w:rFonts w:asciiTheme="minorHAnsi" w:hAnsiTheme="minorHAnsi"/>
                <w:sz w:val="18"/>
                <w:szCs w:val="18"/>
              </w:rPr>
              <w:t>the BMP</w:t>
            </w:r>
            <w:r w:rsidRPr="00021D37">
              <w:rPr>
                <w:rFonts w:asciiTheme="minorHAnsi" w:hAnsiTheme="minorHAnsi"/>
                <w:sz w:val="18"/>
                <w:szCs w:val="18"/>
              </w:rPr>
              <w:t xml:space="preserve"> is </w:t>
            </w:r>
            <w:r w:rsidR="00083184" w:rsidRPr="00021D37">
              <w:rPr>
                <w:rFonts w:asciiTheme="minorHAnsi" w:hAnsiTheme="minorHAnsi"/>
                <w:sz w:val="18"/>
                <w:szCs w:val="18"/>
              </w:rPr>
              <w:t xml:space="preserve">kept </w:t>
            </w:r>
            <w:r w:rsidRPr="00021D37">
              <w:rPr>
                <w:rFonts w:asciiTheme="minorHAnsi" w:hAnsiTheme="minorHAnsi"/>
                <w:sz w:val="18"/>
                <w:szCs w:val="18"/>
              </w:rPr>
              <w:t>up to date and appropriate to the nature and scale of the</w:t>
            </w:r>
            <w:r w:rsidR="00083184" w:rsidRPr="00021D37">
              <w:rPr>
                <w:rFonts w:asciiTheme="minorHAnsi" w:hAnsiTheme="minorHAnsi"/>
                <w:sz w:val="18"/>
                <w:szCs w:val="18"/>
              </w:rPr>
              <w:t xml:space="preserve"> </w:t>
            </w:r>
            <w:r w:rsidRPr="00021D37">
              <w:rPr>
                <w:rFonts w:asciiTheme="minorHAnsi" w:hAnsiTheme="minorHAnsi"/>
                <w:sz w:val="18"/>
                <w:szCs w:val="18"/>
              </w:rPr>
              <w:t>Project</w:t>
            </w:r>
          </w:p>
          <w:p w14:paraId="4124F1EF" w14:textId="0D269410" w:rsidR="00CF3665" w:rsidRPr="00021D37" w:rsidRDefault="00083184" w:rsidP="00083184">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E</w:t>
            </w:r>
            <w:r w:rsidR="00CF3665" w:rsidRPr="00021D37">
              <w:rPr>
                <w:rFonts w:asciiTheme="minorHAnsi" w:hAnsiTheme="minorHAnsi"/>
                <w:sz w:val="18"/>
                <w:szCs w:val="18"/>
              </w:rPr>
              <w:t>nsuring that th</w:t>
            </w:r>
            <w:r w:rsidRPr="00021D37">
              <w:rPr>
                <w:rFonts w:asciiTheme="minorHAnsi" w:hAnsiTheme="minorHAnsi"/>
                <w:sz w:val="18"/>
                <w:szCs w:val="18"/>
              </w:rPr>
              <w:t>e BMP</w:t>
            </w:r>
            <w:r w:rsidR="00CF3665" w:rsidRPr="00021D37">
              <w:rPr>
                <w:rFonts w:asciiTheme="minorHAnsi" w:hAnsiTheme="minorHAnsi"/>
                <w:sz w:val="18"/>
                <w:szCs w:val="18"/>
              </w:rPr>
              <w:t xml:space="preserve"> is implemented effectively.</w:t>
            </w:r>
          </w:p>
          <w:p w14:paraId="6E3AFABB" w14:textId="24F3855C" w:rsidR="00CF3665" w:rsidRPr="00021D37" w:rsidRDefault="00CF3665" w:rsidP="00083184">
            <w:pPr>
              <w:pStyle w:val="TableParagraph"/>
              <w:numPr>
                <w:ilvl w:val="0"/>
                <w:numId w:val="159"/>
              </w:numPr>
              <w:tabs>
                <w:tab w:val="left" w:pos="550"/>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Collecting, organizing and reviewing monitoring data and performance</w:t>
            </w:r>
            <w:r w:rsidR="00083184" w:rsidRPr="00021D37">
              <w:rPr>
                <w:rFonts w:asciiTheme="minorHAnsi" w:hAnsiTheme="minorHAnsi"/>
                <w:sz w:val="18"/>
                <w:szCs w:val="18"/>
              </w:rPr>
              <w:t xml:space="preserve"> </w:t>
            </w:r>
            <w:r w:rsidRPr="00021D37">
              <w:rPr>
                <w:rFonts w:asciiTheme="minorHAnsi" w:hAnsiTheme="minorHAnsi"/>
                <w:sz w:val="18"/>
                <w:szCs w:val="18"/>
              </w:rPr>
              <w:t>monitoring reports provided by the specialized contractor(s) and providing summary results of such reports to Management, to stakeholders and to the Lenders.</w:t>
            </w:r>
          </w:p>
        </w:tc>
        <w:tc>
          <w:tcPr>
            <w:tcW w:w="1945" w:type="pct"/>
          </w:tcPr>
          <w:p w14:paraId="2BE5F216" w14:textId="19046B4C" w:rsidR="00CF3665" w:rsidRPr="00021D37" w:rsidRDefault="00CF3665"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Ensuring that action/measures and monitoring activities directly under</w:t>
            </w:r>
            <w:r w:rsidR="00E04737" w:rsidRPr="00021D37">
              <w:rPr>
                <w:rFonts w:asciiTheme="minorHAnsi" w:hAnsiTheme="minorHAnsi"/>
                <w:sz w:val="18"/>
                <w:szCs w:val="18"/>
              </w:rPr>
              <w:t xml:space="preserve"> </w:t>
            </w:r>
            <w:r w:rsidRPr="00021D37">
              <w:rPr>
                <w:rFonts w:asciiTheme="minorHAnsi" w:hAnsiTheme="minorHAnsi"/>
                <w:spacing w:val="1"/>
                <w:sz w:val="18"/>
                <w:szCs w:val="18"/>
              </w:rPr>
              <w:t>E</w:t>
            </w:r>
            <w:r w:rsidRPr="00021D37">
              <w:rPr>
                <w:rFonts w:asciiTheme="minorHAnsi" w:hAnsiTheme="minorHAnsi"/>
                <w:sz w:val="18"/>
                <w:szCs w:val="18"/>
              </w:rPr>
              <w:t>nerjisa responsibilities are carried out timely and adequately according to this Management Plan requirements.</w:t>
            </w:r>
          </w:p>
          <w:p w14:paraId="2F85118E" w14:textId="212815C8" w:rsidR="00CF3665" w:rsidRPr="00021D37" w:rsidRDefault="00CF3665" w:rsidP="00083184">
            <w:pPr>
              <w:pStyle w:val="TableParagraph"/>
              <w:numPr>
                <w:ilvl w:val="0"/>
                <w:numId w:val="159"/>
              </w:numPr>
              <w:tabs>
                <w:tab w:val="left" w:pos="547"/>
              </w:tabs>
              <w:spacing w:before="40" w:after="40"/>
              <w:ind w:right="84"/>
              <w:jc w:val="both"/>
              <w:rPr>
                <w:rFonts w:asciiTheme="minorHAnsi" w:hAnsiTheme="minorHAnsi"/>
                <w:sz w:val="18"/>
                <w:szCs w:val="18"/>
              </w:rPr>
            </w:pPr>
            <w:r w:rsidRPr="00021D37">
              <w:rPr>
                <w:rFonts w:asciiTheme="minorHAnsi" w:hAnsiTheme="minorHAnsi"/>
                <w:sz w:val="18"/>
                <w:szCs w:val="18"/>
              </w:rPr>
              <w:t>Addressing Non-Confor</w:t>
            </w:r>
            <w:r w:rsidR="00083184" w:rsidRPr="00021D37">
              <w:rPr>
                <w:rFonts w:asciiTheme="minorHAnsi" w:hAnsiTheme="minorHAnsi"/>
                <w:sz w:val="18"/>
                <w:szCs w:val="18"/>
              </w:rPr>
              <w:t>mances</w:t>
            </w:r>
            <w:r w:rsidRPr="00021D37">
              <w:rPr>
                <w:rFonts w:asciiTheme="minorHAnsi" w:hAnsiTheme="minorHAnsi"/>
                <w:sz w:val="18"/>
                <w:szCs w:val="18"/>
              </w:rPr>
              <w:t xml:space="preserve"> through the definition of Preventive/Corrective</w:t>
            </w:r>
            <w:r w:rsidR="004A497C" w:rsidRPr="00021D37">
              <w:rPr>
                <w:rFonts w:asciiTheme="minorHAnsi" w:hAnsiTheme="minorHAnsi"/>
                <w:sz w:val="18"/>
                <w:szCs w:val="18"/>
              </w:rPr>
              <w:t xml:space="preserve"> </w:t>
            </w:r>
            <w:r w:rsidRPr="00021D37">
              <w:rPr>
                <w:rFonts w:asciiTheme="minorHAnsi" w:hAnsiTheme="minorHAnsi"/>
                <w:sz w:val="18"/>
                <w:szCs w:val="18"/>
              </w:rPr>
              <w:t>actions proposing to Management, if necessary, amendments and/or updates to this Management Plan and issuing plan revisions.</w:t>
            </w:r>
          </w:p>
          <w:p w14:paraId="433CBF99" w14:textId="2C05D7DF" w:rsidR="00CF3665" w:rsidRPr="00021D37" w:rsidRDefault="00CF3665" w:rsidP="00083184">
            <w:pPr>
              <w:pStyle w:val="TableParagraph"/>
              <w:numPr>
                <w:ilvl w:val="0"/>
                <w:numId w:val="159"/>
              </w:numPr>
              <w:tabs>
                <w:tab w:val="left" w:pos="546"/>
                <w:tab w:val="left" w:pos="547"/>
              </w:tabs>
              <w:spacing w:before="40" w:after="40"/>
              <w:ind w:right="89"/>
              <w:rPr>
                <w:rFonts w:asciiTheme="minorHAnsi" w:hAnsiTheme="minorHAnsi"/>
                <w:sz w:val="18"/>
                <w:szCs w:val="18"/>
              </w:rPr>
            </w:pPr>
            <w:r w:rsidRPr="00021D37">
              <w:rPr>
                <w:rFonts w:asciiTheme="minorHAnsi" w:hAnsiTheme="minorHAnsi"/>
                <w:sz w:val="18"/>
                <w:szCs w:val="18"/>
              </w:rPr>
              <w:t>Bringing major Non-Conform</w:t>
            </w:r>
            <w:r w:rsidR="00083184" w:rsidRPr="00021D37">
              <w:rPr>
                <w:rFonts w:asciiTheme="minorHAnsi" w:hAnsiTheme="minorHAnsi"/>
                <w:sz w:val="18"/>
                <w:szCs w:val="18"/>
              </w:rPr>
              <w:t>ances</w:t>
            </w:r>
            <w:r w:rsidRPr="00021D37">
              <w:rPr>
                <w:rFonts w:asciiTheme="minorHAnsi" w:hAnsiTheme="minorHAnsi"/>
                <w:sz w:val="18"/>
                <w:szCs w:val="18"/>
              </w:rPr>
              <w:t xml:space="preserve"> immediately to the attention of</w:t>
            </w:r>
            <w:r w:rsidR="00E04737" w:rsidRPr="00021D37">
              <w:rPr>
                <w:rFonts w:asciiTheme="minorHAnsi" w:hAnsiTheme="minorHAnsi"/>
                <w:sz w:val="18"/>
                <w:szCs w:val="18"/>
              </w:rPr>
              <w:t xml:space="preserve"> </w:t>
            </w:r>
            <w:r w:rsidRPr="00021D37">
              <w:rPr>
                <w:rFonts w:asciiTheme="minorHAnsi" w:hAnsiTheme="minorHAnsi"/>
                <w:sz w:val="18"/>
                <w:szCs w:val="18"/>
              </w:rPr>
              <w:t>Management.</w:t>
            </w:r>
          </w:p>
        </w:tc>
      </w:tr>
      <w:tr w:rsidR="00CF3665" w:rsidRPr="00021D37" w14:paraId="63C4B952" w14:textId="77777777">
        <w:trPr>
          <w:trHeight w:val="2810"/>
        </w:trPr>
        <w:tc>
          <w:tcPr>
            <w:tcW w:w="920" w:type="pct"/>
          </w:tcPr>
          <w:p w14:paraId="6AE84814" w14:textId="233D4725" w:rsidR="00CF3665" w:rsidRPr="00021D37" w:rsidRDefault="00083184" w:rsidP="00083184">
            <w:pPr>
              <w:pStyle w:val="TableParagraph"/>
              <w:tabs>
                <w:tab w:val="left" w:pos="561"/>
              </w:tabs>
              <w:spacing w:before="40" w:after="40"/>
              <w:ind w:right="86"/>
              <w:rPr>
                <w:rFonts w:asciiTheme="minorHAnsi" w:hAnsiTheme="minorHAnsi"/>
                <w:b/>
                <w:sz w:val="18"/>
                <w:szCs w:val="18"/>
              </w:rPr>
            </w:pPr>
            <w:r w:rsidRPr="00021D37">
              <w:rPr>
                <w:rFonts w:asciiTheme="minorHAnsi" w:hAnsiTheme="minorHAnsi"/>
                <w:b/>
                <w:sz w:val="18"/>
                <w:szCs w:val="18"/>
              </w:rPr>
              <w:t xml:space="preserve">EPC Contractor, </w:t>
            </w:r>
            <w:r w:rsidR="00CF3665" w:rsidRPr="00021D37">
              <w:rPr>
                <w:rFonts w:asciiTheme="minorHAnsi" w:hAnsiTheme="minorHAnsi"/>
                <w:b/>
                <w:spacing w:val="-1"/>
                <w:sz w:val="18"/>
                <w:szCs w:val="18"/>
              </w:rPr>
              <w:t>subcontractors</w:t>
            </w:r>
          </w:p>
        </w:tc>
        <w:tc>
          <w:tcPr>
            <w:tcW w:w="2135" w:type="pct"/>
          </w:tcPr>
          <w:p w14:paraId="7F3E5278" w14:textId="77777777" w:rsidR="00083184" w:rsidRPr="00021D37" w:rsidRDefault="00CF3665"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Effective execution of the specific tasks assigned in conformity with</w:t>
            </w:r>
            <w:r w:rsidR="00083184" w:rsidRPr="00021D37">
              <w:rPr>
                <w:rFonts w:asciiTheme="minorHAnsi" w:hAnsiTheme="minorHAnsi"/>
                <w:sz w:val="18"/>
                <w:szCs w:val="18"/>
              </w:rPr>
              <w:t xml:space="preserve"> the BMP </w:t>
            </w:r>
            <w:r w:rsidRPr="00021D37">
              <w:rPr>
                <w:rFonts w:asciiTheme="minorHAnsi" w:hAnsiTheme="minorHAnsi"/>
                <w:sz w:val="18"/>
                <w:szCs w:val="18"/>
              </w:rPr>
              <w:t>and with contractual arrangements.</w:t>
            </w:r>
          </w:p>
          <w:p w14:paraId="0F15002A" w14:textId="54E80186" w:rsidR="00083184" w:rsidRPr="00021D37" w:rsidRDefault="00CF3665"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Respect of EHS requirements</w:t>
            </w:r>
            <w:r w:rsidR="00083184" w:rsidRPr="00021D37">
              <w:rPr>
                <w:rFonts w:asciiTheme="minorHAnsi" w:hAnsiTheme="minorHAnsi"/>
                <w:sz w:val="18"/>
                <w:szCs w:val="18"/>
              </w:rPr>
              <w:t>.</w:t>
            </w:r>
          </w:p>
          <w:p w14:paraId="08B98095" w14:textId="7ED366A0" w:rsidR="00CF3665" w:rsidRPr="00021D37" w:rsidRDefault="00CF3665" w:rsidP="00083184">
            <w:pPr>
              <w:pStyle w:val="TableParagraph"/>
              <w:numPr>
                <w:ilvl w:val="0"/>
                <w:numId w:val="159"/>
              </w:numPr>
              <w:tabs>
                <w:tab w:val="left" w:pos="547"/>
                <w:tab w:val="left" w:pos="1506"/>
                <w:tab w:val="left" w:pos="3325"/>
              </w:tabs>
              <w:spacing w:before="40" w:after="40"/>
              <w:ind w:right="89"/>
              <w:jc w:val="both"/>
              <w:rPr>
                <w:rFonts w:asciiTheme="minorHAnsi" w:hAnsiTheme="minorHAnsi"/>
                <w:sz w:val="18"/>
                <w:szCs w:val="18"/>
              </w:rPr>
            </w:pPr>
            <w:r w:rsidRPr="00021D37">
              <w:rPr>
                <w:rFonts w:asciiTheme="minorHAnsi" w:hAnsiTheme="minorHAnsi"/>
                <w:sz w:val="18"/>
                <w:szCs w:val="18"/>
              </w:rPr>
              <w:t>Agree with the timing and logistics of the monitoring activities.</w:t>
            </w:r>
          </w:p>
        </w:tc>
        <w:tc>
          <w:tcPr>
            <w:tcW w:w="1945" w:type="pct"/>
          </w:tcPr>
          <w:p w14:paraId="773B2069" w14:textId="754BC2A0" w:rsidR="00CF3665" w:rsidRPr="00021D37" w:rsidRDefault="00CF3665" w:rsidP="00083184">
            <w:pPr>
              <w:pStyle w:val="TableParagraph"/>
              <w:numPr>
                <w:ilvl w:val="0"/>
                <w:numId w:val="159"/>
              </w:numPr>
              <w:spacing w:before="40" w:after="40"/>
              <w:ind w:right="87"/>
              <w:jc w:val="both"/>
              <w:rPr>
                <w:rFonts w:asciiTheme="minorHAnsi" w:hAnsiTheme="minorHAnsi"/>
                <w:sz w:val="18"/>
                <w:szCs w:val="18"/>
              </w:rPr>
            </w:pPr>
            <w:r w:rsidRPr="00021D37">
              <w:rPr>
                <w:rFonts w:asciiTheme="minorHAnsi" w:hAnsiTheme="minorHAnsi"/>
                <w:sz w:val="18"/>
                <w:szCs w:val="18"/>
              </w:rPr>
              <w:t>Provide relevant monitoring data and monitoring reports to as</w:t>
            </w:r>
            <w:r w:rsidR="00433BC4" w:rsidRPr="00021D37">
              <w:rPr>
                <w:rFonts w:asciiTheme="minorHAnsi" w:hAnsiTheme="minorHAnsi"/>
                <w:sz w:val="18"/>
                <w:szCs w:val="18"/>
              </w:rPr>
              <w:t xml:space="preserve"> </w:t>
            </w:r>
            <w:r w:rsidRPr="00021D37">
              <w:rPr>
                <w:rFonts w:asciiTheme="minorHAnsi" w:hAnsiTheme="minorHAnsi"/>
                <w:sz w:val="18"/>
                <w:szCs w:val="18"/>
              </w:rPr>
              <w:t>indicated in this plan.</w:t>
            </w:r>
          </w:p>
          <w:p w14:paraId="5A7C0B27" w14:textId="760E3088" w:rsidR="00CF3665" w:rsidRPr="00021D37" w:rsidRDefault="00CF3665" w:rsidP="00083184">
            <w:pPr>
              <w:pStyle w:val="TableParagraph"/>
              <w:numPr>
                <w:ilvl w:val="0"/>
                <w:numId w:val="159"/>
              </w:numPr>
              <w:spacing w:before="40" w:after="40"/>
              <w:ind w:right="87"/>
              <w:jc w:val="both"/>
              <w:rPr>
                <w:rFonts w:asciiTheme="minorHAnsi" w:hAnsiTheme="minorHAnsi"/>
                <w:sz w:val="18"/>
                <w:szCs w:val="18"/>
              </w:rPr>
            </w:pPr>
            <w:r w:rsidRPr="00021D37">
              <w:rPr>
                <w:rFonts w:asciiTheme="minorHAnsi" w:hAnsiTheme="minorHAnsi"/>
                <w:sz w:val="18"/>
                <w:szCs w:val="18"/>
              </w:rPr>
              <w:t>May propose changes and integrations to the monitoring</w:t>
            </w:r>
            <w:r w:rsidR="00433BC4" w:rsidRPr="00021D37">
              <w:rPr>
                <w:rFonts w:asciiTheme="minorHAnsi" w:hAnsiTheme="minorHAnsi"/>
                <w:sz w:val="18"/>
                <w:szCs w:val="18"/>
              </w:rPr>
              <w:t xml:space="preserve"> </w:t>
            </w:r>
            <w:r w:rsidRPr="00021D37">
              <w:rPr>
                <w:rFonts w:asciiTheme="minorHAnsi" w:hAnsiTheme="minorHAnsi"/>
                <w:sz w:val="18"/>
                <w:szCs w:val="18"/>
              </w:rPr>
              <w:t>activities included in the Management Plan. The proposed changes shall be evaluated and approved by HSE and Sustainability Manager and by Management.</w:t>
            </w:r>
          </w:p>
        </w:tc>
      </w:tr>
      <w:tr w:rsidR="00CF3665" w:rsidRPr="00021D37" w14:paraId="1A7E4B09" w14:textId="77777777">
        <w:trPr>
          <w:trHeight w:val="1732"/>
        </w:trPr>
        <w:tc>
          <w:tcPr>
            <w:tcW w:w="920" w:type="pct"/>
          </w:tcPr>
          <w:p w14:paraId="0D067D0C" w14:textId="77777777" w:rsidR="00CF3665" w:rsidRPr="00021D37" w:rsidRDefault="00CF3665" w:rsidP="00083184">
            <w:pPr>
              <w:pStyle w:val="TableParagraph"/>
              <w:spacing w:before="40" w:after="40"/>
              <w:ind w:right="88"/>
              <w:rPr>
                <w:rFonts w:asciiTheme="minorHAnsi" w:hAnsiTheme="minorHAnsi"/>
                <w:b/>
                <w:sz w:val="18"/>
                <w:szCs w:val="18"/>
              </w:rPr>
            </w:pPr>
            <w:r w:rsidRPr="00021D37">
              <w:rPr>
                <w:rFonts w:asciiTheme="minorHAnsi" w:hAnsiTheme="minorHAnsi"/>
                <w:b/>
                <w:sz w:val="18"/>
                <w:szCs w:val="18"/>
              </w:rPr>
              <w:lastRenderedPageBreak/>
              <w:t>All</w:t>
            </w:r>
            <w:r w:rsidRPr="00021D37">
              <w:rPr>
                <w:rFonts w:asciiTheme="minorHAnsi" w:hAnsiTheme="minorHAnsi"/>
                <w:b/>
                <w:spacing w:val="40"/>
                <w:sz w:val="18"/>
                <w:szCs w:val="18"/>
              </w:rPr>
              <w:t xml:space="preserve"> </w:t>
            </w:r>
            <w:r w:rsidRPr="00021D37">
              <w:rPr>
                <w:rFonts w:asciiTheme="minorHAnsi" w:hAnsiTheme="minorHAnsi"/>
                <w:b/>
                <w:sz w:val="18"/>
                <w:szCs w:val="18"/>
              </w:rPr>
              <w:t>employees</w:t>
            </w:r>
            <w:r w:rsidRPr="00021D37">
              <w:rPr>
                <w:rFonts w:asciiTheme="minorHAnsi" w:hAnsiTheme="minorHAnsi"/>
                <w:b/>
                <w:spacing w:val="-53"/>
                <w:sz w:val="18"/>
                <w:szCs w:val="18"/>
              </w:rPr>
              <w:t xml:space="preserve"> </w:t>
            </w:r>
            <w:r w:rsidRPr="00021D37">
              <w:rPr>
                <w:rFonts w:asciiTheme="minorHAnsi" w:hAnsiTheme="minorHAnsi"/>
                <w:b/>
                <w:sz w:val="18"/>
                <w:szCs w:val="18"/>
              </w:rPr>
              <w:t>and</w:t>
            </w:r>
            <w:r w:rsidRPr="00021D37">
              <w:rPr>
                <w:rFonts w:asciiTheme="minorHAnsi" w:hAnsiTheme="minorHAnsi"/>
                <w:b/>
                <w:spacing w:val="1"/>
                <w:sz w:val="18"/>
                <w:szCs w:val="18"/>
              </w:rPr>
              <w:t xml:space="preserve"> </w:t>
            </w:r>
            <w:r w:rsidRPr="00021D37">
              <w:rPr>
                <w:rFonts w:asciiTheme="minorHAnsi" w:hAnsiTheme="minorHAnsi"/>
                <w:b/>
                <w:sz w:val="18"/>
                <w:szCs w:val="18"/>
              </w:rPr>
              <w:t>contractors</w:t>
            </w:r>
          </w:p>
        </w:tc>
        <w:tc>
          <w:tcPr>
            <w:tcW w:w="2135" w:type="pct"/>
          </w:tcPr>
          <w:p w14:paraId="4CF7EB4F" w14:textId="77777777" w:rsidR="00CF3665" w:rsidRPr="00021D37" w:rsidRDefault="00CF3665" w:rsidP="00083184">
            <w:pPr>
              <w:pStyle w:val="TableParagraph"/>
              <w:numPr>
                <w:ilvl w:val="0"/>
                <w:numId w:val="159"/>
              </w:numPr>
              <w:spacing w:before="40" w:after="40"/>
              <w:ind w:right="87"/>
              <w:jc w:val="both"/>
              <w:rPr>
                <w:rFonts w:asciiTheme="minorHAnsi" w:hAnsiTheme="minorHAnsi"/>
                <w:sz w:val="18"/>
                <w:szCs w:val="18"/>
              </w:rPr>
            </w:pPr>
            <w:r w:rsidRPr="00021D37">
              <w:rPr>
                <w:rFonts w:asciiTheme="minorHAnsi" w:hAnsiTheme="minorHAnsi"/>
                <w:sz w:val="18"/>
                <w:szCs w:val="18"/>
              </w:rPr>
              <w:t>Comply with environmental management requirements.</w:t>
            </w:r>
          </w:p>
          <w:p w14:paraId="681E0149" w14:textId="77777777" w:rsidR="00CF3665" w:rsidRPr="00021D37" w:rsidRDefault="00CF3665" w:rsidP="00083184">
            <w:pPr>
              <w:pStyle w:val="TableParagraph"/>
              <w:numPr>
                <w:ilvl w:val="0"/>
                <w:numId w:val="159"/>
              </w:numPr>
              <w:spacing w:before="40" w:after="40"/>
              <w:ind w:right="87"/>
              <w:jc w:val="both"/>
              <w:rPr>
                <w:rFonts w:asciiTheme="minorHAnsi" w:hAnsiTheme="minorHAnsi"/>
                <w:sz w:val="18"/>
                <w:szCs w:val="18"/>
              </w:rPr>
            </w:pPr>
            <w:r w:rsidRPr="00021D37">
              <w:rPr>
                <w:rFonts w:asciiTheme="minorHAnsi" w:hAnsiTheme="minorHAnsi"/>
                <w:sz w:val="18"/>
                <w:szCs w:val="18"/>
              </w:rPr>
              <w:t>Report any activities which are causing unnecessary biodiversity issues.</w:t>
            </w:r>
          </w:p>
        </w:tc>
        <w:tc>
          <w:tcPr>
            <w:tcW w:w="1945" w:type="pct"/>
          </w:tcPr>
          <w:p w14:paraId="25E34296" w14:textId="474F2F44" w:rsidR="00CF3665" w:rsidRPr="00021D37" w:rsidRDefault="00CF3665" w:rsidP="00083184">
            <w:pPr>
              <w:pStyle w:val="TableParagraph"/>
              <w:numPr>
                <w:ilvl w:val="0"/>
                <w:numId w:val="159"/>
              </w:numPr>
              <w:spacing w:before="40" w:after="40"/>
              <w:ind w:right="87"/>
              <w:jc w:val="both"/>
              <w:rPr>
                <w:rFonts w:asciiTheme="minorHAnsi" w:hAnsiTheme="minorHAnsi"/>
                <w:sz w:val="18"/>
                <w:szCs w:val="18"/>
              </w:rPr>
            </w:pPr>
            <w:r w:rsidRPr="00021D37">
              <w:rPr>
                <w:rFonts w:asciiTheme="minorHAnsi" w:hAnsiTheme="minorHAnsi"/>
                <w:sz w:val="18"/>
                <w:szCs w:val="18"/>
              </w:rPr>
              <w:t>Give evidence that the relevant mitigation measures identified in the</w:t>
            </w:r>
            <w:r w:rsidR="00433BC4" w:rsidRPr="00021D37">
              <w:rPr>
                <w:rFonts w:asciiTheme="minorHAnsi" w:hAnsiTheme="minorHAnsi"/>
                <w:sz w:val="18"/>
                <w:szCs w:val="18"/>
              </w:rPr>
              <w:t xml:space="preserve"> </w:t>
            </w:r>
            <w:r w:rsidRPr="00021D37">
              <w:rPr>
                <w:rFonts w:asciiTheme="minorHAnsi" w:hAnsiTheme="minorHAnsi"/>
                <w:sz w:val="18"/>
                <w:szCs w:val="18"/>
              </w:rPr>
              <w:t>current biodiversity management plan are being properly considered, implemented and monitored during execution of the works.</w:t>
            </w:r>
          </w:p>
        </w:tc>
      </w:tr>
      <w:tr w:rsidR="00CF3665" w:rsidRPr="00021D37" w14:paraId="07015FFE" w14:textId="77777777">
        <w:trPr>
          <w:trHeight w:val="1732"/>
        </w:trPr>
        <w:tc>
          <w:tcPr>
            <w:tcW w:w="920" w:type="pct"/>
          </w:tcPr>
          <w:p w14:paraId="7A116A3D" w14:textId="77777777" w:rsidR="00CF3665" w:rsidRPr="00021D37" w:rsidRDefault="00CF3665" w:rsidP="00083184">
            <w:pPr>
              <w:pStyle w:val="TableParagraph"/>
              <w:spacing w:before="40" w:after="40"/>
              <w:ind w:right="88"/>
              <w:rPr>
                <w:rFonts w:asciiTheme="minorHAnsi" w:hAnsiTheme="minorHAnsi"/>
                <w:b/>
                <w:sz w:val="18"/>
                <w:szCs w:val="18"/>
              </w:rPr>
            </w:pPr>
            <w:r w:rsidRPr="00021D37">
              <w:rPr>
                <w:rFonts w:asciiTheme="minorHAnsi" w:eastAsiaTheme="minorHAnsi" w:hAnsiTheme="minorHAnsi" w:cs="Arial"/>
                <w:b/>
                <w:sz w:val="18"/>
                <w:szCs w:val="18"/>
              </w:rPr>
              <w:t>Biodiversity Specialist</w:t>
            </w:r>
          </w:p>
        </w:tc>
        <w:tc>
          <w:tcPr>
            <w:tcW w:w="2135" w:type="pct"/>
          </w:tcPr>
          <w:p w14:paraId="09259B6D" w14:textId="2997B5BF" w:rsidR="00CF3665" w:rsidRPr="00021D37"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Consult</w:t>
            </w:r>
            <w:r w:rsidR="00083184" w:rsidRPr="00021D37">
              <w:rPr>
                <w:rFonts w:asciiTheme="minorHAnsi" w:hAnsiTheme="minorHAnsi"/>
                <w:sz w:val="18"/>
                <w:szCs w:val="18"/>
              </w:rPr>
              <w:t>ed</w:t>
            </w:r>
            <w:r w:rsidRPr="00021D37">
              <w:rPr>
                <w:rFonts w:asciiTheme="minorHAnsi" w:hAnsiTheme="minorHAnsi"/>
                <w:sz w:val="18"/>
                <w:szCs w:val="18"/>
              </w:rPr>
              <w:t xml:space="preserve"> with on an ad hoc basis, as required, to assist with implementing key measures of the BMP</w:t>
            </w:r>
            <w:r w:rsidR="00083184" w:rsidRPr="00021D37">
              <w:rPr>
                <w:rFonts w:asciiTheme="minorHAnsi" w:hAnsiTheme="minorHAnsi"/>
                <w:sz w:val="18"/>
                <w:szCs w:val="18"/>
              </w:rPr>
              <w:t>.</w:t>
            </w:r>
          </w:p>
          <w:p w14:paraId="02C8626B" w14:textId="77777777" w:rsidR="00CF3665" w:rsidRPr="00021D37" w:rsidRDefault="00CF3665" w:rsidP="00083184">
            <w:pPr>
              <w:pStyle w:val="TableParagraph"/>
              <w:tabs>
                <w:tab w:val="left" w:pos="547"/>
              </w:tabs>
              <w:spacing w:before="40" w:after="40"/>
              <w:ind w:right="87"/>
              <w:jc w:val="both"/>
              <w:rPr>
                <w:rFonts w:asciiTheme="minorHAnsi" w:hAnsiTheme="minorHAnsi"/>
                <w:sz w:val="18"/>
                <w:szCs w:val="18"/>
              </w:rPr>
            </w:pPr>
          </w:p>
        </w:tc>
        <w:tc>
          <w:tcPr>
            <w:tcW w:w="1945" w:type="pct"/>
          </w:tcPr>
          <w:p w14:paraId="5C7450BA" w14:textId="58378633" w:rsidR="00CF3665" w:rsidRPr="00021D37"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Support with implementing plans and programs according to the BMP</w:t>
            </w:r>
            <w:r w:rsidR="00083184" w:rsidRPr="00021D37">
              <w:rPr>
                <w:rFonts w:asciiTheme="minorHAnsi" w:hAnsiTheme="minorHAnsi"/>
                <w:sz w:val="18"/>
                <w:szCs w:val="18"/>
              </w:rPr>
              <w:t>.</w:t>
            </w:r>
          </w:p>
          <w:p w14:paraId="7549CFB4" w14:textId="6F4CB788" w:rsidR="00CF3665" w:rsidRPr="00021D37"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Assist with developing supporting plans and protocols</w:t>
            </w:r>
            <w:r w:rsidR="00083184" w:rsidRPr="00021D37">
              <w:rPr>
                <w:rFonts w:asciiTheme="minorHAnsi" w:hAnsiTheme="minorHAnsi"/>
                <w:sz w:val="18"/>
                <w:szCs w:val="18"/>
              </w:rPr>
              <w:t>.</w:t>
            </w:r>
          </w:p>
          <w:p w14:paraId="2BB21EF5" w14:textId="00BD0A31" w:rsidR="00CF3665" w:rsidRPr="00021D37"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Onsite training on implementation of the BMP and supporting plans and protocols</w:t>
            </w:r>
            <w:r w:rsidR="00083184" w:rsidRPr="00021D37">
              <w:rPr>
                <w:rFonts w:asciiTheme="minorHAnsi" w:hAnsiTheme="minorHAnsi"/>
                <w:sz w:val="18"/>
                <w:szCs w:val="18"/>
              </w:rPr>
              <w:t>.</w:t>
            </w:r>
          </w:p>
          <w:p w14:paraId="6B5A6C80" w14:textId="77777777" w:rsidR="00CF3665" w:rsidRPr="00021D37" w:rsidRDefault="00CF3665" w:rsidP="00083184">
            <w:pPr>
              <w:pStyle w:val="TableParagraph"/>
              <w:numPr>
                <w:ilvl w:val="0"/>
                <w:numId w:val="159"/>
              </w:numPr>
              <w:tabs>
                <w:tab w:val="left" w:pos="547"/>
              </w:tabs>
              <w:spacing w:before="40" w:after="40"/>
              <w:ind w:right="87"/>
              <w:jc w:val="both"/>
              <w:rPr>
                <w:rFonts w:asciiTheme="minorHAnsi" w:hAnsiTheme="minorHAnsi"/>
                <w:sz w:val="18"/>
                <w:szCs w:val="18"/>
              </w:rPr>
            </w:pPr>
            <w:r w:rsidRPr="00021D37">
              <w:rPr>
                <w:rFonts w:asciiTheme="minorHAnsi" w:hAnsiTheme="minorHAnsi"/>
                <w:sz w:val="18"/>
                <w:szCs w:val="18"/>
              </w:rPr>
              <w:t>Adhoc support onsite or remotely via phone/email as necessary.</w:t>
            </w:r>
          </w:p>
        </w:tc>
      </w:tr>
    </w:tbl>
    <w:p w14:paraId="3905DC6B" w14:textId="77777777" w:rsidR="006C4611" w:rsidRPr="00021D37" w:rsidRDefault="006C4611">
      <w:pPr>
        <w:spacing w:after="0" w:line="240" w:lineRule="auto"/>
      </w:pPr>
    </w:p>
    <w:p w14:paraId="7F056F01" w14:textId="484C8028" w:rsidR="007975FC" w:rsidRPr="00021D37" w:rsidRDefault="007975FC" w:rsidP="00CC5F7F">
      <w:pPr>
        <w:pStyle w:val="Balk2"/>
      </w:pPr>
      <w:bookmarkStart w:id="106" w:name="_Toc212210578"/>
      <w:r w:rsidRPr="00021D37">
        <w:t>Compliance and Review</w:t>
      </w:r>
      <w:bookmarkEnd w:id="106"/>
      <w:r w:rsidRPr="00021D37">
        <w:t xml:space="preserve"> </w:t>
      </w:r>
    </w:p>
    <w:p w14:paraId="587A994D" w14:textId="1837E8B7" w:rsidR="00110ADE" w:rsidRPr="0099198C" w:rsidRDefault="0099198C" w:rsidP="00C17C75">
      <w:r w:rsidRPr="0099198C">
        <w:t>The Corporate Biodiversity Specialist (CBS) leads all on</w:t>
      </w:r>
      <w:r w:rsidRPr="0099198C">
        <w:rPr>
          <w:rFonts w:ascii="Cambria Math" w:hAnsi="Cambria Math" w:cs="Cambria Math"/>
        </w:rPr>
        <w:t>‑</w:t>
      </w:r>
      <w:r w:rsidRPr="0099198C">
        <w:t>site biodiversity activities (monitoring, mitigation, protection) with the contracted Biodiversity Consultant. During construction, the Consultant submits monthly progress reports to the CBS. The Biodiversity Management Plan (BMP) is adaptive and will be updated by the CBS based on site findings. Where required, a Biodiversity Action Plan (BAP) will be prepared and, once issued, it will also be updated adaptively.</w:t>
      </w:r>
    </w:p>
    <w:p w14:paraId="0E80742D" w14:textId="23323727" w:rsidR="007975FC" w:rsidRPr="00021D37" w:rsidRDefault="007975FC" w:rsidP="00130DCF">
      <w:pPr>
        <w:pStyle w:val="Balk3"/>
      </w:pPr>
      <w:bookmarkStart w:id="107" w:name="_Toc212210579"/>
      <w:r w:rsidRPr="00021D37">
        <w:t>Site Inspections</w:t>
      </w:r>
      <w:bookmarkEnd w:id="107"/>
    </w:p>
    <w:p w14:paraId="10C03E14" w14:textId="68167895" w:rsidR="00AD3F84" w:rsidRDefault="00AD3F84" w:rsidP="00C17C75">
      <w:pPr>
        <w:pStyle w:val="ListeMaddemi"/>
        <w:numPr>
          <w:ilvl w:val="0"/>
          <w:numId w:val="53"/>
        </w:numPr>
        <w:spacing w:before="60" w:line="300" w:lineRule="auto"/>
        <w:ind w:left="714" w:hanging="357"/>
        <w:contextualSpacing/>
        <w:jc w:val="both"/>
      </w:pPr>
      <w:r>
        <w:t>The Biodiversity Consultant conducts routine inspections and monitoring in line with the BMP and keeps written records on site and in the project archive.</w:t>
      </w:r>
    </w:p>
    <w:p w14:paraId="3A1A45B4" w14:textId="77777777" w:rsidR="00AD3F84" w:rsidRDefault="00AD3F84" w:rsidP="00C17C75">
      <w:pPr>
        <w:pStyle w:val="ListeMaddemi"/>
        <w:numPr>
          <w:ilvl w:val="0"/>
          <w:numId w:val="53"/>
        </w:numPr>
        <w:spacing w:before="60" w:line="300" w:lineRule="auto"/>
        <w:ind w:left="714" w:hanging="357"/>
        <w:contextualSpacing/>
        <w:jc w:val="both"/>
      </w:pPr>
      <w:r>
        <w:t>Daily visual checks are undertaken on active work areas to confirm the integrity of no</w:t>
      </w:r>
      <w:r w:rsidRPr="00587878">
        <w:rPr>
          <w:rFonts w:ascii="Cambria Math" w:hAnsi="Cambria Math" w:cs="Cambria Math"/>
        </w:rPr>
        <w:t>‑</w:t>
      </w:r>
      <w:r>
        <w:t>go areas/buffers and the effectiveness of biodiversity controls specified in the BMP.</w:t>
      </w:r>
    </w:p>
    <w:p w14:paraId="4988E370" w14:textId="1CF0EC53" w:rsidR="00AD3F84" w:rsidRPr="00021D37" w:rsidRDefault="00AD3F84" w:rsidP="00587878">
      <w:pPr>
        <w:pStyle w:val="ListeMaddemi"/>
        <w:numPr>
          <w:ilvl w:val="0"/>
          <w:numId w:val="53"/>
        </w:numPr>
        <w:spacing w:before="60" w:line="300" w:lineRule="auto"/>
        <w:ind w:left="714" w:hanging="357"/>
        <w:contextualSpacing/>
        <w:jc w:val="both"/>
      </w:pPr>
      <w:r>
        <w:t>Monthly CBS reviews are carried out during construction to evaluate monitoring results against the KPIs in Section 4.4 and to issue BMP/BAP updates where needed.</w:t>
      </w:r>
    </w:p>
    <w:p w14:paraId="4E26C250" w14:textId="411CD8C6" w:rsidR="007975FC" w:rsidRPr="00021D37" w:rsidRDefault="0044473B" w:rsidP="00130DCF">
      <w:pPr>
        <w:pStyle w:val="Balk3"/>
      </w:pPr>
      <w:bookmarkStart w:id="108" w:name="_Toc212210580"/>
      <w:r>
        <w:t xml:space="preserve">BIODIVERSITY </w:t>
      </w:r>
      <w:r w:rsidR="007975FC">
        <w:t>Compliance</w:t>
      </w:r>
      <w:bookmarkEnd w:id="108"/>
    </w:p>
    <w:p w14:paraId="3FF95B18" w14:textId="5962E4F7" w:rsidR="007975FC" w:rsidRPr="00021D37" w:rsidRDefault="007975FC" w:rsidP="007975FC">
      <w:pPr>
        <w:autoSpaceDE w:val="0"/>
        <w:autoSpaceDN w:val="0"/>
        <w:adjustRightInd w:val="0"/>
        <w:spacing w:after="120"/>
      </w:pPr>
      <w:r w:rsidRPr="00021D37">
        <w:t xml:space="preserve">The following definitions shall apply in relation to the classification of </w:t>
      </w:r>
      <w:r w:rsidR="006647E7">
        <w:t>Biodiversity</w:t>
      </w:r>
      <w:r w:rsidR="006647E7" w:rsidRPr="00021D37">
        <w:t xml:space="preserve"> </w:t>
      </w:r>
      <w:r w:rsidRPr="00021D37">
        <w:t>Occurrences during construction phase:</w:t>
      </w:r>
    </w:p>
    <w:p w14:paraId="599ED3D1" w14:textId="7E3BF5B3" w:rsidR="006647E7" w:rsidRDefault="006647E7" w:rsidP="00C17C75">
      <w:pPr>
        <w:pStyle w:val="ListeMaddemi"/>
        <w:numPr>
          <w:ilvl w:val="0"/>
          <w:numId w:val="53"/>
        </w:numPr>
        <w:spacing w:before="60" w:line="300" w:lineRule="auto"/>
        <w:ind w:left="714" w:hanging="357"/>
        <w:contextualSpacing/>
        <w:jc w:val="both"/>
      </w:pPr>
      <w:r>
        <w:t>Biodiversity Near Miss: An occurrence that, if not controlled, could affect protected/priority species or habitats.</w:t>
      </w:r>
    </w:p>
    <w:p w14:paraId="3D30DE74" w14:textId="77777777" w:rsidR="006647E7" w:rsidRDefault="006647E7" w:rsidP="00C17C75">
      <w:pPr>
        <w:pStyle w:val="ListeMaddemi"/>
        <w:numPr>
          <w:ilvl w:val="0"/>
          <w:numId w:val="53"/>
        </w:numPr>
        <w:spacing w:before="60" w:line="300" w:lineRule="auto"/>
        <w:ind w:left="714" w:hanging="357"/>
        <w:contextualSpacing/>
        <w:jc w:val="both"/>
      </w:pPr>
      <w:r>
        <w:t>Biodiversity Incident: An occurrence that results in actual impact on protected/priority species or habitats.</w:t>
      </w:r>
    </w:p>
    <w:p w14:paraId="75B3F4D2" w14:textId="16D2E6B4" w:rsidR="006647E7" w:rsidRPr="00021D37" w:rsidRDefault="006647E7" w:rsidP="00C17C75">
      <w:pPr>
        <w:pStyle w:val="ListeMaddemi"/>
        <w:numPr>
          <w:ilvl w:val="0"/>
          <w:numId w:val="53"/>
        </w:numPr>
        <w:spacing w:before="60" w:line="300" w:lineRule="auto"/>
        <w:ind w:left="714" w:hanging="357"/>
        <w:contextualSpacing/>
        <w:jc w:val="both"/>
      </w:pPr>
      <w:r>
        <w:t>Biodiversity Non</w:t>
      </w:r>
      <w:r w:rsidRPr="006647E7">
        <w:rPr>
          <w:rFonts w:ascii="Cambria Math" w:hAnsi="Cambria Math" w:cs="Cambria Math"/>
        </w:rPr>
        <w:t>‑</w:t>
      </w:r>
      <w:r>
        <w:t>Compliance: A deviation from BMP/BAP requirements or approved ecological methods.</w:t>
      </w:r>
    </w:p>
    <w:p w14:paraId="683EB678" w14:textId="09716CB2" w:rsidR="007975FC" w:rsidRPr="00021D37" w:rsidRDefault="007975FC" w:rsidP="00130DCF">
      <w:pPr>
        <w:pStyle w:val="Balk3"/>
      </w:pPr>
      <w:bookmarkStart w:id="109" w:name="_Toc212210581"/>
      <w:r w:rsidRPr="00021D37">
        <w:lastRenderedPageBreak/>
        <w:t>Auditing</w:t>
      </w:r>
      <w:bookmarkEnd w:id="109"/>
    </w:p>
    <w:p w14:paraId="2C9AE5BA" w14:textId="02BAC5A1" w:rsidR="001C1206" w:rsidRDefault="001C1206" w:rsidP="00C17C75">
      <w:pPr>
        <w:pStyle w:val="ListeMaddemi"/>
        <w:numPr>
          <w:ilvl w:val="0"/>
          <w:numId w:val="47"/>
        </w:numPr>
        <w:spacing w:before="0" w:afterLines="120" w:after="288" w:line="300" w:lineRule="auto"/>
        <w:contextualSpacing/>
        <w:jc w:val="both"/>
      </w:pPr>
      <w:r>
        <w:t>Internal monthly audits and external bi</w:t>
      </w:r>
      <w:r w:rsidRPr="001C1206">
        <w:rPr>
          <w:rFonts w:ascii="Cambria Math" w:hAnsi="Cambria Math" w:cs="Cambria Math"/>
        </w:rPr>
        <w:t>‑</w:t>
      </w:r>
      <w:r>
        <w:t>monthly audits are undertaken during construction.</w:t>
      </w:r>
    </w:p>
    <w:p w14:paraId="4D6BDE32" w14:textId="77777777" w:rsidR="001C1206" w:rsidRDefault="001C1206" w:rsidP="00C17C75">
      <w:pPr>
        <w:pStyle w:val="ListeMaddemi"/>
        <w:numPr>
          <w:ilvl w:val="0"/>
          <w:numId w:val="47"/>
        </w:numPr>
        <w:spacing w:before="0" w:afterLines="120" w:after="288" w:line="300" w:lineRule="auto"/>
        <w:contextualSpacing/>
        <w:jc w:val="both"/>
      </w:pPr>
      <w:r>
        <w:t>Audits follow protocols aligned with the BMP and include field verification and review of monitoring data. Findings are communicated to Project management.</w:t>
      </w:r>
    </w:p>
    <w:p w14:paraId="232DB69F" w14:textId="3E3804E6" w:rsidR="001C1206" w:rsidRPr="00021D37" w:rsidRDefault="001C1206" w:rsidP="00C17C75">
      <w:pPr>
        <w:pStyle w:val="ListeMaddemi"/>
        <w:numPr>
          <w:ilvl w:val="0"/>
          <w:numId w:val="47"/>
        </w:numPr>
        <w:spacing w:before="0" w:afterLines="120" w:after="288" w:line="300" w:lineRule="auto"/>
        <w:contextualSpacing/>
        <w:jc w:val="both"/>
      </w:pPr>
      <w:r>
        <w:t>A final close</w:t>
      </w:r>
      <w:r w:rsidRPr="001C1206">
        <w:rPr>
          <w:rFonts w:ascii="Cambria Math" w:hAnsi="Cambria Math" w:cs="Cambria Math"/>
        </w:rPr>
        <w:t>‑</w:t>
      </w:r>
      <w:r>
        <w:t>out audit is conducted within one month of completing construction activities. Any required updates are incorporated into the BMP/BAP.</w:t>
      </w:r>
    </w:p>
    <w:p w14:paraId="177F9BAF" w14:textId="1AA34EDA" w:rsidR="007975FC" w:rsidRPr="00021D37" w:rsidRDefault="00080B14" w:rsidP="00130DCF">
      <w:pPr>
        <w:pStyle w:val="Balk3"/>
      </w:pPr>
      <w:bookmarkStart w:id="110" w:name="_Toc212210582"/>
      <w:r w:rsidRPr="00080B14">
        <w:t>Management of Non</w:t>
      </w:r>
      <w:r w:rsidRPr="00080B14">
        <w:rPr>
          <w:rFonts w:ascii="Cambria Math" w:hAnsi="Cambria Math" w:cs="Cambria Math"/>
        </w:rPr>
        <w:t>‑</w:t>
      </w:r>
      <w:r w:rsidRPr="00080B14">
        <w:t>Compliance and Adaptive Update</w:t>
      </w:r>
      <w:bookmarkEnd w:id="110"/>
    </w:p>
    <w:p w14:paraId="192D8D1F" w14:textId="5CB2F813" w:rsidR="002420C2" w:rsidRDefault="002420C2" w:rsidP="007975FC">
      <w:pPr>
        <w:autoSpaceDE w:val="0"/>
        <w:autoSpaceDN w:val="0"/>
        <w:adjustRightInd w:val="0"/>
        <w:spacing w:before="120" w:after="60"/>
        <w:jc w:val="both"/>
      </w:pPr>
      <w:r w:rsidRPr="002420C2">
        <w:t>All near misses, incidents and non</w:t>
      </w:r>
      <w:r w:rsidRPr="002420C2">
        <w:rPr>
          <w:rFonts w:ascii="Cambria Math" w:hAnsi="Cambria Math" w:cs="Cambria Math"/>
        </w:rPr>
        <w:t>‑</w:t>
      </w:r>
      <w:r w:rsidRPr="002420C2">
        <w:t>compliances are entered in the Biodiversity Incident and Action Log within the adaptive BMP. Required measures are defined using the controls and methods already set out in the BMP and</w:t>
      </w:r>
      <w:r w:rsidRPr="002420C2">
        <w:rPr>
          <w:rFonts w:ascii="Verdana" w:hAnsi="Verdana" w:cs="Verdana"/>
        </w:rPr>
        <w:t>—</w:t>
      </w:r>
      <w:r w:rsidRPr="002420C2">
        <w:t>if issued</w:t>
      </w:r>
      <w:r w:rsidRPr="002420C2">
        <w:rPr>
          <w:rFonts w:ascii="Verdana" w:hAnsi="Verdana" w:cs="Verdana"/>
        </w:rPr>
        <w:t>—</w:t>
      </w:r>
      <w:r w:rsidRPr="002420C2">
        <w:t>the BAP; responsibilities and target dates are recorded. The CBS verifies implementation and may require temporary suspension of relevant activities until controls are effective. Once closed, the BMP/BAP is updated and re</w:t>
      </w:r>
      <w:r w:rsidRPr="002420C2">
        <w:rPr>
          <w:rFonts w:ascii="Cambria Math" w:hAnsi="Cambria Math" w:cs="Cambria Math"/>
        </w:rPr>
        <w:t>‑</w:t>
      </w:r>
      <w:r w:rsidRPr="002420C2">
        <w:t>issued.</w:t>
      </w:r>
    </w:p>
    <w:p w14:paraId="30A77CBB" w14:textId="77777777" w:rsidR="007975FC" w:rsidRPr="00021D37" w:rsidRDefault="007975FC" w:rsidP="00696005">
      <w:pPr>
        <w:pStyle w:val="Balk2"/>
      </w:pPr>
      <w:bookmarkStart w:id="111" w:name="_Toc212210583"/>
      <w:bookmarkStart w:id="112" w:name="_Toc212210584"/>
      <w:bookmarkStart w:id="113" w:name="_Toc212210585"/>
      <w:bookmarkStart w:id="114" w:name="_Toc212210586"/>
      <w:bookmarkStart w:id="115" w:name="_Toc212210587"/>
      <w:bookmarkStart w:id="116" w:name="_Toc212210588"/>
      <w:bookmarkStart w:id="117" w:name="_Toc212210589"/>
      <w:bookmarkStart w:id="118" w:name="_Toc212210590"/>
      <w:bookmarkStart w:id="119" w:name="_Toc212210591"/>
      <w:bookmarkStart w:id="120" w:name="_Toc212210592"/>
      <w:bookmarkStart w:id="121" w:name="_Toc212210593"/>
      <w:bookmarkStart w:id="122" w:name="_Toc212210594"/>
      <w:bookmarkStart w:id="123" w:name="_Toc212210595"/>
      <w:bookmarkStart w:id="124" w:name="_Toc212210596"/>
      <w:bookmarkStart w:id="125" w:name="_Toc212210597"/>
      <w:bookmarkStart w:id="126" w:name="_Toc212210598"/>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r w:rsidRPr="00021D37">
        <w:t>Reporting Requirements</w:t>
      </w:r>
      <w:bookmarkEnd w:id="126"/>
    </w:p>
    <w:p w14:paraId="2468E5B5" w14:textId="77777777" w:rsidR="007975FC" w:rsidRPr="00021D37" w:rsidRDefault="007975FC" w:rsidP="007975FC">
      <w:pPr>
        <w:autoSpaceDE w:val="0"/>
        <w:autoSpaceDN w:val="0"/>
        <w:adjustRightInd w:val="0"/>
        <w:spacing w:before="120" w:after="60"/>
        <w:contextualSpacing/>
        <w:jc w:val="both"/>
        <w:rPr>
          <w:rFonts w:cs="Arial"/>
          <w:color w:val="000000"/>
        </w:rPr>
      </w:pPr>
      <w:r w:rsidRPr="00021D37">
        <w:rPr>
          <w:rFonts w:cs="Arial"/>
          <w:color w:val="000000"/>
        </w:rPr>
        <w:t>The following reporting requirements apply for the EPC Contractor:</w:t>
      </w:r>
    </w:p>
    <w:p w14:paraId="67410713"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 xml:space="preserve">Incident reporting; </w:t>
      </w:r>
    </w:p>
    <w:p w14:paraId="44B95831"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Emergency response reporting;</w:t>
      </w:r>
    </w:p>
    <w:p w14:paraId="1579260C"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Records of annual emergency response training exercises;</w:t>
      </w:r>
    </w:p>
    <w:p w14:paraId="63B55075"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Biannual reports on KPIs and performance trends;</w:t>
      </w:r>
    </w:p>
    <w:p w14:paraId="3DDC77E3"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Monthly reports of relevant training activities completed and attendance registers to be maintained;</w:t>
      </w:r>
    </w:p>
    <w:p w14:paraId="4DF02212"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Daily/Weekly/Monthly reports of site inspection activities;</w:t>
      </w:r>
    </w:p>
    <w:p w14:paraId="1057E7E1"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Audit reports;</w:t>
      </w:r>
    </w:p>
    <w:p w14:paraId="17676654"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Inspection logs and status of non-compliances.</w:t>
      </w:r>
    </w:p>
    <w:p w14:paraId="74CD51D8" w14:textId="77777777" w:rsidR="007975FC" w:rsidRPr="00021D37" w:rsidRDefault="007975FC" w:rsidP="007975FC">
      <w:pPr>
        <w:pStyle w:val="Balk2"/>
        <w:ind w:left="426" w:hanging="426"/>
      </w:pPr>
      <w:bookmarkStart w:id="127" w:name="_Toc212210599"/>
      <w:r w:rsidRPr="00021D37">
        <w:t>Record Keeping &amp; Document Control</w:t>
      </w:r>
      <w:bookmarkEnd w:id="127"/>
      <w:r w:rsidRPr="00021D37">
        <w:t xml:space="preserve"> </w:t>
      </w:r>
    </w:p>
    <w:p w14:paraId="03C9C78E" w14:textId="77777777" w:rsidR="007975FC" w:rsidRPr="00021D37" w:rsidRDefault="007975FC" w:rsidP="007975FC">
      <w:pPr>
        <w:pStyle w:val="ListeMaddemi"/>
        <w:spacing w:before="0" w:afterLines="120" w:after="288" w:line="300" w:lineRule="auto"/>
        <w:ind w:left="403" w:hanging="403"/>
        <w:jc w:val="both"/>
      </w:pPr>
      <w:r w:rsidRPr="00021D37">
        <w:t>A record-keeping system shall be used to control all records and documents so that they are:</w:t>
      </w:r>
    </w:p>
    <w:p w14:paraId="6EF93E44"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Easy to retrieve and identify and are maintained in an orderly fashion;</w:t>
      </w:r>
    </w:p>
    <w:p w14:paraId="6AD6B2EF"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Current, accurate, legible, and dated, and that the dates should include revision dates when appropriate;</w:t>
      </w:r>
    </w:p>
    <w:p w14:paraId="499B5AF5"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Relevant/applicable and satisfy regulatory and/or legislative requirements; and</w:t>
      </w:r>
    </w:p>
    <w:p w14:paraId="67FD44A4"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Retained for a specified time period – Retention of records may be regulated by legislative or regulatory policies;</w:t>
      </w:r>
    </w:p>
    <w:p w14:paraId="7A3F2709" w14:textId="77777777" w:rsidR="007975FC" w:rsidRPr="00021D37" w:rsidRDefault="007975FC" w:rsidP="007975FC">
      <w:pPr>
        <w:pStyle w:val="ListeMaddemi"/>
        <w:spacing w:before="0" w:after="120" w:line="300" w:lineRule="auto"/>
        <w:ind w:left="0" w:firstLine="0"/>
        <w:contextualSpacing/>
        <w:jc w:val="both"/>
      </w:pPr>
    </w:p>
    <w:p w14:paraId="63C96DD7" w14:textId="77777777" w:rsidR="007975FC" w:rsidRPr="00021D37" w:rsidRDefault="007975FC" w:rsidP="007975FC">
      <w:pPr>
        <w:pStyle w:val="ListeMaddemi"/>
        <w:spacing w:before="0" w:afterLines="120" w:after="288" w:line="300" w:lineRule="auto"/>
        <w:ind w:left="403" w:hanging="403"/>
        <w:jc w:val="both"/>
      </w:pPr>
      <w:r w:rsidRPr="00021D37">
        <w:t xml:space="preserve">Records are to be kept of all required activities and incidents, which must be readily available for inspection at any time and which are to include the following: </w:t>
      </w:r>
    </w:p>
    <w:p w14:paraId="4187CEC3"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All permits and licenses;</w:t>
      </w:r>
    </w:p>
    <w:p w14:paraId="1213D9C5"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Register of relevant environmental legislation;</w:t>
      </w:r>
    </w:p>
    <w:p w14:paraId="1E96269F"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Register of relevant environmental consents;</w:t>
      </w:r>
    </w:p>
    <w:p w14:paraId="01546341"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All incidents reported;</w:t>
      </w:r>
    </w:p>
    <w:p w14:paraId="1D705EA7"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Internal and external audit reports and corrective action plans;</w:t>
      </w:r>
    </w:p>
    <w:p w14:paraId="7AEBDC52"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lastRenderedPageBreak/>
        <w:t>Site inspection reports;</w:t>
      </w:r>
    </w:p>
    <w:p w14:paraId="45702F36"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Monitoring reports;</w:t>
      </w:r>
    </w:p>
    <w:p w14:paraId="7BCFFEC2"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 xml:space="preserve">Records of successful and unsuccessful implementation of mitigation measures; </w:t>
      </w:r>
    </w:p>
    <w:p w14:paraId="756D5800"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 xml:space="preserve">Site inductions; </w:t>
      </w:r>
    </w:p>
    <w:p w14:paraId="7ED5FE31"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Training records;</w:t>
      </w:r>
    </w:p>
    <w:p w14:paraId="7285AA4A"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 xml:space="preserve">Tool box meetings and other training records of attendance; </w:t>
      </w:r>
    </w:p>
    <w:p w14:paraId="0CE2C8E7" w14:textId="77777777" w:rsidR="007975FC" w:rsidRPr="00021D37" w:rsidRDefault="007975FC" w:rsidP="007975FC">
      <w:pPr>
        <w:pStyle w:val="ListeMaddemi"/>
        <w:numPr>
          <w:ilvl w:val="0"/>
          <w:numId w:val="47"/>
        </w:numPr>
        <w:spacing w:before="0" w:afterLines="120" w:after="288" w:line="300" w:lineRule="auto"/>
        <w:contextualSpacing/>
        <w:jc w:val="both"/>
      </w:pPr>
      <w:r w:rsidRPr="00021D37">
        <w:t>MSDS (Material Safety Data Sheets).</w:t>
      </w:r>
    </w:p>
    <w:p w14:paraId="73420EAC" w14:textId="44124F82" w:rsidR="007975FC" w:rsidRPr="00021D37" w:rsidRDefault="007975FC" w:rsidP="007975FC">
      <w:pPr>
        <w:spacing w:before="120" w:after="60"/>
        <w:jc w:val="both"/>
      </w:pPr>
      <w:r w:rsidRPr="00021D37">
        <w:t>The construction BMP will be regularly reviewed and updated by the E&amp;S Officer</w:t>
      </w:r>
      <w:r w:rsidR="006761A5">
        <w:t>/CBS</w:t>
      </w:r>
      <w:r w:rsidRPr="00021D37">
        <w:t xml:space="preserve"> after any change in the context in which the Project operates during the construction phase. </w:t>
      </w:r>
    </w:p>
    <w:p w14:paraId="4839C4A2" w14:textId="16FA002C" w:rsidR="007975FC" w:rsidRPr="00021D37" w:rsidRDefault="007975FC" w:rsidP="007975FC">
      <w:pPr>
        <w:spacing w:before="120" w:after="60"/>
        <w:jc w:val="both"/>
      </w:pPr>
      <w:r w:rsidRPr="00021D37">
        <w:t>Urgent updates in line with the principle of ‘adaptive management’ can be the responsibility of the E&amp;S Officer</w:t>
      </w:r>
      <w:r w:rsidR="006761A5">
        <w:t>/CBS</w:t>
      </w:r>
      <w:r w:rsidRPr="00021D37">
        <w:t>, however any material changes to intervention design, the timing of monitoring activities, etc. should be made in consultation with a third-party consultant to ensure accountability.</w:t>
      </w:r>
    </w:p>
    <w:p w14:paraId="6B396745" w14:textId="77777777" w:rsidR="007975FC" w:rsidRPr="00021D37" w:rsidRDefault="007975FC" w:rsidP="007975FC">
      <w:pPr>
        <w:spacing w:before="120" w:after="60"/>
        <w:jc w:val="both"/>
      </w:pPr>
      <w:r w:rsidRPr="00021D37">
        <w:t>Any and all changes made to the BMP will be made in the master document and revision numbers and dates provided to track version numbers as part of the EPC Contractor’s data and document management system.  A summary document should also be produced that summarizes the important changes made to the document for the different version numbers and who authorized these changes.</w:t>
      </w:r>
    </w:p>
    <w:p w14:paraId="143BBBE7" w14:textId="77777777" w:rsidR="007975FC" w:rsidRPr="00021D37" w:rsidRDefault="007975FC" w:rsidP="007975FC">
      <w:pPr>
        <w:autoSpaceDE w:val="0"/>
        <w:autoSpaceDN w:val="0"/>
        <w:adjustRightInd w:val="0"/>
        <w:spacing w:before="120" w:after="60"/>
        <w:contextualSpacing/>
        <w:jc w:val="both"/>
      </w:pPr>
      <w:r w:rsidRPr="00021D37">
        <w:t xml:space="preserve">A copy of the documents / folders shall be kept at the Site offices for the duration of the works and will be available at all times for review. </w:t>
      </w:r>
    </w:p>
    <w:p w14:paraId="52A44DE1" w14:textId="77777777" w:rsidR="007975FC" w:rsidRPr="00021D37" w:rsidRDefault="007975FC" w:rsidP="007975FC"/>
    <w:p w14:paraId="2D970664" w14:textId="77777777" w:rsidR="006C4611" w:rsidRPr="00021D37" w:rsidRDefault="006C4611">
      <w:pPr>
        <w:spacing w:after="0" w:line="240" w:lineRule="auto"/>
      </w:pPr>
    </w:p>
    <w:p w14:paraId="068225A8" w14:textId="13D04C25" w:rsidR="006C4611" w:rsidRPr="00021D37" w:rsidRDefault="006C4611">
      <w:pPr>
        <w:spacing w:after="0" w:line="240" w:lineRule="auto"/>
      </w:pPr>
      <w:r w:rsidRPr="00021D37">
        <w:br w:type="page"/>
      </w:r>
    </w:p>
    <w:p w14:paraId="20CAC21E" w14:textId="77777777" w:rsidR="00946D5C" w:rsidRPr="00021D37" w:rsidRDefault="00946D5C" w:rsidP="0075089E">
      <w:pPr>
        <w:pStyle w:val="GvdeMetni"/>
        <w:sectPr w:rsidR="00946D5C" w:rsidRPr="00021D37" w:rsidSect="00360417">
          <w:pgSz w:w="11906" w:h="16838" w:code="9"/>
          <w:pgMar w:top="1134" w:right="1134" w:bottom="1134" w:left="1134" w:header="567" w:footer="374" w:gutter="0"/>
          <w:cols w:sep="1" w:space="380"/>
          <w:titlePg/>
          <w:docGrid w:linePitch="360"/>
        </w:sectPr>
      </w:pPr>
    </w:p>
    <w:p w14:paraId="4F29AA89" w14:textId="5E5F5BB4" w:rsidR="00994F11" w:rsidRPr="00021D37" w:rsidRDefault="00994F11" w:rsidP="00780BDA">
      <w:pPr>
        <w:pStyle w:val="Balk1"/>
      </w:pPr>
      <w:bookmarkStart w:id="128" w:name="_Toc212210600"/>
      <w:bookmarkStart w:id="129" w:name="_Toc156896039"/>
      <w:r w:rsidRPr="00021D37">
        <w:lastRenderedPageBreak/>
        <w:t xml:space="preserve">OPERATIONAL PHASE </w:t>
      </w:r>
      <w:r w:rsidR="005A419A" w:rsidRPr="00021D37">
        <w:t>BIODIVERSITY MANAGEMENT PLAN (BMP)</w:t>
      </w:r>
      <w:bookmarkEnd w:id="128"/>
    </w:p>
    <w:p w14:paraId="2C91239A" w14:textId="716F8185" w:rsidR="00CB2BD7" w:rsidRPr="00021D37" w:rsidRDefault="00D863F2" w:rsidP="00E90C51">
      <w:pPr>
        <w:pStyle w:val="GvdeMetni"/>
      </w:pPr>
      <w:r w:rsidRPr="00021D37">
        <w:t xml:space="preserve">This Chapter presents the Biodiversity Management Plan (BMP) for the </w:t>
      </w:r>
      <w:r w:rsidRPr="00021D37">
        <w:rPr>
          <w:u w:val="single"/>
        </w:rPr>
        <w:t>operational phase</w:t>
      </w:r>
      <w:r w:rsidRPr="00021D37">
        <w:t xml:space="preserve"> of the Project. </w:t>
      </w:r>
      <w:r w:rsidR="00731702" w:rsidRPr="00021D37">
        <w:t xml:space="preserve">The BMP for the operational phase of the project will address the management of potential impacts on biodiversity (namely to species and habitats) that may occur during the operation and maintenance of the </w:t>
      </w:r>
      <w:r w:rsidR="00751942">
        <w:t>Falp</w:t>
      </w:r>
      <w:r w:rsidR="00AE60CC" w:rsidRPr="00021D37">
        <w:t xml:space="preserve"> Wind Power Plant</w:t>
      </w:r>
      <w:r w:rsidR="00731702" w:rsidRPr="00021D37">
        <w:t>.</w:t>
      </w:r>
      <w:r w:rsidR="00E821F1" w:rsidRPr="00021D37">
        <w:t xml:space="preserve"> </w:t>
      </w:r>
    </w:p>
    <w:p w14:paraId="4D62D68D" w14:textId="77777777" w:rsidR="00CB2BD7" w:rsidRPr="00021D37" w:rsidRDefault="00CB2BD7" w:rsidP="00CB2BD7">
      <w:pPr>
        <w:pStyle w:val="GvdeMetni"/>
      </w:pPr>
      <w:r w:rsidRPr="00021D37">
        <w:t>Operationally, the BMP shall apply to the following components of the Project:</w:t>
      </w:r>
    </w:p>
    <w:p w14:paraId="63CDB444" w14:textId="2660BF7B" w:rsidR="00CB2BD7" w:rsidRPr="00021D37" w:rsidRDefault="00CB2BD7" w:rsidP="00CB2BD7">
      <w:pPr>
        <w:pStyle w:val="GvdeMetni"/>
        <w:numPr>
          <w:ilvl w:val="0"/>
          <w:numId w:val="60"/>
        </w:numPr>
        <w:contextualSpacing/>
      </w:pPr>
      <w:r w:rsidRPr="00021D37">
        <w:t xml:space="preserve">Operation and maintenance of the </w:t>
      </w:r>
      <w:r w:rsidR="0036295A" w:rsidRPr="00021D37">
        <w:t>P</w:t>
      </w:r>
      <w:r w:rsidRPr="00021D37">
        <w:t>roject</w:t>
      </w:r>
      <w:r w:rsidR="0036295A" w:rsidRPr="00021D37">
        <w:t>, and</w:t>
      </w:r>
    </w:p>
    <w:p w14:paraId="658974C2" w14:textId="77777777" w:rsidR="00CB2BD7" w:rsidRPr="00021D37" w:rsidRDefault="00CB2BD7" w:rsidP="00CB2BD7">
      <w:pPr>
        <w:pStyle w:val="GvdeMetni"/>
        <w:numPr>
          <w:ilvl w:val="0"/>
          <w:numId w:val="60"/>
        </w:numPr>
        <w:contextualSpacing/>
      </w:pPr>
      <w:r w:rsidRPr="00021D37">
        <w:t>Maintenance of access roads.</w:t>
      </w:r>
    </w:p>
    <w:p w14:paraId="0DF0D20C" w14:textId="33D97606" w:rsidR="009721BE" w:rsidRPr="00021D37" w:rsidRDefault="009721BE" w:rsidP="009721BE">
      <w:pPr>
        <w:spacing w:after="120"/>
        <w:rPr>
          <w:rFonts w:cs="Arial"/>
          <w:i/>
          <w:iCs/>
        </w:rPr>
      </w:pPr>
      <w:r w:rsidRPr="00021D37">
        <w:rPr>
          <w:rFonts w:cs="Arial"/>
          <w:i/>
          <w:iCs/>
        </w:rPr>
        <w:t xml:space="preserve">Note also that maintenance activities are included in the operational phase, noting that wind farms typically have relatively low maintenance and servicing requirements (Bennun et al., 2021).  </w:t>
      </w:r>
    </w:p>
    <w:p w14:paraId="7E3195D2" w14:textId="70751FB9" w:rsidR="0095265D" w:rsidRPr="00021D37" w:rsidRDefault="0095265D" w:rsidP="0095265D">
      <w:pPr>
        <w:pStyle w:val="GvdeMetni"/>
        <w:contextualSpacing/>
      </w:pPr>
      <w:r w:rsidRPr="00021D37">
        <w:t xml:space="preserve">The operational phase BMP aims to ensure that all suitable measures are in place prior </w:t>
      </w:r>
      <w:r w:rsidR="00CB2BD7" w:rsidRPr="00021D37">
        <w:t>t</w:t>
      </w:r>
      <w:r w:rsidRPr="00021D37">
        <w:t xml:space="preserve">o and during wind farm operation that seek to avoid, minimize, and restore biodiversity where possible, and applies mitigation hierarchy principles throughout to </w:t>
      </w:r>
      <w:r w:rsidR="00CB2BD7" w:rsidRPr="00021D37">
        <w:t>manage residual impacts.</w:t>
      </w:r>
    </w:p>
    <w:p w14:paraId="22357905" w14:textId="6E6F567A" w:rsidR="00994F11" w:rsidRPr="00021D37" w:rsidRDefault="00994F11" w:rsidP="00994F11">
      <w:pPr>
        <w:pStyle w:val="Balk2"/>
      </w:pPr>
      <w:bookmarkStart w:id="130" w:name="_Toc199519268"/>
      <w:bookmarkStart w:id="131" w:name="_Toc212210601"/>
      <w:bookmarkEnd w:id="130"/>
      <w:r w:rsidRPr="00021D37">
        <w:t>Impacts</w:t>
      </w:r>
      <w:r w:rsidR="00815BDB" w:rsidRPr="00021D37">
        <w:t>/Risks</w:t>
      </w:r>
      <w:bookmarkEnd w:id="131"/>
    </w:p>
    <w:p w14:paraId="4177BA12" w14:textId="77777777" w:rsidR="009721BE" w:rsidRPr="00021D37" w:rsidRDefault="009721BE" w:rsidP="009721BE">
      <w:pPr>
        <w:pStyle w:val="GvdeMetni"/>
        <w:rPr>
          <w:rFonts w:ascii="Verdana" w:hAnsi="Verdana" w:cs="Arial"/>
          <w:kern w:val="0"/>
          <w14:ligatures w14:val="none"/>
        </w:rPr>
      </w:pPr>
      <w:r w:rsidRPr="00021D37">
        <w:rPr>
          <w:rFonts w:ascii="Verdana" w:hAnsi="Verdana" w:cs="Arial"/>
          <w:kern w:val="0"/>
          <w14:ligatures w14:val="none"/>
        </w:rPr>
        <w:t xml:space="preserve">Biodiversity impacts, associated activities, and infrastructure for the operational phase of the wind farm have been assessed in detail in the ESIA prepared by ERM (2025). </w:t>
      </w:r>
    </w:p>
    <w:p w14:paraId="0F01EEB6" w14:textId="77777777" w:rsidR="009721BE" w:rsidRPr="00021D37" w:rsidRDefault="009721BE" w:rsidP="009721BE">
      <w:pPr>
        <w:pStyle w:val="GvdeMetni"/>
      </w:pPr>
      <w:r w:rsidRPr="00021D37">
        <w:t>While the construction phase poses more acute and direct threats to biodiversity, the operational phase carries its own set of risks, including bird and bat collisions with turbines, disturbance from ongoing maintenance activities, and potential barriers to faunal species movement for example.</w:t>
      </w:r>
    </w:p>
    <w:p w14:paraId="0E44B1F3" w14:textId="77777777" w:rsidR="00FD6C11" w:rsidRPr="00021D37" w:rsidRDefault="00D50C37" w:rsidP="00D50C37">
      <w:pPr>
        <w:pStyle w:val="GvdeMetni"/>
        <w:rPr>
          <w:rFonts w:cs="Arial"/>
        </w:rPr>
      </w:pPr>
      <w:r w:rsidRPr="00021D37">
        <w:t xml:space="preserve">While the significance of impacts varies across biodiversity receptors, the overall inherent risk during operation is considered </w:t>
      </w:r>
      <w:r w:rsidR="00821755" w:rsidRPr="00021D37">
        <w:t>Minor to Moderate</w:t>
      </w:r>
      <w:r w:rsidR="007F4123" w:rsidRPr="00021D37">
        <w:t>, particularly risk of impact related to collision and displacement effects for avifauna (birds, bats)</w:t>
      </w:r>
      <w:r w:rsidRPr="00021D37">
        <w:t xml:space="preserve">. </w:t>
      </w:r>
      <w:r w:rsidR="00FD6C11" w:rsidRPr="00021D37">
        <w:rPr>
          <w:rFonts w:cs="Arial"/>
        </w:rPr>
        <w:t xml:space="preserve">However, following the application of mitigation measures, residual impacts were generally regarded as ‘Low’ or ‘Minor’ across all categories (see Table 5-1 below). </w:t>
      </w:r>
    </w:p>
    <w:p w14:paraId="71150A3C" w14:textId="6FA8B258" w:rsidR="00D50C37" w:rsidRPr="00021D37" w:rsidRDefault="00821755" w:rsidP="00D50C37">
      <w:pPr>
        <w:pStyle w:val="GvdeMetni"/>
      </w:pPr>
      <w:r w:rsidRPr="00021D37">
        <w:t>I</w:t>
      </w:r>
      <w:r w:rsidR="00D50C37" w:rsidRPr="00021D37">
        <w:t xml:space="preserve">mpacts such as physical destruction or disturbance of vegetation </w:t>
      </w:r>
      <w:r w:rsidR="007F4123" w:rsidRPr="00021D37">
        <w:t xml:space="preserve">have been discussed under construction and </w:t>
      </w:r>
      <w:r w:rsidR="00D50C37" w:rsidRPr="00021D37">
        <w:t xml:space="preserve">are </w:t>
      </w:r>
      <w:r w:rsidR="007F4123" w:rsidRPr="00021D37">
        <w:t xml:space="preserve">therefore </w:t>
      </w:r>
      <w:r w:rsidR="00D50C37" w:rsidRPr="00021D37">
        <w:t>not relevant to the operational phase</w:t>
      </w:r>
      <w:r w:rsidR="00FD6C11" w:rsidRPr="00021D37">
        <w:t xml:space="preserve"> (impacts 1 – 5 in the table below are not relevant to operation)</w:t>
      </w:r>
      <w:r w:rsidR="00D50C37" w:rsidRPr="00021D37">
        <w:t>.</w:t>
      </w:r>
    </w:p>
    <w:p w14:paraId="17776D0E" w14:textId="0A95618B" w:rsidR="00994F11" w:rsidRPr="00021D37" w:rsidRDefault="00994F11" w:rsidP="00994F11">
      <w:pPr>
        <w:pStyle w:val="ResimYazs"/>
        <w:jc w:val="center"/>
      </w:pPr>
      <w:bookmarkStart w:id="132" w:name="_Ref160807117"/>
      <w:bookmarkStart w:id="133" w:name="_Toc212210658"/>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5</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1</w:t>
      </w:r>
      <w:r w:rsidR="00780BDA" w:rsidRPr="00021D37">
        <w:fldChar w:fldCharType="end"/>
      </w:r>
      <w:bookmarkEnd w:id="132"/>
      <w:r w:rsidRPr="00021D37">
        <w:t xml:space="preserve"> Summary of operational phase biodiversity impacts</w:t>
      </w:r>
      <w:bookmarkEnd w:id="133"/>
    </w:p>
    <w:tbl>
      <w:tblPr>
        <w:tblStyle w:val="TabloKlavuzu"/>
        <w:tblW w:w="5000" w:type="pct"/>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2597"/>
        <w:gridCol w:w="2228"/>
        <w:gridCol w:w="1576"/>
        <w:gridCol w:w="1576"/>
        <w:gridCol w:w="1655"/>
      </w:tblGrid>
      <w:tr w:rsidR="003363E8" w:rsidRPr="00021D37" w14:paraId="4CE14684" w14:textId="77777777" w:rsidTr="00467FD2">
        <w:trPr>
          <w:tblHeader/>
        </w:trPr>
        <w:tc>
          <w:tcPr>
            <w:tcW w:w="1348" w:type="pct"/>
            <w:shd w:val="clear" w:color="auto" w:fill="D5E5DF" w:themeFill="accent3" w:themeFillTint="33"/>
            <w:vAlign w:val="center"/>
          </w:tcPr>
          <w:p w14:paraId="2A5C1EEF" w14:textId="77777777" w:rsidR="003363E8" w:rsidRPr="00021D37" w:rsidRDefault="003363E8">
            <w:pPr>
              <w:spacing w:before="40" w:after="40" w:line="240" w:lineRule="auto"/>
              <w:rPr>
                <w:rFonts w:cs="Arial"/>
                <w:b/>
                <w:bCs/>
                <w:sz w:val="18"/>
                <w:szCs w:val="22"/>
              </w:rPr>
            </w:pPr>
            <w:r w:rsidRPr="00021D37">
              <w:rPr>
                <w:rFonts w:cs="Arial"/>
                <w:b/>
                <w:bCs/>
                <w:sz w:val="18"/>
                <w:szCs w:val="22"/>
              </w:rPr>
              <w:t>Impact</w:t>
            </w:r>
          </w:p>
        </w:tc>
        <w:tc>
          <w:tcPr>
            <w:tcW w:w="1157" w:type="pct"/>
            <w:shd w:val="clear" w:color="auto" w:fill="D5E5DF" w:themeFill="accent3" w:themeFillTint="33"/>
            <w:vAlign w:val="center"/>
          </w:tcPr>
          <w:p w14:paraId="2B1B6FFF" w14:textId="77777777" w:rsidR="003363E8" w:rsidRPr="00021D37" w:rsidRDefault="003363E8">
            <w:pPr>
              <w:spacing w:before="40" w:after="40" w:line="240" w:lineRule="auto"/>
              <w:rPr>
                <w:rFonts w:cs="Arial"/>
                <w:b/>
                <w:bCs/>
                <w:sz w:val="18"/>
                <w:szCs w:val="22"/>
              </w:rPr>
            </w:pPr>
            <w:r w:rsidRPr="00021D37">
              <w:rPr>
                <w:rFonts w:cs="Arial"/>
                <w:b/>
                <w:bCs/>
                <w:sz w:val="18"/>
                <w:szCs w:val="22"/>
              </w:rPr>
              <w:t>Biodiversity Receptor</w:t>
            </w:r>
          </w:p>
        </w:tc>
        <w:tc>
          <w:tcPr>
            <w:tcW w:w="818" w:type="pct"/>
            <w:shd w:val="clear" w:color="auto" w:fill="D5E5DF" w:themeFill="accent3" w:themeFillTint="33"/>
            <w:vAlign w:val="center"/>
          </w:tcPr>
          <w:p w14:paraId="2DEB0215" w14:textId="051AEEEC" w:rsidR="003363E8" w:rsidRPr="00021D37" w:rsidRDefault="00B43F39">
            <w:pPr>
              <w:spacing w:before="40" w:after="40" w:line="240" w:lineRule="auto"/>
              <w:jc w:val="center"/>
              <w:rPr>
                <w:rFonts w:cs="Arial"/>
                <w:b/>
                <w:bCs/>
                <w:sz w:val="18"/>
                <w:szCs w:val="22"/>
              </w:rPr>
            </w:pPr>
            <w:r w:rsidRPr="00021D37">
              <w:rPr>
                <w:rFonts w:cs="Arial"/>
                <w:b/>
                <w:bCs/>
                <w:sz w:val="18"/>
                <w:szCs w:val="22"/>
              </w:rPr>
              <w:t>CH or PBF?</w:t>
            </w:r>
          </w:p>
        </w:tc>
        <w:tc>
          <w:tcPr>
            <w:tcW w:w="818" w:type="pct"/>
            <w:shd w:val="clear" w:color="auto" w:fill="D5E5DF" w:themeFill="accent3" w:themeFillTint="33"/>
            <w:vAlign w:val="center"/>
          </w:tcPr>
          <w:p w14:paraId="56A453D1" w14:textId="7B98BF2C" w:rsidR="003363E8" w:rsidRPr="00021D37" w:rsidRDefault="003363E8">
            <w:pPr>
              <w:spacing w:before="40" w:after="40" w:line="240" w:lineRule="auto"/>
              <w:jc w:val="center"/>
              <w:rPr>
                <w:rFonts w:cs="Arial"/>
                <w:b/>
                <w:bCs/>
                <w:sz w:val="18"/>
                <w:szCs w:val="22"/>
              </w:rPr>
            </w:pPr>
            <w:r w:rsidRPr="00021D37">
              <w:rPr>
                <w:rFonts w:cs="Arial"/>
                <w:b/>
                <w:bCs/>
                <w:sz w:val="18"/>
                <w:szCs w:val="22"/>
              </w:rPr>
              <w:t xml:space="preserve">Impact Significance </w:t>
            </w:r>
            <w:r w:rsidRPr="00021D37">
              <w:rPr>
                <w:rFonts w:eastAsia="SimSun" w:cs="Arial"/>
                <w:b/>
                <w:bCs/>
                <w:sz w:val="18"/>
                <w:szCs w:val="18"/>
                <w:lang w:val="en-GB"/>
              </w:rPr>
              <w:t>(with embedded mitigation)</w:t>
            </w:r>
          </w:p>
        </w:tc>
        <w:tc>
          <w:tcPr>
            <w:tcW w:w="859" w:type="pct"/>
            <w:shd w:val="clear" w:color="auto" w:fill="D5E5DF" w:themeFill="accent3" w:themeFillTint="33"/>
            <w:vAlign w:val="center"/>
          </w:tcPr>
          <w:p w14:paraId="79304C05" w14:textId="77777777" w:rsidR="003363E8" w:rsidRPr="00021D37" w:rsidRDefault="003363E8">
            <w:pPr>
              <w:keepNext/>
              <w:spacing w:before="40" w:after="40" w:line="240" w:lineRule="auto"/>
              <w:outlineLvl w:val="3"/>
              <w:rPr>
                <w:rFonts w:cs="Arial"/>
                <w:b/>
                <w:bCs/>
                <w:sz w:val="18"/>
                <w:szCs w:val="22"/>
              </w:rPr>
            </w:pPr>
            <w:r w:rsidRPr="00021D37">
              <w:rPr>
                <w:rFonts w:eastAsia="SimSun" w:cs="Arial"/>
                <w:b/>
                <w:bCs/>
                <w:sz w:val="18"/>
                <w:szCs w:val="18"/>
                <w:lang w:val="en-GB"/>
              </w:rPr>
              <w:t>Residual impact (after mitigation)</w:t>
            </w:r>
          </w:p>
        </w:tc>
      </w:tr>
      <w:tr w:rsidR="00E3415A" w:rsidRPr="00021D37" w14:paraId="0BDFA345" w14:textId="77777777" w:rsidTr="00E3415A">
        <w:trPr>
          <w:trHeight w:val="260"/>
        </w:trPr>
        <w:tc>
          <w:tcPr>
            <w:tcW w:w="1348" w:type="pct"/>
            <w:vAlign w:val="center"/>
          </w:tcPr>
          <w:p w14:paraId="795B029A" w14:textId="77777777" w:rsidR="00E3415A" w:rsidRPr="00021D37" w:rsidRDefault="00E3415A" w:rsidP="003A2B62">
            <w:pPr>
              <w:spacing w:before="40" w:after="40" w:line="240" w:lineRule="auto"/>
              <w:rPr>
                <w:sz w:val="18"/>
                <w:szCs w:val="22"/>
                <w:lang w:eastAsia="en-GB"/>
              </w:rPr>
            </w:pPr>
            <w:r w:rsidRPr="00021D37">
              <w:rPr>
                <w:sz w:val="18"/>
                <w:szCs w:val="22"/>
                <w:lang w:eastAsia="en-GB"/>
              </w:rPr>
              <w:t>Impact 1: Physical Destruction/Disturbance of Vegetation and Habitat</w:t>
            </w:r>
          </w:p>
        </w:tc>
        <w:tc>
          <w:tcPr>
            <w:tcW w:w="3652" w:type="pct"/>
            <w:gridSpan w:val="4"/>
            <w:vMerge w:val="restart"/>
            <w:vAlign w:val="center"/>
          </w:tcPr>
          <w:p w14:paraId="1D2ABE9F" w14:textId="5289D617" w:rsidR="00E3415A" w:rsidRPr="00021D37" w:rsidRDefault="00E3415A" w:rsidP="003A2B62">
            <w:pPr>
              <w:spacing w:before="40" w:after="40" w:line="240" w:lineRule="auto"/>
              <w:jc w:val="center"/>
              <w:rPr>
                <w:rFonts w:cs="Arial"/>
                <w:sz w:val="18"/>
                <w:szCs w:val="22"/>
              </w:rPr>
            </w:pPr>
            <w:r w:rsidRPr="00021D37">
              <w:rPr>
                <w:rFonts w:cs="Arial"/>
                <w:sz w:val="18"/>
                <w:szCs w:val="22"/>
              </w:rPr>
              <w:t>N/A (construction phase only)</w:t>
            </w:r>
          </w:p>
        </w:tc>
      </w:tr>
      <w:tr w:rsidR="00E3415A" w:rsidRPr="00021D37" w14:paraId="28F158F9" w14:textId="77777777" w:rsidTr="00E3415A">
        <w:tc>
          <w:tcPr>
            <w:tcW w:w="1348" w:type="pct"/>
            <w:vAlign w:val="center"/>
          </w:tcPr>
          <w:p w14:paraId="1D8748D0" w14:textId="77777777" w:rsidR="00E3415A" w:rsidRPr="00021D37" w:rsidRDefault="00E3415A" w:rsidP="003A2B62">
            <w:pPr>
              <w:spacing w:before="40" w:after="40" w:line="240" w:lineRule="auto"/>
              <w:rPr>
                <w:sz w:val="18"/>
                <w:szCs w:val="22"/>
                <w:lang w:eastAsia="en-GB"/>
              </w:rPr>
            </w:pPr>
            <w:r w:rsidRPr="00021D37">
              <w:rPr>
                <w:sz w:val="18"/>
                <w:szCs w:val="22"/>
                <w:lang w:eastAsia="en-GB"/>
              </w:rPr>
              <w:t>Impact 2: Reduced Habitat Connectivity</w:t>
            </w:r>
          </w:p>
        </w:tc>
        <w:tc>
          <w:tcPr>
            <w:tcW w:w="3652" w:type="pct"/>
            <w:gridSpan w:val="4"/>
            <w:vMerge/>
            <w:vAlign w:val="center"/>
          </w:tcPr>
          <w:p w14:paraId="5E817EFB" w14:textId="08EB0772" w:rsidR="00E3415A" w:rsidRPr="00021D37" w:rsidRDefault="00E3415A" w:rsidP="003A2B62">
            <w:pPr>
              <w:spacing w:before="40" w:after="40" w:line="240" w:lineRule="auto"/>
              <w:jc w:val="center"/>
              <w:rPr>
                <w:rFonts w:cs="Arial"/>
                <w:sz w:val="18"/>
                <w:szCs w:val="22"/>
              </w:rPr>
            </w:pPr>
          </w:p>
        </w:tc>
      </w:tr>
      <w:tr w:rsidR="00E3415A" w:rsidRPr="00021D37" w14:paraId="6A9557A9" w14:textId="77777777" w:rsidTr="00E3415A">
        <w:tc>
          <w:tcPr>
            <w:tcW w:w="1348" w:type="pct"/>
            <w:vAlign w:val="center"/>
          </w:tcPr>
          <w:p w14:paraId="4DEF109D" w14:textId="77777777" w:rsidR="00E3415A" w:rsidRPr="00021D37" w:rsidRDefault="00E3415A" w:rsidP="003A2B62">
            <w:pPr>
              <w:spacing w:before="40" w:after="40" w:line="240" w:lineRule="auto"/>
              <w:rPr>
                <w:rFonts w:cs="Arial"/>
                <w:sz w:val="18"/>
                <w:szCs w:val="22"/>
              </w:rPr>
            </w:pPr>
            <w:r w:rsidRPr="00021D37">
              <w:rPr>
                <w:rFonts w:cs="Arial"/>
                <w:sz w:val="18"/>
                <w:szCs w:val="22"/>
              </w:rPr>
              <w:lastRenderedPageBreak/>
              <w:t>Impact 3: Introduction/spread of Invasive Alien Plants</w:t>
            </w:r>
          </w:p>
        </w:tc>
        <w:tc>
          <w:tcPr>
            <w:tcW w:w="3652" w:type="pct"/>
            <w:gridSpan w:val="4"/>
            <w:vMerge/>
            <w:vAlign w:val="center"/>
          </w:tcPr>
          <w:p w14:paraId="78EE573A" w14:textId="53F69D5A" w:rsidR="00E3415A" w:rsidRPr="00021D37" w:rsidRDefault="00E3415A" w:rsidP="003A2B62">
            <w:pPr>
              <w:spacing w:before="40" w:after="40" w:line="240" w:lineRule="auto"/>
              <w:jc w:val="center"/>
              <w:rPr>
                <w:rFonts w:cs="Arial"/>
                <w:sz w:val="18"/>
                <w:szCs w:val="22"/>
              </w:rPr>
            </w:pPr>
          </w:p>
        </w:tc>
      </w:tr>
      <w:tr w:rsidR="00E3415A" w:rsidRPr="00021D37" w14:paraId="2B133E9C" w14:textId="77777777" w:rsidTr="00E3415A">
        <w:tc>
          <w:tcPr>
            <w:tcW w:w="1348" w:type="pct"/>
            <w:shd w:val="clear" w:color="auto" w:fill="FFFFFF" w:themeFill="background1"/>
            <w:vAlign w:val="center"/>
          </w:tcPr>
          <w:p w14:paraId="7E50D784" w14:textId="77777777" w:rsidR="00E3415A" w:rsidRPr="00021D37" w:rsidRDefault="00E3415A" w:rsidP="003A2B62">
            <w:pPr>
              <w:spacing w:before="40" w:after="40" w:line="240" w:lineRule="auto"/>
              <w:rPr>
                <w:rFonts w:cs="Arial"/>
                <w:sz w:val="18"/>
                <w:szCs w:val="22"/>
              </w:rPr>
            </w:pPr>
            <w:r w:rsidRPr="00021D37">
              <w:rPr>
                <w:rFonts w:cs="Arial"/>
                <w:sz w:val="18"/>
                <w:szCs w:val="22"/>
              </w:rPr>
              <w:t>Impact 4: Water and Soil Pollution</w:t>
            </w:r>
          </w:p>
        </w:tc>
        <w:tc>
          <w:tcPr>
            <w:tcW w:w="3652" w:type="pct"/>
            <w:gridSpan w:val="4"/>
            <w:vMerge/>
            <w:shd w:val="clear" w:color="auto" w:fill="FFFFFF" w:themeFill="background1"/>
            <w:vAlign w:val="center"/>
          </w:tcPr>
          <w:p w14:paraId="6479ADF3" w14:textId="05B9F50B" w:rsidR="00E3415A" w:rsidRPr="00021D37" w:rsidRDefault="00E3415A" w:rsidP="003A2B62">
            <w:pPr>
              <w:spacing w:before="40" w:after="40" w:line="240" w:lineRule="auto"/>
              <w:jc w:val="center"/>
              <w:rPr>
                <w:rFonts w:cs="Arial"/>
                <w:sz w:val="18"/>
                <w:szCs w:val="22"/>
              </w:rPr>
            </w:pPr>
          </w:p>
        </w:tc>
      </w:tr>
      <w:tr w:rsidR="00E3415A" w:rsidRPr="00021D37" w14:paraId="1A62C4F6" w14:textId="77777777" w:rsidTr="00E3415A">
        <w:tc>
          <w:tcPr>
            <w:tcW w:w="1348" w:type="pct"/>
            <w:vAlign w:val="center"/>
          </w:tcPr>
          <w:p w14:paraId="1C55BFC4" w14:textId="77777777" w:rsidR="00E3415A" w:rsidRPr="00021D37" w:rsidRDefault="00E3415A" w:rsidP="003A2B62">
            <w:pPr>
              <w:spacing w:before="40" w:after="40" w:line="240" w:lineRule="auto"/>
              <w:rPr>
                <w:rFonts w:cs="Arial"/>
                <w:sz w:val="18"/>
                <w:szCs w:val="22"/>
              </w:rPr>
            </w:pPr>
            <w:r w:rsidRPr="00021D37">
              <w:rPr>
                <w:rFonts w:cs="Arial"/>
                <w:sz w:val="18"/>
                <w:szCs w:val="22"/>
              </w:rPr>
              <w:t>Impact 5: Dust Pollution</w:t>
            </w:r>
          </w:p>
        </w:tc>
        <w:tc>
          <w:tcPr>
            <w:tcW w:w="3652" w:type="pct"/>
            <w:gridSpan w:val="4"/>
            <w:vMerge/>
            <w:vAlign w:val="center"/>
          </w:tcPr>
          <w:p w14:paraId="113E3422" w14:textId="23F66201" w:rsidR="00E3415A" w:rsidRPr="00021D37" w:rsidRDefault="00E3415A" w:rsidP="003A2B62">
            <w:pPr>
              <w:spacing w:before="40" w:after="40" w:line="240" w:lineRule="auto"/>
              <w:jc w:val="center"/>
              <w:rPr>
                <w:rFonts w:cs="Arial"/>
                <w:sz w:val="18"/>
                <w:szCs w:val="22"/>
              </w:rPr>
            </w:pPr>
          </w:p>
        </w:tc>
      </w:tr>
      <w:tr w:rsidR="00E3415A" w:rsidRPr="00021D37" w14:paraId="5A961FF6" w14:textId="77777777" w:rsidTr="00814952">
        <w:tc>
          <w:tcPr>
            <w:tcW w:w="1348" w:type="pct"/>
            <w:vAlign w:val="center"/>
          </w:tcPr>
          <w:p w14:paraId="5A2AC537" w14:textId="77777777" w:rsidR="00E3415A" w:rsidRPr="00021D37" w:rsidRDefault="00E3415A" w:rsidP="00E3415A">
            <w:pPr>
              <w:spacing w:before="40" w:after="40" w:line="240" w:lineRule="auto"/>
              <w:rPr>
                <w:rFonts w:cs="Arial"/>
                <w:sz w:val="18"/>
                <w:szCs w:val="22"/>
              </w:rPr>
            </w:pPr>
            <w:r w:rsidRPr="00021D37">
              <w:rPr>
                <w:rFonts w:cs="Arial"/>
                <w:sz w:val="18"/>
                <w:szCs w:val="22"/>
              </w:rPr>
              <w:t>Impact 6: Disturbance caused by Noise, Light, Vibration</w:t>
            </w:r>
          </w:p>
        </w:tc>
        <w:tc>
          <w:tcPr>
            <w:tcW w:w="1157" w:type="pct"/>
            <w:vAlign w:val="center"/>
          </w:tcPr>
          <w:p w14:paraId="35DCC37F" w14:textId="77777777" w:rsidR="00E3415A" w:rsidRPr="00021D37" w:rsidRDefault="00E3415A" w:rsidP="00E3415A">
            <w:pPr>
              <w:spacing w:before="40" w:after="40" w:line="240" w:lineRule="auto"/>
              <w:rPr>
                <w:rFonts w:cs="Arial"/>
                <w:sz w:val="18"/>
                <w:szCs w:val="22"/>
              </w:rPr>
            </w:pPr>
            <w:r w:rsidRPr="00021D37">
              <w:rPr>
                <w:sz w:val="18"/>
                <w:szCs w:val="22"/>
                <w:lang w:eastAsia="en-GB"/>
              </w:rPr>
              <w:t>Fauna species: birds, bats, small mammals, reptiles</w:t>
            </w:r>
          </w:p>
        </w:tc>
        <w:tc>
          <w:tcPr>
            <w:tcW w:w="818" w:type="pct"/>
            <w:vAlign w:val="center"/>
          </w:tcPr>
          <w:p w14:paraId="4B28BD85" w14:textId="006D1369" w:rsidR="00E3415A" w:rsidRPr="00021D37" w:rsidRDefault="00E3415A" w:rsidP="00814952">
            <w:pPr>
              <w:spacing w:before="40" w:after="40" w:line="240" w:lineRule="auto"/>
              <w:rPr>
                <w:rFonts w:cs="Arial"/>
                <w:sz w:val="18"/>
                <w:szCs w:val="22"/>
              </w:rPr>
            </w:pPr>
            <w:r w:rsidRPr="00021D37">
              <w:rPr>
                <w:rFonts w:cs="Arial"/>
                <w:sz w:val="18"/>
                <w:szCs w:val="22"/>
              </w:rPr>
              <w:t>Fauna: PBF</w:t>
            </w:r>
          </w:p>
        </w:tc>
        <w:tc>
          <w:tcPr>
            <w:tcW w:w="818" w:type="pct"/>
            <w:shd w:val="clear" w:color="auto" w:fill="FFFF00"/>
            <w:vAlign w:val="center"/>
          </w:tcPr>
          <w:p w14:paraId="7144A3EB" w14:textId="476D6782" w:rsidR="00E3415A" w:rsidRPr="00021D37" w:rsidRDefault="00E3415A" w:rsidP="00E3415A">
            <w:pPr>
              <w:spacing w:before="40" w:after="40" w:line="240" w:lineRule="auto"/>
              <w:jc w:val="center"/>
              <w:rPr>
                <w:rFonts w:cs="Arial"/>
                <w:sz w:val="18"/>
                <w:szCs w:val="22"/>
              </w:rPr>
            </w:pPr>
            <w:r w:rsidRPr="00021D37">
              <w:rPr>
                <w:rFonts w:cs="Arial"/>
                <w:sz w:val="18"/>
                <w:szCs w:val="22"/>
              </w:rPr>
              <w:t>Insignificant  - Minor</w:t>
            </w:r>
          </w:p>
        </w:tc>
        <w:tc>
          <w:tcPr>
            <w:tcW w:w="859" w:type="pct"/>
            <w:shd w:val="clear" w:color="auto" w:fill="F2F2F2"/>
            <w:vAlign w:val="center"/>
          </w:tcPr>
          <w:p w14:paraId="715164D4" w14:textId="153D5845" w:rsidR="00E3415A" w:rsidRPr="00021D37" w:rsidRDefault="00E3415A" w:rsidP="00E3415A">
            <w:pPr>
              <w:spacing w:before="40" w:after="40" w:line="240" w:lineRule="auto"/>
              <w:jc w:val="center"/>
              <w:rPr>
                <w:rFonts w:cs="Arial"/>
                <w:sz w:val="18"/>
                <w:szCs w:val="22"/>
              </w:rPr>
            </w:pPr>
            <w:r w:rsidRPr="00021D37">
              <w:rPr>
                <w:rFonts w:cs="Arial"/>
                <w:sz w:val="18"/>
                <w:szCs w:val="22"/>
              </w:rPr>
              <w:t>Insignificant</w:t>
            </w:r>
          </w:p>
        </w:tc>
      </w:tr>
      <w:tr w:rsidR="00E3415A" w:rsidRPr="00021D37" w14:paraId="4B7DAAAB" w14:textId="77777777" w:rsidTr="00814952">
        <w:tc>
          <w:tcPr>
            <w:tcW w:w="1348" w:type="pct"/>
            <w:vAlign w:val="center"/>
          </w:tcPr>
          <w:p w14:paraId="4C54FF73" w14:textId="77777777" w:rsidR="00E3415A" w:rsidRPr="00021D37" w:rsidRDefault="00E3415A" w:rsidP="00E3415A">
            <w:pPr>
              <w:spacing w:before="40" w:after="40" w:line="240" w:lineRule="auto"/>
              <w:rPr>
                <w:rFonts w:cs="Arial"/>
                <w:sz w:val="18"/>
                <w:szCs w:val="22"/>
              </w:rPr>
            </w:pPr>
            <w:r w:rsidRPr="00021D37">
              <w:rPr>
                <w:rFonts w:cs="Arial"/>
                <w:sz w:val="18"/>
                <w:szCs w:val="22"/>
              </w:rPr>
              <w:t>Impact 7: Vehicle Collisions with Fauna</w:t>
            </w:r>
          </w:p>
        </w:tc>
        <w:tc>
          <w:tcPr>
            <w:tcW w:w="1157" w:type="pct"/>
            <w:vAlign w:val="center"/>
          </w:tcPr>
          <w:p w14:paraId="73D8CBDF" w14:textId="77777777" w:rsidR="00E3415A" w:rsidRPr="00021D37" w:rsidRDefault="00E3415A" w:rsidP="00E3415A">
            <w:pPr>
              <w:spacing w:before="40" w:after="40" w:line="240" w:lineRule="auto"/>
              <w:rPr>
                <w:sz w:val="18"/>
                <w:szCs w:val="22"/>
                <w:lang w:eastAsia="en-GB"/>
              </w:rPr>
            </w:pPr>
            <w:r w:rsidRPr="00021D37">
              <w:rPr>
                <w:sz w:val="18"/>
                <w:szCs w:val="22"/>
                <w:lang w:eastAsia="en-GB"/>
              </w:rPr>
              <w:t>Herpetofauna (reptiles, amphibians), and small mammals</w:t>
            </w:r>
          </w:p>
        </w:tc>
        <w:tc>
          <w:tcPr>
            <w:tcW w:w="818" w:type="pct"/>
            <w:vAlign w:val="center"/>
          </w:tcPr>
          <w:p w14:paraId="232638FB" w14:textId="738E51BF" w:rsidR="00E3415A" w:rsidRPr="00021D37" w:rsidRDefault="00E3415A" w:rsidP="00814952">
            <w:pPr>
              <w:spacing w:before="40" w:after="40" w:line="240" w:lineRule="auto"/>
              <w:rPr>
                <w:rFonts w:cs="Arial"/>
                <w:sz w:val="18"/>
                <w:szCs w:val="22"/>
              </w:rPr>
            </w:pPr>
            <w:r w:rsidRPr="00021D37">
              <w:rPr>
                <w:rFonts w:cs="Arial"/>
                <w:sz w:val="18"/>
                <w:szCs w:val="22"/>
              </w:rPr>
              <w:t>Fauna: PBF</w:t>
            </w:r>
          </w:p>
        </w:tc>
        <w:tc>
          <w:tcPr>
            <w:tcW w:w="818" w:type="pct"/>
            <w:shd w:val="clear" w:color="auto" w:fill="FFFF00"/>
            <w:vAlign w:val="center"/>
          </w:tcPr>
          <w:p w14:paraId="5F1215D5" w14:textId="4DE69D1D" w:rsidR="00E3415A" w:rsidRPr="00021D37" w:rsidRDefault="00E3415A" w:rsidP="00E3415A">
            <w:pPr>
              <w:spacing w:before="40" w:after="40" w:line="240" w:lineRule="auto"/>
              <w:jc w:val="center"/>
              <w:rPr>
                <w:rFonts w:cs="Arial"/>
                <w:sz w:val="18"/>
                <w:szCs w:val="22"/>
              </w:rPr>
            </w:pPr>
            <w:r w:rsidRPr="00021D37">
              <w:rPr>
                <w:rFonts w:cs="Arial"/>
                <w:sz w:val="18"/>
                <w:szCs w:val="22"/>
              </w:rPr>
              <w:t>Insignificant  - Minor</w:t>
            </w:r>
          </w:p>
        </w:tc>
        <w:tc>
          <w:tcPr>
            <w:tcW w:w="859" w:type="pct"/>
            <w:shd w:val="clear" w:color="auto" w:fill="F2F2F2"/>
            <w:vAlign w:val="center"/>
          </w:tcPr>
          <w:p w14:paraId="53DC74E7" w14:textId="77777777" w:rsidR="00E3415A" w:rsidRPr="00021D37" w:rsidRDefault="00E3415A" w:rsidP="00E3415A">
            <w:pPr>
              <w:spacing w:before="40" w:after="40" w:line="240" w:lineRule="auto"/>
              <w:jc w:val="center"/>
              <w:rPr>
                <w:rFonts w:cs="Arial"/>
                <w:sz w:val="18"/>
                <w:szCs w:val="22"/>
              </w:rPr>
            </w:pPr>
            <w:r w:rsidRPr="00021D37">
              <w:rPr>
                <w:rFonts w:cs="Arial"/>
                <w:sz w:val="18"/>
                <w:szCs w:val="22"/>
              </w:rPr>
              <w:t xml:space="preserve">Insignificant </w:t>
            </w:r>
          </w:p>
        </w:tc>
      </w:tr>
      <w:tr w:rsidR="00E3415A" w:rsidRPr="00021D37" w14:paraId="4A95FCBE" w14:textId="77777777" w:rsidTr="00814952">
        <w:tc>
          <w:tcPr>
            <w:tcW w:w="1348" w:type="pct"/>
            <w:vAlign w:val="center"/>
          </w:tcPr>
          <w:p w14:paraId="2F09396A" w14:textId="77777777" w:rsidR="00E3415A" w:rsidRPr="00021D37" w:rsidRDefault="00E3415A" w:rsidP="00E3415A">
            <w:pPr>
              <w:spacing w:before="40" w:after="40" w:line="240" w:lineRule="auto"/>
              <w:rPr>
                <w:rFonts w:cs="Arial"/>
                <w:sz w:val="18"/>
                <w:szCs w:val="22"/>
              </w:rPr>
            </w:pPr>
            <w:r w:rsidRPr="00021D37">
              <w:rPr>
                <w:rFonts w:cs="Arial"/>
                <w:sz w:val="18"/>
                <w:szCs w:val="22"/>
              </w:rPr>
              <w:t>Impact 8: Creation of barriers to faunal species movement</w:t>
            </w:r>
          </w:p>
        </w:tc>
        <w:tc>
          <w:tcPr>
            <w:tcW w:w="1157" w:type="pct"/>
            <w:vAlign w:val="center"/>
          </w:tcPr>
          <w:p w14:paraId="0FEC6270" w14:textId="77777777" w:rsidR="00E3415A" w:rsidRPr="00021D37" w:rsidRDefault="00E3415A" w:rsidP="00E3415A">
            <w:pPr>
              <w:spacing w:before="40" w:after="40" w:line="240" w:lineRule="auto"/>
              <w:rPr>
                <w:rFonts w:eastAsia="SimSun" w:cs="Arial"/>
                <w:sz w:val="18"/>
                <w:szCs w:val="18"/>
                <w:lang w:val="en-GB"/>
              </w:rPr>
            </w:pPr>
            <w:r w:rsidRPr="00021D37">
              <w:rPr>
                <w:rFonts w:eastAsia="SimSun" w:cs="Arial"/>
                <w:sz w:val="18"/>
                <w:szCs w:val="18"/>
                <w:lang w:val="en-GB"/>
              </w:rPr>
              <w:t>Mainly mammals and herpetofauna (reptiles, amphibians)</w:t>
            </w:r>
          </w:p>
          <w:p w14:paraId="7A892EBD" w14:textId="77777777" w:rsidR="00E3415A" w:rsidRPr="00021D37" w:rsidRDefault="00E3415A" w:rsidP="00E3415A">
            <w:pPr>
              <w:spacing w:before="40" w:after="40" w:line="240" w:lineRule="auto"/>
              <w:rPr>
                <w:sz w:val="18"/>
                <w:szCs w:val="22"/>
                <w:lang w:eastAsia="en-GB"/>
              </w:rPr>
            </w:pPr>
            <w:r w:rsidRPr="00021D37">
              <w:rPr>
                <w:rFonts w:eastAsia="SimSun" w:cs="Arial"/>
                <w:sz w:val="18"/>
                <w:szCs w:val="18"/>
                <w:lang w:val="en-GB"/>
              </w:rPr>
              <w:t>Birds operationally</w:t>
            </w:r>
          </w:p>
        </w:tc>
        <w:tc>
          <w:tcPr>
            <w:tcW w:w="818" w:type="pct"/>
            <w:vAlign w:val="center"/>
          </w:tcPr>
          <w:p w14:paraId="7C537C43" w14:textId="35E30BD8" w:rsidR="00E3415A" w:rsidRPr="00021D37" w:rsidRDefault="00E3415A" w:rsidP="00814952">
            <w:pPr>
              <w:spacing w:before="40" w:after="40" w:line="240" w:lineRule="auto"/>
              <w:rPr>
                <w:rFonts w:cs="Arial"/>
                <w:sz w:val="18"/>
                <w:szCs w:val="22"/>
              </w:rPr>
            </w:pPr>
            <w:r w:rsidRPr="00021D37">
              <w:rPr>
                <w:rFonts w:cs="Arial"/>
                <w:sz w:val="18"/>
                <w:szCs w:val="22"/>
              </w:rPr>
              <w:t>Fauna: PBF</w:t>
            </w:r>
          </w:p>
        </w:tc>
        <w:tc>
          <w:tcPr>
            <w:tcW w:w="818" w:type="pct"/>
            <w:shd w:val="clear" w:color="auto" w:fill="FFFF00"/>
            <w:vAlign w:val="center"/>
          </w:tcPr>
          <w:p w14:paraId="7BD2F082" w14:textId="6AE55DFC" w:rsidR="00E3415A" w:rsidRPr="00021D37" w:rsidRDefault="00E3415A" w:rsidP="00E3415A">
            <w:pPr>
              <w:spacing w:before="40" w:after="40" w:line="240" w:lineRule="auto"/>
              <w:jc w:val="center"/>
              <w:rPr>
                <w:rFonts w:cs="Arial"/>
                <w:sz w:val="18"/>
                <w:szCs w:val="22"/>
              </w:rPr>
            </w:pPr>
            <w:r w:rsidRPr="00021D37">
              <w:rPr>
                <w:rFonts w:cs="Arial"/>
                <w:sz w:val="18"/>
                <w:szCs w:val="22"/>
              </w:rPr>
              <w:t>Minor</w:t>
            </w:r>
          </w:p>
        </w:tc>
        <w:tc>
          <w:tcPr>
            <w:tcW w:w="859" w:type="pct"/>
            <w:shd w:val="clear" w:color="auto" w:fill="F2F2F2"/>
            <w:vAlign w:val="center"/>
          </w:tcPr>
          <w:p w14:paraId="6661A223" w14:textId="77777777" w:rsidR="00E3415A" w:rsidRPr="00021D37" w:rsidRDefault="00E3415A" w:rsidP="00E3415A">
            <w:pPr>
              <w:spacing w:before="40" w:after="40" w:line="240" w:lineRule="auto"/>
              <w:jc w:val="center"/>
              <w:rPr>
                <w:rFonts w:cs="Arial"/>
                <w:sz w:val="18"/>
                <w:szCs w:val="22"/>
              </w:rPr>
            </w:pPr>
            <w:r w:rsidRPr="00021D37">
              <w:rPr>
                <w:rFonts w:cs="Arial"/>
                <w:sz w:val="18"/>
                <w:szCs w:val="22"/>
              </w:rPr>
              <w:t xml:space="preserve">Insignificant </w:t>
            </w:r>
          </w:p>
        </w:tc>
      </w:tr>
      <w:tr w:rsidR="00492BC7" w:rsidRPr="00021D37" w14:paraId="49E9E736" w14:textId="77777777" w:rsidTr="00771023">
        <w:tc>
          <w:tcPr>
            <w:tcW w:w="1348" w:type="pct"/>
            <w:vAlign w:val="center"/>
          </w:tcPr>
          <w:p w14:paraId="770DF1AB" w14:textId="77777777" w:rsidR="00492BC7" w:rsidRPr="00021D37" w:rsidRDefault="00492BC7" w:rsidP="00492BC7">
            <w:pPr>
              <w:spacing w:before="40" w:after="40" w:line="240" w:lineRule="auto"/>
              <w:rPr>
                <w:rFonts w:cs="Arial"/>
                <w:sz w:val="18"/>
                <w:szCs w:val="22"/>
              </w:rPr>
            </w:pPr>
            <w:r w:rsidRPr="00021D37">
              <w:rPr>
                <w:rFonts w:cs="Arial"/>
                <w:sz w:val="18"/>
                <w:szCs w:val="22"/>
              </w:rPr>
              <w:t>Impact 9: Disturbance/Displacement of Breeding Avian Species</w:t>
            </w:r>
          </w:p>
        </w:tc>
        <w:tc>
          <w:tcPr>
            <w:tcW w:w="1157" w:type="pct"/>
            <w:vAlign w:val="center"/>
          </w:tcPr>
          <w:p w14:paraId="6CFD157E" w14:textId="77777777" w:rsidR="00492BC7" w:rsidRPr="00021D37" w:rsidRDefault="00492BC7" w:rsidP="00492BC7">
            <w:pPr>
              <w:spacing w:before="40" w:after="40" w:line="240" w:lineRule="auto"/>
              <w:rPr>
                <w:rFonts w:cs="Arial"/>
                <w:sz w:val="18"/>
                <w:szCs w:val="22"/>
              </w:rPr>
            </w:pPr>
            <w:r w:rsidRPr="00021D37">
              <w:rPr>
                <w:rFonts w:cs="Arial"/>
                <w:sz w:val="18"/>
                <w:szCs w:val="22"/>
              </w:rPr>
              <w:t>Breeding birds</w:t>
            </w:r>
          </w:p>
          <w:p w14:paraId="442E8406" w14:textId="77777777" w:rsidR="00492BC7" w:rsidRPr="00021D37" w:rsidRDefault="00492BC7" w:rsidP="00492BC7">
            <w:pPr>
              <w:spacing w:before="40" w:after="40" w:line="240" w:lineRule="auto"/>
              <w:rPr>
                <w:rFonts w:cs="Arial"/>
                <w:sz w:val="18"/>
                <w:szCs w:val="22"/>
              </w:rPr>
            </w:pPr>
            <w:r w:rsidRPr="00021D37">
              <w:rPr>
                <w:rFonts w:cs="Arial"/>
                <w:sz w:val="18"/>
                <w:szCs w:val="22"/>
              </w:rPr>
              <w:t>Bats</w:t>
            </w:r>
          </w:p>
        </w:tc>
        <w:tc>
          <w:tcPr>
            <w:tcW w:w="818" w:type="pct"/>
            <w:vAlign w:val="center"/>
          </w:tcPr>
          <w:p w14:paraId="75851C5C" w14:textId="2A96270E" w:rsidR="00492BC7" w:rsidRPr="00021D37" w:rsidRDefault="00492BC7" w:rsidP="00492BC7">
            <w:pPr>
              <w:spacing w:before="40" w:after="40" w:line="240" w:lineRule="auto"/>
              <w:rPr>
                <w:rFonts w:cs="Arial"/>
                <w:sz w:val="18"/>
                <w:szCs w:val="22"/>
              </w:rPr>
            </w:pPr>
            <w:r w:rsidRPr="00021D37">
              <w:rPr>
                <w:rFonts w:cs="Arial"/>
                <w:sz w:val="18"/>
                <w:szCs w:val="22"/>
              </w:rPr>
              <w:t>Birds and bats: PBF</w:t>
            </w:r>
          </w:p>
        </w:tc>
        <w:tc>
          <w:tcPr>
            <w:tcW w:w="818" w:type="pct"/>
            <w:shd w:val="clear" w:color="auto" w:fill="FFFF00"/>
            <w:vAlign w:val="center"/>
          </w:tcPr>
          <w:p w14:paraId="478BC0C2" w14:textId="6A631EAD" w:rsidR="00492BC7" w:rsidRPr="00021D37" w:rsidRDefault="00492BC7" w:rsidP="00492BC7">
            <w:pPr>
              <w:spacing w:before="40" w:after="40" w:line="240" w:lineRule="auto"/>
              <w:jc w:val="center"/>
              <w:rPr>
                <w:rFonts w:cs="Arial"/>
                <w:sz w:val="18"/>
                <w:szCs w:val="22"/>
              </w:rPr>
            </w:pPr>
            <w:r w:rsidRPr="00021D37">
              <w:rPr>
                <w:rFonts w:cs="Arial"/>
                <w:sz w:val="18"/>
                <w:szCs w:val="22"/>
              </w:rPr>
              <w:t>Minor</w:t>
            </w:r>
          </w:p>
        </w:tc>
        <w:tc>
          <w:tcPr>
            <w:tcW w:w="859" w:type="pct"/>
            <w:shd w:val="clear" w:color="auto" w:fill="F2F2F2" w:themeFill="background1" w:themeFillShade="F2"/>
            <w:vAlign w:val="center"/>
          </w:tcPr>
          <w:p w14:paraId="576E9F80" w14:textId="54CF9D1C" w:rsidR="00492BC7" w:rsidRPr="00021D37" w:rsidRDefault="00492BC7" w:rsidP="00492BC7">
            <w:pPr>
              <w:spacing w:before="40" w:after="40" w:line="240" w:lineRule="auto"/>
              <w:jc w:val="center"/>
              <w:rPr>
                <w:rFonts w:cs="Arial"/>
                <w:sz w:val="18"/>
                <w:szCs w:val="22"/>
              </w:rPr>
            </w:pPr>
            <w:r w:rsidRPr="00021D37">
              <w:rPr>
                <w:rFonts w:cs="Arial"/>
                <w:sz w:val="18"/>
                <w:szCs w:val="22"/>
              </w:rPr>
              <w:t xml:space="preserve">Insignificant </w:t>
            </w:r>
          </w:p>
        </w:tc>
      </w:tr>
      <w:tr w:rsidR="00E3415A" w:rsidRPr="00021D37" w14:paraId="7CDC51BD" w14:textId="77777777" w:rsidTr="00814952">
        <w:tc>
          <w:tcPr>
            <w:tcW w:w="1348" w:type="pct"/>
            <w:vAlign w:val="center"/>
          </w:tcPr>
          <w:p w14:paraId="2D57EA2B" w14:textId="77777777" w:rsidR="00E3415A" w:rsidRPr="00021D37" w:rsidRDefault="00E3415A" w:rsidP="00E3415A">
            <w:pPr>
              <w:spacing w:before="40" w:after="40" w:line="240" w:lineRule="auto"/>
              <w:rPr>
                <w:rFonts w:cs="Arial"/>
                <w:sz w:val="18"/>
                <w:szCs w:val="22"/>
              </w:rPr>
            </w:pPr>
            <w:r w:rsidRPr="00021D37">
              <w:rPr>
                <w:rFonts w:cs="Arial"/>
                <w:sz w:val="18"/>
                <w:szCs w:val="22"/>
              </w:rPr>
              <w:t>Impact 10: Avian Species Collisions with Wind Turbines</w:t>
            </w:r>
          </w:p>
        </w:tc>
        <w:tc>
          <w:tcPr>
            <w:tcW w:w="1157" w:type="pct"/>
            <w:vAlign w:val="center"/>
          </w:tcPr>
          <w:p w14:paraId="2847CAFF" w14:textId="77777777" w:rsidR="00E3415A" w:rsidRPr="00021D37" w:rsidRDefault="00E3415A" w:rsidP="00E3415A">
            <w:pPr>
              <w:spacing w:before="40" w:after="40" w:line="240" w:lineRule="auto"/>
              <w:rPr>
                <w:rFonts w:eastAsia="SimSun" w:cs="Arial"/>
                <w:sz w:val="18"/>
                <w:szCs w:val="18"/>
                <w:lang w:val="en-GB"/>
              </w:rPr>
            </w:pPr>
            <w:r w:rsidRPr="00021D37">
              <w:rPr>
                <w:rFonts w:eastAsia="SimSun" w:cs="Arial"/>
                <w:sz w:val="18"/>
                <w:szCs w:val="18"/>
                <w:lang w:val="en-GB"/>
              </w:rPr>
              <w:t xml:space="preserve">Birds </w:t>
            </w:r>
          </w:p>
          <w:p w14:paraId="20BF4E83" w14:textId="76AB64D2" w:rsidR="00E3415A" w:rsidRPr="00021D37" w:rsidRDefault="00E3415A" w:rsidP="00E3415A">
            <w:pPr>
              <w:spacing w:before="40" w:after="40" w:line="240" w:lineRule="auto"/>
              <w:rPr>
                <w:rFonts w:cs="Arial"/>
                <w:sz w:val="18"/>
                <w:szCs w:val="22"/>
              </w:rPr>
            </w:pPr>
            <w:r w:rsidRPr="00021D37">
              <w:rPr>
                <w:rFonts w:eastAsia="SimSun" w:cs="Arial"/>
                <w:sz w:val="18"/>
                <w:szCs w:val="18"/>
                <w:lang w:val="en-GB"/>
              </w:rPr>
              <w:t>Bats</w:t>
            </w:r>
          </w:p>
        </w:tc>
        <w:tc>
          <w:tcPr>
            <w:tcW w:w="818" w:type="pct"/>
            <w:vAlign w:val="center"/>
          </w:tcPr>
          <w:p w14:paraId="22673ABB" w14:textId="624A1B6F" w:rsidR="00E3415A" w:rsidRPr="00021D37" w:rsidRDefault="00182677" w:rsidP="00814952">
            <w:pPr>
              <w:spacing w:before="40" w:after="40" w:line="240" w:lineRule="auto"/>
              <w:rPr>
                <w:rFonts w:cs="Arial"/>
                <w:sz w:val="18"/>
                <w:szCs w:val="22"/>
              </w:rPr>
            </w:pPr>
            <w:r w:rsidRPr="00021D37">
              <w:rPr>
                <w:rFonts w:cs="Arial"/>
                <w:sz w:val="18"/>
                <w:szCs w:val="22"/>
              </w:rPr>
              <w:t>Birds and bats: PBF</w:t>
            </w:r>
          </w:p>
        </w:tc>
        <w:tc>
          <w:tcPr>
            <w:tcW w:w="818" w:type="pct"/>
            <w:shd w:val="clear" w:color="auto" w:fill="FFC000"/>
            <w:vAlign w:val="center"/>
          </w:tcPr>
          <w:p w14:paraId="6633B7BA" w14:textId="373C6123" w:rsidR="00E3415A" w:rsidRPr="00021D37" w:rsidRDefault="00E3415A" w:rsidP="00E3415A">
            <w:pPr>
              <w:spacing w:before="40" w:after="40" w:line="240" w:lineRule="auto"/>
              <w:jc w:val="center"/>
              <w:rPr>
                <w:rFonts w:cs="Arial"/>
                <w:sz w:val="18"/>
                <w:szCs w:val="22"/>
              </w:rPr>
            </w:pPr>
            <w:r w:rsidRPr="00021D37">
              <w:rPr>
                <w:rFonts w:cs="Arial"/>
                <w:sz w:val="18"/>
                <w:szCs w:val="22"/>
              </w:rPr>
              <w:t>Minor - Moderate</w:t>
            </w:r>
          </w:p>
        </w:tc>
        <w:tc>
          <w:tcPr>
            <w:tcW w:w="859" w:type="pct"/>
            <w:shd w:val="clear" w:color="auto" w:fill="FFFF00"/>
            <w:vAlign w:val="center"/>
          </w:tcPr>
          <w:p w14:paraId="691C46FD" w14:textId="6CABC5DC" w:rsidR="00E3415A" w:rsidRPr="00021D37" w:rsidRDefault="00E3415A" w:rsidP="00E3415A">
            <w:pPr>
              <w:spacing w:before="40" w:after="40" w:line="240" w:lineRule="auto"/>
              <w:jc w:val="center"/>
              <w:rPr>
                <w:rFonts w:cs="Arial"/>
                <w:sz w:val="18"/>
                <w:szCs w:val="22"/>
              </w:rPr>
            </w:pPr>
            <w:r w:rsidRPr="00021D37">
              <w:rPr>
                <w:rFonts w:cs="Arial"/>
                <w:sz w:val="18"/>
                <w:szCs w:val="22"/>
              </w:rPr>
              <w:t>Insignificant - Minor</w:t>
            </w:r>
          </w:p>
        </w:tc>
      </w:tr>
      <w:tr w:rsidR="00E3415A" w:rsidRPr="00021D37" w14:paraId="001CED03" w14:textId="77777777" w:rsidTr="00814952">
        <w:tc>
          <w:tcPr>
            <w:tcW w:w="1348" w:type="pct"/>
            <w:vAlign w:val="center"/>
          </w:tcPr>
          <w:p w14:paraId="2B38CD34" w14:textId="77777777" w:rsidR="00E3415A" w:rsidRPr="00021D37" w:rsidRDefault="00E3415A" w:rsidP="00E3415A">
            <w:pPr>
              <w:spacing w:before="40" w:after="40" w:line="240" w:lineRule="auto"/>
              <w:rPr>
                <w:rFonts w:cs="Arial"/>
                <w:sz w:val="18"/>
                <w:szCs w:val="22"/>
              </w:rPr>
            </w:pPr>
            <w:r w:rsidRPr="00021D37">
              <w:rPr>
                <w:rFonts w:cs="Arial"/>
                <w:sz w:val="18"/>
                <w:szCs w:val="22"/>
              </w:rPr>
              <w:t>Impact 11: Avian Species Collisions with Energy Transmission Lines</w:t>
            </w:r>
          </w:p>
        </w:tc>
        <w:tc>
          <w:tcPr>
            <w:tcW w:w="1157" w:type="pct"/>
            <w:vAlign w:val="center"/>
          </w:tcPr>
          <w:p w14:paraId="3D24FC03" w14:textId="68121E1F" w:rsidR="00E3415A" w:rsidRPr="00021D37" w:rsidRDefault="00E3415A" w:rsidP="00E3415A">
            <w:pPr>
              <w:spacing w:before="40" w:after="40" w:line="240" w:lineRule="auto"/>
              <w:rPr>
                <w:rFonts w:cs="Arial"/>
                <w:sz w:val="18"/>
                <w:szCs w:val="22"/>
              </w:rPr>
            </w:pPr>
            <w:r w:rsidRPr="00021D37">
              <w:rPr>
                <w:rFonts w:cs="Arial"/>
                <w:sz w:val="18"/>
                <w:szCs w:val="22"/>
              </w:rPr>
              <w:t>Birds</w:t>
            </w:r>
          </w:p>
        </w:tc>
        <w:tc>
          <w:tcPr>
            <w:tcW w:w="818" w:type="pct"/>
            <w:vAlign w:val="center"/>
          </w:tcPr>
          <w:p w14:paraId="4DF2FB66" w14:textId="500B537B" w:rsidR="00E3415A" w:rsidRPr="00021D37" w:rsidRDefault="00182677" w:rsidP="00814952">
            <w:pPr>
              <w:spacing w:before="40" w:after="40" w:line="240" w:lineRule="auto"/>
              <w:rPr>
                <w:rFonts w:cs="Arial"/>
                <w:sz w:val="18"/>
                <w:szCs w:val="22"/>
              </w:rPr>
            </w:pPr>
            <w:r w:rsidRPr="00021D37">
              <w:rPr>
                <w:rFonts w:cs="Arial"/>
                <w:sz w:val="18"/>
                <w:szCs w:val="22"/>
              </w:rPr>
              <w:t>Birds: PBF</w:t>
            </w:r>
          </w:p>
        </w:tc>
        <w:tc>
          <w:tcPr>
            <w:tcW w:w="818" w:type="pct"/>
            <w:shd w:val="clear" w:color="auto" w:fill="FFC000"/>
            <w:vAlign w:val="center"/>
          </w:tcPr>
          <w:p w14:paraId="4EE4DACD" w14:textId="4C5AAEDC" w:rsidR="00E3415A" w:rsidRPr="00021D37" w:rsidRDefault="00E3415A" w:rsidP="00E3415A">
            <w:pPr>
              <w:spacing w:before="40" w:after="40" w:line="240" w:lineRule="auto"/>
              <w:jc w:val="center"/>
              <w:rPr>
                <w:rFonts w:cs="Arial"/>
                <w:sz w:val="18"/>
                <w:szCs w:val="22"/>
              </w:rPr>
            </w:pPr>
            <w:r w:rsidRPr="00021D37">
              <w:rPr>
                <w:rFonts w:cs="Arial"/>
                <w:sz w:val="18"/>
                <w:szCs w:val="22"/>
              </w:rPr>
              <w:t>Minor - Moderate</w:t>
            </w:r>
          </w:p>
        </w:tc>
        <w:tc>
          <w:tcPr>
            <w:tcW w:w="859" w:type="pct"/>
            <w:shd w:val="clear" w:color="auto" w:fill="FFFF00"/>
            <w:vAlign w:val="center"/>
          </w:tcPr>
          <w:p w14:paraId="3CAAD0E6" w14:textId="05334556" w:rsidR="00E3415A" w:rsidRPr="00021D37" w:rsidRDefault="00E3415A" w:rsidP="00E3415A">
            <w:pPr>
              <w:spacing w:before="40" w:after="40" w:line="240" w:lineRule="auto"/>
              <w:jc w:val="center"/>
              <w:rPr>
                <w:rFonts w:cs="Arial"/>
                <w:sz w:val="18"/>
                <w:szCs w:val="22"/>
              </w:rPr>
            </w:pPr>
            <w:r w:rsidRPr="00021D37">
              <w:rPr>
                <w:rFonts w:cs="Arial"/>
                <w:sz w:val="18"/>
                <w:szCs w:val="22"/>
              </w:rPr>
              <w:t>Insignificant - Minor</w:t>
            </w:r>
          </w:p>
        </w:tc>
      </w:tr>
    </w:tbl>
    <w:p w14:paraId="477F4476" w14:textId="76F53F79" w:rsidR="008C6A89" w:rsidRPr="00021D37" w:rsidRDefault="007D16BD" w:rsidP="00994F11">
      <w:pPr>
        <w:pStyle w:val="ListeMaddemi"/>
        <w:rPr>
          <w:sz w:val="18"/>
          <w:szCs w:val="18"/>
          <w:lang w:eastAsia="en-GB"/>
        </w:rPr>
      </w:pPr>
      <w:r w:rsidRPr="00021D37">
        <w:rPr>
          <w:sz w:val="18"/>
          <w:szCs w:val="18"/>
          <w:lang w:eastAsia="en-GB"/>
        </w:rPr>
        <w:t>Source: ESIA (ERM, 2025)</w:t>
      </w:r>
    </w:p>
    <w:p w14:paraId="617658A0" w14:textId="77777777" w:rsidR="007D16BD" w:rsidRPr="00021D37" w:rsidRDefault="007D16BD" w:rsidP="00994F11">
      <w:pPr>
        <w:pStyle w:val="ListeMaddemi"/>
        <w:rPr>
          <w:lang w:eastAsia="en-GB"/>
        </w:rPr>
      </w:pPr>
    </w:p>
    <w:bookmarkEnd w:id="129"/>
    <w:p w14:paraId="6F23994A" w14:textId="7443D374" w:rsidR="00481F49" w:rsidRPr="00021D37" w:rsidRDefault="00481F49">
      <w:pPr>
        <w:spacing w:after="0" w:line="240" w:lineRule="auto"/>
      </w:pPr>
      <w:r w:rsidRPr="00021D37">
        <w:br w:type="page"/>
      </w:r>
    </w:p>
    <w:p w14:paraId="4015E333" w14:textId="506E5E74" w:rsidR="00C07901" w:rsidRPr="00021D37" w:rsidRDefault="009B22A2" w:rsidP="00620F40">
      <w:pPr>
        <w:pStyle w:val="Balk2"/>
      </w:pPr>
      <w:bookmarkStart w:id="134" w:name="_Toc212210602"/>
      <w:r w:rsidRPr="00021D37">
        <w:lastRenderedPageBreak/>
        <w:t xml:space="preserve">Operational </w:t>
      </w:r>
      <w:r w:rsidR="00620F40" w:rsidRPr="00021D37">
        <w:t>BMP Action</w:t>
      </w:r>
      <w:r w:rsidR="0086624C" w:rsidRPr="00021D37">
        <w:t xml:space="preserve"> Table</w:t>
      </w:r>
      <w:bookmarkEnd w:id="134"/>
      <w:r w:rsidR="0086624C" w:rsidRPr="00021D37">
        <w:t xml:space="preserve"> </w:t>
      </w:r>
    </w:p>
    <w:p w14:paraId="3B00811B" w14:textId="286F7769" w:rsidR="00620F40" w:rsidRPr="00021D37" w:rsidRDefault="00620F40" w:rsidP="00620F40">
      <w:pPr>
        <w:autoSpaceDE w:val="0"/>
        <w:autoSpaceDN w:val="0"/>
        <w:adjustRightInd w:val="0"/>
        <w:spacing w:line="288" w:lineRule="auto"/>
        <w:jc w:val="both"/>
        <w:rPr>
          <w:rFonts w:ascii="Verdana" w:hAnsi="Verdana"/>
          <w:szCs w:val="20"/>
          <w:lang w:val="en-CA"/>
        </w:rPr>
      </w:pPr>
      <w:r w:rsidRPr="00021D37">
        <w:rPr>
          <w:rFonts w:ascii="Verdana" w:hAnsi="Verdana"/>
          <w:szCs w:val="20"/>
          <w:lang w:val="en-CA"/>
        </w:rPr>
        <w:t>The management and mitigation measures/actions identified in Section 5.2 for addressing impacts during the operational phase have been expanded upon and structured in the form of a BMP action table that provides the following information:</w:t>
      </w:r>
    </w:p>
    <w:p w14:paraId="1D65C160"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Impact:</w:t>
      </w:r>
      <w:r w:rsidRPr="00021D37">
        <w:t xml:space="preserve"> The specific biodiversity impact that the mitigation measure(s) relates to.</w:t>
      </w:r>
    </w:p>
    <w:p w14:paraId="63B84E2C"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Management/Mitigation Measures:</w:t>
      </w:r>
      <w:r w:rsidRPr="00021D37">
        <w:t xml:space="preserve"> A description of the management measure/action or mitigation proposed.</w:t>
      </w:r>
    </w:p>
    <w:p w14:paraId="309BE712"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 xml:space="preserve">Management type: </w:t>
      </w:r>
      <w:r w:rsidRPr="00021D37">
        <w:t>Step of the mitigation hierarchy that the measure can be classified under (i.e. avoid, minimise, restore, compensate/offset).</w:t>
      </w:r>
    </w:p>
    <w:p w14:paraId="67FC6565"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KPI (Key Performance Indicator):</w:t>
      </w:r>
      <w:r w:rsidRPr="00021D37">
        <w:t xml:space="preserve"> A quantitative compliance indicator or qualitative acceptance criteria used to assess the effectiveness of the management measure/action.</w:t>
      </w:r>
    </w:p>
    <w:p w14:paraId="58CAB4F2"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Timeline and Frequency:</w:t>
      </w:r>
      <w:r w:rsidRPr="00021D37">
        <w:t xml:space="preserve"> The timing and frequency for implementing the measure/action.</w:t>
      </w:r>
    </w:p>
    <w:p w14:paraId="738C9F46" w14:textId="77777777" w:rsidR="00620F40" w:rsidRPr="00021D37" w:rsidRDefault="00620F40" w:rsidP="00620F40">
      <w:pPr>
        <w:pStyle w:val="ListeMaddemi"/>
        <w:numPr>
          <w:ilvl w:val="0"/>
          <w:numId w:val="53"/>
        </w:numPr>
        <w:spacing w:before="60" w:after="120" w:line="300" w:lineRule="auto"/>
        <w:ind w:left="714" w:hanging="357"/>
        <w:jc w:val="both"/>
      </w:pPr>
      <w:r w:rsidRPr="00021D37">
        <w:rPr>
          <w:b/>
          <w:bCs/>
        </w:rPr>
        <w:t>Responsibility:</w:t>
      </w:r>
      <w:r w:rsidRPr="00021D37">
        <w:t xml:space="preserve"> The individual or team responsible for implementing the management measure/action.</w:t>
      </w:r>
    </w:p>
    <w:p w14:paraId="1A6F7C65" w14:textId="77777777" w:rsidR="00BC6E1D" w:rsidRPr="00021D37" w:rsidRDefault="00BC6E1D" w:rsidP="00BC6E1D">
      <w:pPr>
        <w:pStyle w:val="GvdeMetni"/>
        <w:sectPr w:rsidR="00BC6E1D" w:rsidRPr="00021D37" w:rsidSect="00505014">
          <w:headerReference w:type="first" r:id="rId34"/>
          <w:pgSz w:w="11906" w:h="16838" w:code="9"/>
          <w:pgMar w:top="1134" w:right="1134" w:bottom="1134" w:left="1134" w:header="567" w:footer="374" w:gutter="0"/>
          <w:cols w:sep="1" w:space="380"/>
          <w:titlePg/>
          <w:docGrid w:linePitch="360"/>
        </w:sectPr>
      </w:pPr>
    </w:p>
    <w:p w14:paraId="418C7334" w14:textId="35F4F7CD" w:rsidR="00693200" w:rsidRPr="00021D37" w:rsidRDefault="00693200" w:rsidP="00693200">
      <w:pPr>
        <w:pStyle w:val="ResimYazs"/>
      </w:pPr>
      <w:bookmarkStart w:id="135" w:name="_Toc212210659"/>
      <w:r w:rsidRPr="00021D37">
        <w:lastRenderedPageBreak/>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5</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2</w:t>
      </w:r>
      <w:r w:rsidR="00780BDA" w:rsidRPr="00021D37">
        <w:fldChar w:fldCharType="end"/>
      </w:r>
      <w:r w:rsidRPr="00021D37">
        <w:t xml:space="preserve"> </w:t>
      </w:r>
      <w:r w:rsidR="0077287F" w:rsidRPr="00021D37">
        <w:t>OPERATIONAL PHASE BMP</w:t>
      </w:r>
      <w:bookmarkEnd w:id="135"/>
    </w:p>
    <w:tbl>
      <w:tblPr>
        <w:tblStyle w:val="TabloKlavuzu"/>
        <w:tblW w:w="0" w:type="auto"/>
        <w:tblBorders>
          <w:top w:val="single" w:sz="4" w:space="0" w:color="B7B2AA"/>
          <w:left w:val="single" w:sz="4" w:space="0" w:color="B7B2AA"/>
          <w:bottom w:val="single" w:sz="4" w:space="0" w:color="B7B2AA"/>
          <w:right w:val="single" w:sz="4" w:space="0" w:color="B7B2AA"/>
          <w:insideH w:val="single" w:sz="4" w:space="0" w:color="B7B2AA"/>
          <w:insideV w:val="single" w:sz="4" w:space="0" w:color="B7B2AA"/>
        </w:tblBorders>
        <w:tblLook w:val="04A0" w:firstRow="1" w:lastRow="0" w:firstColumn="1" w:lastColumn="0" w:noHBand="0" w:noVBand="1"/>
      </w:tblPr>
      <w:tblGrid>
        <w:gridCol w:w="2627"/>
        <w:gridCol w:w="4711"/>
        <w:gridCol w:w="2200"/>
        <w:gridCol w:w="2280"/>
        <w:gridCol w:w="1261"/>
        <w:gridCol w:w="1481"/>
      </w:tblGrid>
      <w:tr w:rsidR="003535EC" w:rsidRPr="00021D37" w14:paraId="43087445" w14:textId="77777777" w:rsidTr="00A14EDE">
        <w:trPr>
          <w:tblHeader/>
        </w:trPr>
        <w:tc>
          <w:tcPr>
            <w:tcW w:w="2627" w:type="dxa"/>
            <w:shd w:val="clear" w:color="auto" w:fill="E5EDE8"/>
            <w:hideMark/>
          </w:tcPr>
          <w:p w14:paraId="19ABC5BF" w14:textId="77777777" w:rsidR="00693200" w:rsidRPr="00021D37" w:rsidRDefault="00693200" w:rsidP="00A14EDE">
            <w:pPr>
              <w:pStyle w:val="GvdeMetni"/>
              <w:spacing w:before="20" w:after="20" w:line="240" w:lineRule="auto"/>
              <w:rPr>
                <w:rFonts w:ascii="Verdana" w:hAnsi="Verdana"/>
                <w:b/>
                <w:bCs/>
                <w:sz w:val="16"/>
                <w:szCs w:val="16"/>
              </w:rPr>
            </w:pPr>
            <w:r w:rsidRPr="00021D37">
              <w:rPr>
                <w:rFonts w:ascii="Verdana" w:hAnsi="Verdana"/>
                <w:b/>
                <w:bCs/>
                <w:sz w:val="16"/>
                <w:szCs w:val="16"/>
              </w:rPr>
              <w:t>Impact</w:t>
            </w:r>
          </w:p>
        </w:tc>
        <w:tc>
          <w:tcPr>
            <w:tcW w:w="4711" w:type="dxa"/>
            <w:shd w:val="clear" w:color="auto" w:fill="E5EDE8"/>
            <w:hideMark/>
          </w:tcPr>
          <w:p w14:paraId="6DCDEF66" w14:textId="77777777" w:rsidR="00693200" w:rsidRPr="00021D37" w:rsidRDefault="00693200" w:rsidP="00A14EDE">
            <w:pPr>
              <w:pStyle w:val="GvdeMetni"/>
              <w:spacing w:before="20" w:after="20" w:line="240" w:lineRule="auto"/>
              <w:rPr>
                <w:rFonts w:ascii="Verdana" w:hAnsi="Verdana"/>
                <w:b/>
                <w:bCs/>
                <w:sz w:val="16"/>
                <w:szCs w:val="16"/>
              </w:rPr>
            </w:pPr>
            <w:r w:rsidRPr="00021D37">
              <w:rPr>
                <w:rFonts w:ascii="Verdana" w:hAnsi="Verdana"/>
                <w:b/>
                <w:bCs/>
                <w:sz w:val="16"/>
                <w:szCs w:val="16"/>
              </w:rPr>
              <w:t>Management/Mitigation Measures</w:t>
            </w:r>
          </w:p>
        </w:tc>
        <w:tc>
          <w:tcPr>
            <w:tcW w:w="2200" w:type="dxa"/>
            <w:shd w:val="clear" w:color="auto" w:fill="E5EDE8"/>
          </w:tcPr>
          <w:p w14:paraId="1066130B" w14:textId="77777777" w:rsidR="00693200" w:rsidRPr="00021D37" w:rsidRDefault="00693200" w:rsidP="00F94809">
            <w:pPr>
              <w:pStyle w:val="GvdeMetni"/>
              <w:spacing w:before="20" w:after="20" w:line="240" w:lineRule="auto"/>
              <w:jc w:val="center"/>
              <w:rPr>
                <w:rFonts w:ascii="Verdana" w:hAnsi="Verdana"/>
                <w:b/>
                <w:bCs/>
                <w:sz w:val="16"/>
                <w:szCs w:val="16"/>
              </w:rPr>
            </w:pPr>
            <w:r w:rsidRPr="00021D37">
              <w:rPr>
                <w:rFonts w:ascii="Verdana" w:hAnsi="Verdana"/>
                <w:b/>
                <w:bCs/>
                <w:sz w:val="16"/>
                <w:szCs w:val="16"/>
              </w:rPr>
              <w:t>Mitigation Type</w:t>
            </w:r>
          </w:p>
        </w:tc>
        <w:tc>
          <w:tcPr>
            <w:tcW w:w="2280" w:type="dxa"/>
            <w:shd w:val="clear" w:color="auto" w:fill="E5EDE8"/>
            <w:hideMark/>
          </w:tcPr>
          <w:p w14:paraId="36F5518E" w14:textId="77777777" w:rsidR="00693200" w:rsidRPr="00021D37" w:rsidRDefault="00693200" w:rsidP="00A14EDE">
            <w:pPr>
              <w:pStyle w:val="GvdeMetni"/>
              <w:spacing w:before="20" w:after="20" w:line="240" w:lineRule="auto"/>
              <w:rPr>
                <w:rFonts w:ascii="Verdana" w:hAnsi="Verdana"/>
                <w:b/>
                <w:bCs/>
                <w:sz w:val="16"/>
                <w:szCs w:val="16"/>
              </w:rPr>
            </w:pPr>
            <w:r w:rsidRPr="00021D37">
              <w:rPr>
                <w:rFonts w:ascii="Verdana" w:hAnsi="Verdana"/>
                <w:b/>
                <w:bCs/>
                <w:sz w:val="16"/>
                <w:szCs w:val="16"/>
              </w:rPr>
              <w:t>KPI</w:t>
            </w:r>
          </w:p>
        </w:tc>
        <w:tc>
          <w:tcPr>
            <w:tcW w:w="1261" w:type="dxa"/>
            <w:shd w:val="clear" w:color="auto" w:fill="E5EDE8"/>
          </w:tcPr>
          <w:p w14:paraId="7C469624" w14:textId="77777777" w:rsidR="00693200" w:rsidRPr="00021D37" w:rsidRDefault="00693200" w:rsidP="00A14EDE">
            <w:pPr>
              <w:pStyle w:val="GvdeMetni"/>
              <w:spacing w:before="20" w:after="20" w:line="240" w:lineRule="auto"/>
              <w:rPr>
                <w:rFonts w:ascii="Verdana" w:hAnsi="Verdana"/>
                <w:b/>
                <w:bCs/>
                <w:sz w:val="16"/>
                <w:szCs w:val="16"/>
              </w:rPr>
            </w:pPr>
            <w:r w:rsidRPr="00021D37">
              <w:rPr>
                <w:rFonts w:ascii="Verdana" w:hAnsi="Verdana"/>
                <w:b/>
                <w:bCs/>
                <w:sz w:val="16"/>
                <w:szCs w:val="16"/>
              </w:rPr>
              <w:t>Timeline and frequency</w:t>
            </w:r>
          </w:p>
        </w:tc>
        <w:tc>
          <w:tcPr>
            <w:tcW w:w="0" w:type="auto"/>
            <w:shd w:val="clear" w:color="auto" w:fill="E5EDE8"/>
            <w:hideMark/>
          </w:tcPr>
          <w:p w14:paraId="3AFACFF3" w14:textId="77777777" w:rsidR="00693200" w:rsidRPr="00021D37" w:rsidRDefault="00693200" w:rsidP="00A14EDE">
            <w:pPr>
              <w:pStyle w:val="GvdeMetni"/>
              <w:spacing w:before="20" w:after="20" w:line="240" w:lineRule="auto"/>
              <w:rPr>
                <w:rFonts w:ascii="Verdana" w:hAnsi="Verdana"/>
                <w:b/>
                <w:bCs/>
                <w:sz w:val="16"/>
                <w:szCs w:val="16"/>
              </w:rPr>
            </w:pPr>
            <w:r w:rsidRPr="00021D37">
              <w:rPr>
                <w:rFonts w:ascii="Verdana" w:hAnsi="Verdana"/>
                <w:b/>
                <w:bCs/>
                <w:sz w:val="16"/>
                <w:szCs w:val="16"/>
              </w:rPr>
              <w:t>Responsibility</w:t>
            </w:r>
          </w:p>
        </w:tc>
      </w:tr>
      <w:tr w:rsidR="001E763B" w:rsidRPr="00021D37" w14:paraId="7B353EFD" w14:textId="77777777" w:rsidTr="00A14EDE">
        <w:tc>
          <w:tcPr>
            <w:tcW w:w="2627" w:type="dxa"/>
          </w:tcPr>
          <w:p w14:paraId="3DCC4ABA" w14:textId="469ABFD3" w:rsidR="001E763B" w:rsidRPr="00021D37" w:rsidRDefault="001E763B" w:rsidP="00A14EDE">
            <w:pPr>
              <w:pStyle w:val="GvdeMetni"/>
              <w:spacing w:before="20" w:after="20" w:line="240" w:lineRule="auto"/>
              <w:rPr>
                <w:rFonts w:ascii="Verdana" w:hAnsi="Verdana"/>
                <w:b/>
                <w:bCs/>
                <w:sz w:val="16"/>
                <w:szCs w:val="16"/>
              </w:rPr>
            </w:pPr>
            <w:r w:rsidRPr="00021D37">
              <w:rPr>
                <w:rFonts w:ascii="Verdana" w:hAnsi="Verdana"/>
                <w:b/>
                <w:bCs/>
                <w:sz w:val="16"/>
                <w:szCs w:val="16"/>
              </w:rPr>
              <w:t>Impact 6: Disturbance caused by Noise, Light, Vibration</w:t>
            </w:r>
          </w:p>
          <w:p w14:paraId="462754B0" w14:textId="77777777" w:rsidR="001E763B" w:rsidRPr="00021D37" w:rsidRDefault="001E763B" w:rsidP="00A14EDE">
            <w:pPr>
              <w:pStyle w:val="GvdeMetni"/>
              <w:spacing w:before="20" w:after="20" w:line="240" w:lineRule="auto"/>
              <w:rPr>
                <w:rFonts w:ascii="Verdana" w:hAnsi="Verdana"/>
                <w:b/>
                <w:bCs/>
                <w:sz w:val="16"/>
                <w:szCs w:val="16"/>
              </w:rPr>
            </w:pPr>
          </w:p>
        </w:tc>
        <w:tc>
          <w:tcPr>
            <w:tcW w:w="4711" w:type="dxa"/>
          </w:tcPr>
          <w:p w14:paraId="62E7F400" w14:textId="77777777" w:rsidR="001E763B" w:rsidRPr="00021D37" w:rsidRDefault="001E763B" w:rsidP="00A14EDE">
            <w:pPr>
              <w:pStyle w:val="Tabletextleft"/>
              <w:spacing w:before="20" w:after="20"/>
              <w:rPr>
                <w:rFonts w:ascii="Verdana" w:hAnsi="Verdana"/>
                <w:b/>
                <w:bCs/>
                <w:sz w:val="16"/>
                <w:szCs w:val="16"/>
              </w:rPr>
            </w:pPr>
            <w:r w:rsidRPr="00021D37">
              <w:rPr>
                <w:rFonts w:ascii="Verdana" w:hAnsi="Verdana"/>
                <w:b/>
                <w:bCs/>
                <w:sz w:val="16"/>
                <w:szCs w:val="16"/>
              </w:rPr>
              <w:t>Controls on visual/light and noise disturbance</w:t>
            </w:r>
          </w:p>
          <w:p w14:paraId="7EED5A70" w14:textId="77777777" w:rsidR="00887F5D" w:rsidRPr="00021D37" w:rsidRDefault="001C0913" w:rsidP="00A14EDE">
            <w:pPr>
              <w:pStyle w:val="ListeMaddemi"/>
              <w:numPr>
                <w:ilvl w:val="0"/>
                <w:numId w:val="78"/>
              </w:numPr>
              <w:spacing w:before="20" w:after="20" w:line="240" w:lineRule="auto"/>
              <w:jc w:val="both"/>
              <w:rPr>
                <w:rFonts w:ascii="Verdana" w:eastAsiaTheme="minorHAnsi" w:hAnsi="Verdana"/>
                <w:kern w:val="2"/>
                <w:sz w:val="16"/>
                <w:szCs w:val="16"/>
                <w14:ligatures w14:val="standardContextual"/>
              </w:rPr>
            </w:pPr>
            <w:r w:rsidRPr="00021D37">
              <w:rPr>
                <w:rFonts w:ascii="Verdana" w:eastAsiaTheme="minorHAnsi" w:hAnsi="Verdana"/>
                <w:kern w:val="2"/>
                <w:sz w:val="16"/>
                <w:szCs w:val="16"/>
                <w14:ligatures w14:val="standardContextual"/>
              </w:rPr>
              <w:t>Implement</w:t>
            </w:r>
            <w:r w:rsidR="00B00BA9" w:rsidRPr="00021D37">
              <w:rPr>
                <w:rFonts w:ascii="Verdana" w:eastAsiaTheme="minorHAnsi" w:hAnsi="Verdana"/>
                <w:kern w:val="2"/>
                <w:sz w:val="16"/>
                <w:szCs w:val="16"/>
                <w14:ligatures w14:val="standardContextual"/>
              </w:rPr>
              <w:t xml:space="preserve"> lighting systems that minimize attraction to bats, as certain types of lighting can draw them closer to turbines. </w:t>
            </w:r>
          </w:p>
          <w:p w14:paraId="7FF8B7E8" w14:textId="62735E16" w:rsidR="00B00BA9" w:rsidRPr="00021D37" w:rsidRDefault="00B00BA9" w:rsidP="00A14EDE">
            <w:pPr>
              <w:pStyle w:val="ListeMaddemi"/>
              <w:numPr>
                <w:ilvl w:val="0"/>
                <w:numId w:val="78"/>
              </w:numPr>
              <w:spacing w:before="20" w:after="20" w:line="240" w:lineRule="auto"/>
              <w:jc w:val="both"/>
              <w:rPr>
                <w:rFonts w:ascii="Verdana" w:eastAsiaTheme="minorHAnsi" w:hAnsi="Verdana"/>
                <w:kern w:val="2"/>
                <w:sz w:val="16"/>
                <w:szCs w:val="16"/>
                <w14:ligatures w14:val="standardContextual"/>
              </w:rPr>
            </w:pPr>
            <w:r w:rsidRPr="00021D37">
              <w:rPr>
                <w:rFonts w:ascii="Verdana" w:eastAsiaTheme="minorHAnsi" w:hAnsi="Verdana"/>
                <w:kern w:val="2"/>
                <w:sz w:val="16"/>
                <w:szCs w:val="16"/>
                <w14:ligatures w14:val="standardContextual"/>
              </w:rPr>
              <w:t>Utilize lighting only when essential.</w:t>
            </w:r>
          </w:p>
          <w:p w14:paraId="03B44CC0" w14:textId="77777777" w:rsidR="00B00BA9" w:rsidRPr="00021D37" w:rsidRDefault="00B00BA9" w:rsidP="00A14EDE">
            <w:pPr>
              <w:pStyle w:val="ListeMaddemi"/>
              <w:numPr>
                <w:ilvl w:val="0"/>
                <w:numId w:val="78"/>
              </w:numPr>
              <w:spacing w:before="20" w:after="20" w:line="240" w:lineRule="auto"/>
              <w:jc w:val="both"/>
              <w:rPr>
                <w:rFonts w:ascii="Verdana" w:eastAsiaTheme="minorHAnsi" w:hAnsi="Verdana"/>
                <w:kern w:val="2"/>
                <w:sz w:val="16"/>
                <w:szCs w:val="16"/>
                <w14:ligatures w14:val="standardContextual"/>
              </w:rPr>
            </w:pPr>
            <w:r w:rsidRPr="00021D37">
              <w:rPr>
                <w:rFonts w:ascii="Verdana" w:eastAsiaTheme="minorHAnsi" w:hAnsi="Verdana"/>
                <w:kern w:val="2"/>
                <w:sz w:val="16"/>
                <w:szCs w:val="16"/>
                <w14:ligatures w14:val="standardContextual"/>
              </w:rPr>
              <w:t>Use appropriate lighting at the sub-station and any access doors to turbine towers that minimises ecological and physiological effects on wildlife and also limits attraction of insects e.g. use of long-wavelength (warm white, orange, red and infra-red) light instead of short-wavelength (UV, cool white, blue and green LEDs)</w:t>
            </w:r>
            <w:r w:rsidRPr="00021D37">
              <w:rPr>
                <w:rFonts w:ascii="Verdana" w:eastAsiaTheme="minorHAnsi" w:hAnsi="Verdana"/>
                <w:kern w:val="2"/>
                <w:sz w:val="16"/>
                <w:szCs w:val="16"/>
                <w:vertAlign w:val="superscript"/>
                <w14:ligatures w14:val="standardContextual"/>
              </w:rPr>
              <w:footnoteReference w:id="11"/>
            </w:r>
            <w:r w:rsidRPr="00021D37">
              <w:rPr>
                <w:rFonts w:ascii="Verdana" w:eastAsiaTheme="minorHAnsi" w:hAnsi="Verdana"/>
                <w:kern w:val="2"/>
                <w:sz w:val="16"/>
                <w:szCs w:val="16"/>
                <w14:ligatures w14:val="standardContextual"/>
              </w:rPr>
              <w:t>.</w:t>
            </w:r>
          </w:p>
          <w:p w14:paraId="6DE8AB57" w14:textId="259138CB" w:rsidR="001E763B" w:rsidRPr="00021D37" w:rsidRDefault="00B00BA9" w:rsidP="00A14EDE">
            <w:pPr>
              <w:pStyle w:val="ListeMaddemi"/>
              <w:numPr>
                <w:ilvl w:val="0"/>
                <w:numId w:val="78"/>
              </w:numPr>
              <w:spacing w:before="20" w:after="20" w:line="240" w:lineRule="auto"/>
              <w:jc w:val="both"/>
              <w:rPr>
                <w:rFonts w:ascii="Verdana" w:eastAsiaTheme="minorHAnsi" w:hAnsi="Verdana"/>
                <w:kern w:val="2"/>
                <w:sz w:val="16"/>
                <w:szCs w:val="16"/>
                <w14:ligatures w14:val="standardContextual"/>
              </w:rPr>
            </w:pPr>
            <w:r w:rsidRPr="00021D37">
              <w:rPr>
                <w:rFonts w:ascii="Verdana" w:eastAsiaTheme="minorHAnsi" w:hAnsi="Verdana"/>
                <w:kern w:val="2"/>
                <w:sz w:val="16"/>
                <w:szCs w:val="16"/>
                <w14:ligatures w14:val="standardContextual"/>
              </w:rPr>
              <w:t>Prevent accumulation of surface water (pooling, creation of puddles after rainfall that can attract insects/bats) near the WTGs by ensuring a level turbine pad surface is created.</w:t>
            </w:r>
          </w:p>
        </w:tc>
        <w:tc>
          <w:tcPr>
            <w:tcW w:w="2200" w:type="dxa"/>
          </w:tcPr>
          <w:p w14:paraId="12022CC8" w14:textId="7DF93B94" w:rsidR="001E763B" w:rsidRPr="00021D37" w:rsidRDefault="001E763B" w:rsidP="00F94809">
            <w:pPr>
              <w:pStyle w:val="GvdeMetni"/>
              <w:spacing w:before="20" w:after="20" w:line="240" w:lineRule="auto"/>
              <w:jc w:val="center"/>
              <w:rPr>
                <w:rFonts w:ascii="Verdana" w:hAnsi="Verdana"/>
                <w:sz w:val="16"/>
                <w:szCs w:val="16"/>
              </w:rPr>
            </w:pPr>
            <w:r w:rsidRPr="00021D37">
              <w:rPr>
                <w:rFonts w:ascii="Verdana" w:hAnsi="Verdana"/>
                <w:sz w:val="16"/>
                <w:szCs w:val="16"/>
              </w:rPr>
              <w:t>Minimise</w:t>
            </w:r>
          </w:p>
        </w:tc>
        <w:tc>
          <w:tcPr>
            <w:tcW w:w="2280" w:type="dxa"/>
          </w:tcPr>
          <w:p w14:paraId="3D95EAA0" w14:textId="198F437F" w:rsidR="002421C3" w:rsidRPr="00021D37" w:rsidRDefault="002421C3" w:rsidP="00A14EDE">
            <w:pPr>
              <w:pStyle w:val="GvdeMetni"/>
              <w:spacing w:before="20" w:after="20" w:line="240" w:lineRule="auto"/>
              <w:rPr>
                <w:rFonts w:ascii="Verdana" w:hAnsi="Verdana"/>
                <w:sz w:val="16"/>
                <w:szCs w:val="16"/>
              </w:rPr>
            </w:pPr>
            <w:r w:rsidRPr="00021D37">
              <w:rPr>
                <w:rFonts w:ascii="Verdana" w:hAnsi="Verdana"/>
                <w:sz w:val="16"/>
                <w:szCs w:val="16"/>
              </w:rPr>
              <w:t>Use of ecologically sensitive lighting systems verified</w:t>
            </w:r>
            <w:r w:rsidR="00A31754" w:rsidRPr="00021D37">
              <w:rPr>
                <w:rFonts w:ascii="Verdana" w:hAnsi="Verdana"/>
                <w:sz w:val="16"/>
                <w:szCs w:val="16"/>
              </w:rPr>
              <w:t>.</w:t>
            </w:r>
          </w:p>
          <w:p w14:paraId="3A210CCD" w14:textId="77777777" w:rsidR="00A31754" w:rsidRPr="00021D37" w:rsidRDefault="00A31754" w:rsidP="00A14EDE">
            <w:pPr>
              <w:pStyle w:val="GvdeMetni"/>
              <w:spacing w:before="20" w:after="20" w:line="240" w:lineRule="auto"/>
              <w:rPr>
                <w:rFonts w:ascii="Verdana" w:hAnsi="Verdana"/>
                <w:sz w:val="16"/>
                <w:szCs w:val="16"/>
              </w:rPr>
            </w:pPr>
          </w:p>
          <w:p w14:paraId="56B36A02" w14:textId="23403139" w:rsidR="007B6E63" w:rsidRPr="00021D37" w:rsidRDefault="007B6E63" w:rsidP="00A14EDE">
            <w:pPr>
              <w:pStyle w:val="GvdeMetni"/>
              <w:spacing w:before="20" w:after="20" w:line="240" w:lineRule="auto"/>
              <w:rPr>
                <w:rFonts w:ascii="Verdana" w:hAnsi="Verdana"/>
                <w:sz w:val="16"/>
                <w:szCs w:val="16"/>
              </w:rPr>
            </w:pPr>
            <w:r w:rsidRPr="00021D37">
              <w:rPr>
                <w:rFonts w:ascii="Verdana" w:hAnsi="Verdana"/>
                <w:sz w:val="16"/>
                <w:szCs w:val="16"/>
              </w:rPr>
              <w:t>No artificial light spill into adjacent natural habitats</w:t>
            </w:r>
            <w:r w:rsidR="00A31754" w:rsidRPr="00021D37">
              <w:rPr>
                <w:rFonts w:ascii="Verdana" w:hAnsi="Verdana"/>
                <w:sz w:val="16"/>
                <w:szCs w:val="16"/>
              </w:rPr>
              <w:t>.</w:t>
            </w:r>
          </w:p>
          <w:p w14:paraId="4ECE943F" w14:textId="77777777" w:rsidR="00A31754" w:rsidRPr="00021D37" w:rsidRDefault="00A31754" w:rsidP="00A14EDE">
            <w:pPr>
              <w:pStyle w:val="GvdeMetni"/>
              <w:spacing w:before="20" w:after="20" w:line="240" w:lineRule="auto"/>
              <w:rPr>
                <w:rFonts w:ascii="Verdana" w:hAnsi="Verdana"/>
                <w:sz w:val="16"/>
                <w:szCs w:val="16"/>
              </w:rPr>
            </w:pPr>
          </w:p>
          <w:p w14:paraId="74D22BE0" w14:textId="3C050C64" w:rsidR="00B3261B" w:rsidRPr="00021D37" w:rsidRDefault="00B3261B" w:rsidP="00A14EDE">
            <w:pPr>
              <w:pStyle w:val="GvdeMetni"/>
              <w:spacing w:before="20" w:after="20" w:line="240" w:lineRule="auto"/>
              <w:rPr>
                <w:rFonts w:ascii="Verdana" w:hAnsi="Verdana"/>
                <w:sz w:val="16"/>
                <w:szCs w:val="16"/>
              </w:rPr>
            </w:pPr>
            <w:r w:rsidRPr="00021D37">
              <w:rPr>
                <w:rFonts w:ascii="Verdana" w:hAnsi="Verdana"/>
                <w:sz w:val="16"/>
                <w:szCs w:val="16"/>
              </w:rPr>
              <w:t>No pooling observed near WTGs</w:t>
            </w:r>
            <w:r w:rsidR="00A31754" w:rsidRPr="00021D37">
              <w:rPr>
                <w:rFonts w:ascii="Verdana" w:hAnsi="Verdana"/>
                <w:sz w:val="16"/>
                <w:szCs w:val="16"/>
              </w:rPr>
              <w:t>.</w:t>
            </w:r>
          </w:p>
          <w:p w14:paraId="2D0EC7E6" w14:textId="77777777" w:rsidR="00A31754" w:rsidRPr="00021D37" w:rsidRDefault="00A31754" w:rsidP="00A14EDE">
            <w:pPr>
              <w:pStyle w:val="GvdeMetni"/>
              <w:spacing w:before="20" w:after="20" w:line="240" w:lineRule="auto"/>
              <w:rPr>
                <w:rFonts w:ascii="Verdana" w:hAnsi="Verdana"/>
                <w:sz w:val="16"/>
                <w:szCs w:val="16"/>
              </w:rPr>
            </w:pPr>
          </w:p>
          <w:p w14:paraId="62F3482F" w14:textId="4C72444F"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Wildlife controls in place.</w:t>
            </w:r>
          </w:p>
          <w:p w14:paraId="184B6278" w14:textId="77777777" w:rsidR="00A31754" w:rsidRPr="00021D37" w:rsidRDefault="00A31754" w:rsidP="00A14EDE">
            <w:pPr>
              <w:pStyle w:val="GvdeMetni"/>
              <w:spacing w:before="20" w:after="20" w:line="240" w:lineRule="auto"/>
              <w:rPr>
                <w:rFonts w:ascii="Verdana" w:hAnsi="Verdana"/>
                <w:sz w:val="16"/>
                <w:szCs w:val="16"/>
              </w:rPr>
            </w:pPr>
          </w:p>
          <w:p w14:paraId="787CB803" w14:textId="5DEEB66F"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Lighting controls implemented.</w:t>
            </w:r>
          </w:p>
        </w:tc>
        <w:tc>
          <w:tcPr>
            <w:tcW w:w="1261" w:type="dxa"/>
          </w:tcPr>
          <w:p w14:paraId="0240280D" w14:textId="77777777" w:rsidR="002421C3" w:rsidRPr="00021D37" w:rsidRDefault="002421C3" w:rsidP="00A14EDE">
            <w:pPr>
              <w:pStyle w:val="GvdeMetni"/>
              <w:spacing w:before="20" w:after="20" w:line="240" w:lineRule="auto"/>
              <w:rPr>
                <w:rFonts w:ascii="Verdana" w:hAnsi="Verdana"/>
                <w:sz w:val="16"/>
                <w:szCs w:val="16"/>
              </w:rPr>
            </w:pPr>
            <w:r w:rsidRPr="00021D37">
              <w:rPr>
                <w:rFonts w:ascii="Verdana" w:hAnsi="Verdana"/>
                <w:sz w:val="16"/>
                <w:szCs w:val="16"/>
              </w:rPr>
              <w:t>Post-construction</w:t>
            </w:r>
          </w:p>
          <w:p w14:paraId="70A86E9F" w14:textId="77777777" w:rsidR="00942DD8" w:rsidRPr="00021D37" w:rsidRDefault="00942DD8" w:rsidP="00A14EDE">
            <w:pPr>
              <w:pStyle w:val="GvdeMetni"/>
              <w:spacing w:before="20" w:after="20" w:line="240" w:lineRule="auto"/>
              <w:rPr>
                <w:rFonts w:ascii="Verdana" w:hAnsi="Verdana"/>
                <w:sz w:val="16"/>
                <w:szCs w:val="16"/>
              </w:rPr>
            </w:pPr>
          </w:p>
          <w:p w14:paraId="63AC569B" w14:textId="724D371D" w:rsidR="001E763B" w:rsidRPr="00021D37" w:rsidRDefault="002421C3"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1311475F" w14:textId="169DDE1A" w:rsidR="003535EC" w:rsidRPr="00021D37" w:rsidRDefault="003F3CDF" w:rsidP="00A14EDE">
            <w:pPr>
              <w:spacing w:before="20" w:after="20" w:line="240" w:lineRule="auto"/>
              <w:rPr>
                <w:rFonts w:ascii="Verdana" w:hAnsi="Verdana"/>
                <w:sz w:val="16"/>
                <w:szCs w:val="16"/>
              </w:rPr>
            </w:pPr>
            <w:r w:rsidRPr="00021D37">
              <w:rPr>
                <w:rFonts w:ascii="Verdana" w:hAnsi="Verdana"/>
                <w:sz w:val="16"/>
                <w:szCs w:val="16"/>
              </w:rPr>
              <w:t>Operator</w:t>
            </w:r>
          </w:p>
          <w:p w14:paraId="59602F98" w14:textId="77777777" w:rsidR="001E763B" w:rsidRDefault="001E763B" w:rsidP="00A14EDE">
            <w:pPr>
              <w:pStyle w:val="GvdeMetni"/>
              <w:spacing w:before="20" w:after="20" w:line="240" w:lineRule="auto"/>
              <w:rPr>
                <w:rFonts w:ascii="Verdana" w:hAnsi="Verdana"/>
                <w:sz w:val="16"/>
                <w:szCs w:val="16"/>
              </w:rPr>
            </w:pPr>
          </w:p>
          <w:p w14:paraId="7DA19793" w14:textId="77777777" w:rsidR="00CA78F4" w:rsidRPr="00021D37" w:rsidRDefault="00CA78F4" w:rsidP="00CA78F4">
            <w:pPr>
              <w:spacing w:before="20" w:after="20" w:line="240" w:lineRule="auto"/>
              <w:rPr>
                <w:rFonts w:ascii="Verdana" w:hAnsi="Verdana"/>
                <w:sz w:val="16"/>
                <w:szCs w:val="16"/>
              </w:rPr>
            </w:pPr>
            <w:r>
              <w:rPr>
                <w:rFonts w:ascii="Verdana" w:hAnsi="Verdana"/>
                <w:sz w:val="16"/>
                <w:szCs w:val="16"/>
              </w:rPr>
              <w:t>Maintenance crews / contractors</w:t>
            </w:r>
          </w:p>
          <w:p w14:paraId="65835A8A" w14:textId="4C9F85AF" w:rsidR="00CA78F4" w:rsidRPr="00021D37" w:rsidRDefault="00CA78F4" w:rsidP="00A14EDE">
            <w:pPr>
              <w:pStyle w:val="GvdeMetni"/>
              <w:spacing w:before="20" w:after="20" w:line="240" w:lineRule="auto"/>
              <w:rPr>
                <w:rFonts w:ascii="Verdana" w:hAnsi="Verdana"/>
                <w:sz w:val="16"/>
                <w:szCs w:val="16"/>
              </w:rPr>
            </w:pPr>
          </w:p>
        </w:tc>
      </w:tr>
      <w:tr w:rsidR="00555CFB" w:rsidRPr="00021D37" w14:paraId="5CE3DA82" w14:textId="77777777" w:rsidTr="00A14EDE">
        <w:tc>
          <w:tcPr>
            <w:tcW w:w="2627" w:type="dxa"/>
            <w:vMerge w:val="restart"/>
            <w:hideMark/>
          </w:tcPr>
          <w:p w14:paraId="58AE3931" w14:textId="75E127B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b/>
                <w:bCs/>
                <w:sz w:val="16"/>
                <w:szCs w:val="16"/>
              </w:rPr>
              <w:t>Impact 7: Vehicle Collisions with Fauna</w:t>
            </w:r>
          </w:p>
        </w:tc>
        <w:tc>
          <w:tcPr>
            <w:tcW w:w="4711" w:type="dxa"/>
            <w:hideMark/>
          </w:tcPr>
          <w:p w14:paraId="2ED50403"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b/>
                <w:bCs/>
                <w:sz w:val="16"/>
                <w:szCs w:val="16"/>
              </w:rPr>
              <w:t>Vehicle speed controls</w:t>
            </w:r>
          </w:p>
          <w:p w14:paraId="4F316475" w14:textId="77777777" w:rsidR="00531FCB" w:rsidRPr="00021D37" w:rsidRDefault="00531FCB" w:rsidP="00531FCB">
            <w:pPr>
              <w:pStyle w:val="ListeParagraf"/>
              <w:numPr>
                <w:ilvl w:val="0"/>
                <w:numId w:val="77"/>
              </w:numPr>
              <w:spacing w:before="20" w:after="20" w:line="240" w:lineRule="auto"/>
              <w:contextualSpacing w:val="0"/>
              <w:rPr>
                <w:rFonts w:ascii="Verdana" w:eastAsiaTheme="minorEastAsia" w:hAnsi="Verdana"/>
                <w:kern w:val="0"/>
                <w:sz w:val="16"/>
                <w:szCs w:val="16"/>
                <w:lang w:val="en-GB"/>
                <w14:ligatures w14:val="none"/>
              </w:rPr>
            </w:pPr>
            <w:r w:rsidRPr="00021D37">
              <w:rPr>
                <w:rFonts w:ascii="Verdana" w:hAnsi="Verdana"/>
                <w:sz w:val="16"/>
                <w:szCs w:val="16"/>
              </w:rPr>
              <w:t>Restrict maintenance activities as far as possible to day-time hours when visibility is good to reduce risk of vehicle collisions with wildlife.</w:t>
            </w:r>
          </w:p>
          <w:p w14:paraId="50629350" w14:textId="3A2F8021" w:rsidR="00264273" w:rsidRPr="00021D37" w:rsidRDefault="00264273" w:rsidP="00531FCB">
            <w:pPr>
              <w:pStyle w:val="ListeParagraf"/>
              <w:numPr>
                <w:ilvl w:val="0"/>
                <w:numId w:val="77"/>
              </w:numPr>
              <w:spacing w:before="20" w:after="20" w:line="240" w:lineRule="auto"/>
              <w:contextualSpacing w:val="0"/>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14:ligatures w14:val="none"/>
              </w:rPr>
              <w:t>Restrict vehicle use to the internal access roads only.</w:t>
            </w:r>
          </w:p>
          <w:p w14:paraId="3D07C08E" w14:textId="7792275D" w:rsidR="00555CFB" w:rsidRPr="00021D37" w:rsidRDefault="00555CFB" w:rsidP="00531FCB">
            <w:pPr>
              <w:pStyle w:val="ListeMaddemi"/>
              <w:numPr>
                <w:ilvl w:val="0"/>
                <w:numId w:val="77"/>
              </w:numPr>
              <w:spacing w:before="20" w:after="20" w:line="240" w:lineRule="auto"/>
              <w:jc w:val="both"/>
              <w:rPr>
                <w:rFonts w:ascii="Verdana" w:hAnsi="Verdana"/>
                <w:sz w:val="16"/>
                <w:szCs w:val="16"/>
              </w:rPr>
            </w:pPr>
            <w:r w:rsidRPr="00021D37">
              <w:rPr>
                <w:rFonts w:ascii="Verdana" w:hAnsi="Verdana"/>
                <w:sz w:val="16"/>
                <w:szCs w:val="16"/>
              </w:rPr>
              <w:t>Limit vehicle speed on site for vehicles accessing the site (set speed limit at 30 km/hr).</w:t>
            </w:r>
          </w:p>
          <w:p w14:paraId="6CDFD451" w14:textId="77777777" w:rsidR="00531FCB" w:rsidRPr="00021D37" w:rsidRDefault="00555CFB" w:rsidP="00531FCB">
            <w:pPr>
              <w:pStyle w:val="ListeParagraf"/>
              <w:numPr>
                <w:ilvl w:val="0"/>
                <w:numId w:val="77"/>
              </w:numPr>
              <w:spacing w:before="20" w:after="20" w:line="240" w:lineRule="auto"/>
              <w:contextualSpacing w:val="0"/>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Install warning signs along the internal roads to alert drivers to potential faunal crossings where appropriate.</w:t>
            </w:r>
          </w:p>
          <w:p w14:paraId="6A8CAC49" w14:textId="77777777" w:rsidR="00555CFB" w:rsidRPr="00021D37" w:rsidRDefault="00555CFB" w:rsidP="00531FCB">
            <w:pPr>
              <w:pStyle w:val="ListeParagraf"/>
              <w:numPr>
                <w:ilvl w:val="0"/>
                <w:numId w:val="77"/>
              </w:numPr>
              <w:spacing w:before="20" w:after="20" w:line="240" w:lineRule="auto"/>
              <w:contextualSpacing w:val="0"/>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Any injured animals are to be transported carefully but efficiently to a local vet for treatment as soon as possible.</w:t>
            </w:r>
          </w:p>
        </w:tc>
        <w:tc>
          <w:tcPr>
            <w:tcW w:w="2200" w:type="dxa"/>
          </w:tcPr>
          <w:p w14:paraId="31BA5F3C" w14:textId="77777777" w:rsidR="00555CFB" w:rsidRPr="00021D37" w:rsidRDefault="00555CFB" w:rsidP="00F94809">
            <w:pPr>
              <w:pStyle w:val="GvdeMetni"/>
              <w:spacing w:before="20" w:after="20" w:line="240" w:lineRule="auto"/>
              <w:jc w:val="center"/>
              <w:rPr>
                <w:rFonts w:ascii="Verdana" w:hAnsi="Verdana"/>
                <w:sz w:val="16"/>
                <w:szCs w:val="16"/>
              </w:rPr>
            </w:pPr>
            <w:r w:rsidRPr="00021D37">
              <w:rPr>
                <w:rFonts w:ascii="Verdana" w:hAnsi="Verdana"/>
                <w:sz w:val="16"/>
                <w:szCs w:val="16"/>
              </w:rPr>
              <w:t>Avoid / Minimise</w:t>
            </w:r>
          </w:p>
        </w:tc>
        <w:tc>
          <w:tcPr>
            <w:tcW w:w="2280" w:type="dxa"/>
            <w:hideMark/>
          </w:tcPr>
          <w:p w14:paraId="55E45E28"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Speed limits enforced.</w:t>
            </w:r>
          </w:p>
          <w:p w14:paraId="504B92F1" w14:textId="77777777" w:rsidR="00531FCB" w:rsidRPr="00021D37" w:rsidRDefault="00531FCB" w:rsidP="00A14EDE">
            <w:pPr>
              <w:pStyle w:val="GvdeMetni"/>
              <w:spacing w:before="20" w:after="20" w:line="240" w:lineRule="auto"/>
              <w:rPr>
                <w:rFonts w:ascii="Verdana" w:hAnsi="Verdana"/>
                <w:sz w:val="16"/>
                <w:szCs w:val="16"/>
              </w:rPr>
            </w:pPr>
          </w:p>
          <w:p w14:paraId="34FD0ACF"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Traffic calming measures in place.</w:t>
            </w:r>
          </w:p>
          <w:p w14:paraId="591E5F84" w14:textId="77777777" w:rsidR="00531FCB" w:rsidRPr="00021D37" w:rsidRDefault="00531FCB" w:rsidP="00A14EDE">
            <w:pPr>
              <w:pStyle w:val="GvdeMetni"/>
              <w:spacing w:before="20" w:after="20" w:line="240" w:lineRule="auto"/>
              <w:rPr>
                <w:rFonts w:ascii="Verdana" w:hAnsi="Verdana"/>
                <w:sz w:val="16"/>
                <w:szCs w:val="16"/>
              </w:rPr>
            </w:pPr>
          </w:p>
          <w:p w14:paraId="6A947EB7"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No collisions with wildlife.</w:t>
            </w:r>
          </w:p>
        </w:tc>
        <w:tc>
          <w:tcPr>
            <w:tcW w:w="1261" w:type="dxa"/>
          </w:tcPr>
          <w:p w14:paraId="5DCE1250"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hideMark/>
          </w:tcPr>
          <w:p w14:paraId="7627482A" w14:textId="77777777" w:rsidR="003F3CDF"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27B8EA9B" w14:textId="77777777" w:rsidR="00CA78F4" w:rsidRDefault="00CA78F4" w:rsidP="003F3CDF">
            <w:pPr>
              <w:spacing w:before="20" w:after="20" w:line="240" w:lineRule="auto"/>
              <w:rPr>
                <w:rFonts w:ascii="Verdana" w:hAnsi="Verdana"/>
                <w:sz w:val="16"/>
                <w:szCs w:val="16"/>
              </w:rPr>
            </w:pPr>
          </w:p>
          <w:p w14:paraId="03F23C03" w14:textId="57344753" w:rsidR="00CA78F4" w:rsidRPr="00021D37" w:rsidRDefault="00CA78F4" w:rsidP="003F3CDF">
            <w:pPr>
              <w:spacing w:before="20" w:after="20" w:line="240" w:lineRule="auto"/>
              <w:rPr>
                <w:rFonts w:ascii="Verdana" w:hAnsi="Verdana"/>
                <w:sz w:val="16"/>
                <w:szCs w:val="16"/>
              </w:rPr>
            </w:pPr>
            <w:r>
              <w:rPr>
                <w:rFonts w:ascii="Verdana" w:hAnsi="Verdana"/>
                <w:sz w:val="16"/>
                <w:szCs w:val="16"/>
              </w:rPr>
              <w:t>Maintenance crews / contractors</w:t>
            </w:r>
          </w:p>
          <w:p w14:paraId="45A16D1D" w14:textId="1ED85D13" w:rsidR="00555CFB" w:rsidRPr="00021D37" w:rsidRDefault="00555CFB" w:rsidP="00A14EDE">
            <w:pPr>
              <w:pStyle w:val="GvdeMetni"/>
              <w:spacing w:before="20" w:after="20" w:line="240" w:lineRule="auto"/>
              <w:rPr>
                <w:rFonts w:ascii="Verdana" w:hAnsi="Verdana"/>
                <w:sz w:val="16"/>
                <w:szCs w:val="16"/>
              </w:rPr>
            </w:pPr>
          </w:p>
        </w:tc>
      </w:tr>
      <w:tr w:rsidR="00555CFB" w:rsidRPr="00021D37" w14:paraId="5353A7CB" w14:textId="77777777" w:rsidTr="00A14EDE">
        <w:trPr>
          <w:trHeight w:val="60"/>
        </w:trPr>
        <w:tc>
          <w:tcPr>
            <w:tcW w:w="2627" w:type="dxa"/>
            <w:vMerge/>
          </w:tcPr>
          <w:p w14:paraId="2C42996D" w14:textId="77777777" w:rsidR="00555CFB" w:rsidRPr="00021D37" w:rsidRDefault="00555CFB" w:rsidP="00A14EDE">
            <w:pPr>
              <w:pStyle w:val="GvdeMetni"/>
              <w:spacing w:before="20" w:after="20" w:line="240" w:lineRule="auto"/>
              <w:rPr>
                <w:rFonts w:ascii="Verdana" w:hAnsi="Verdana"/>
                <w:b/>
                <w:bCs/>
                <w:sz w:val="16"/>
                <w:szCs w:val="16"/>
              </w:rPr>
            </w:pPr>
          </w:p>
        </w:tc>
        <w:tc>
          <w:tcPr>
            <w:tcW w:w="4711" w:type="dxa"/>
          </w:tcPr>
          <w:p w14:paraId="1204A92A" w14:textId="77777777" w:rsidR="00555CFB" w:rsidRPr="00021D37" w:rsidRDefault="00555CFB" w:rsidP="00A14EDE">
            <w:pPr>
              <w:pStyle w:val="GvdeMetni"/>
              <w:spacing w:before="20" w:after="20" w:line="240" w:lineRule="auto"/>
              <w:rPr>
                <w:rFonts w:ascii="Verdana" w:hAnsi="Verdana"/>
                <w:b/>
                <w:bCs/>
                <w:sz w:val="16"/>
                <w:szCs w:val="16"/>
              </w:rPr>
            </w:pPr>
            <w:r w:rsidRPr="00021D37">
              <w:rPr>
                <w:rFonts w:ascii="Verdana" w:hAnsi="Verdana"/>
                <w:b/>
                <w:bCs/>
                <w:sz w:val="16"/>
                <w:szCs w:val="16"/>
              </w:rPr>
              <w:t>Worker conduct and wildlife controls</w:t>
            </w:r>
          </w:p>
          <w:p w14:paraId="10B12AF7" w14:textId="77777777" w:rsidR="00074725" w:rsidRPr="00021D37" w:rsidRDefault="00074725" w:rsidP="00074725">
            <w:pPr>
              <w:pStyle w:val="ListeParagraf"/>
              <w:numPr>
                <w:ilvl w:val="0"/>
                <w:numId w:val="77"/>
              </w:numPr>
              <w:spacing w:before="20" w:after="20" w:line="240" w:lineRule="auto"/>
              <w:contextualSpacing w:val="0"/>
              <w:rPr>
                <w:rFonts w:ascii="Verdana" w:hAnsi="Verdana"/>
                <w:b/>
                <w:bCs/>
                <w:sz w:val="16"/>
                <w:szCs w:val="16"/>
              </w:rPr>
            </w:pPr>
            <w:r w:rsidRPr="00021D37">
              <w:rPr>
                <w:rFonts w:ascii="Verdana" w:hAnsi="Verdana"/>
                <w:sz w:val="16"/>
                <w:szCs w:val="16"/>
              </w:rPr>
              <w:t xml:space="preserve">Avoid attracting animals to the site by minimizing lighting as far as possible, </w:t>
            </w:r>
            <w:r w:rsidRPr="00021D37">
              <w:rPr>
                <w:rFonts w:ascii="Verdana" w:hAnsi="Verdana"/>
                <w:sz w:val="16"/>
                <w:szCs w:val="16"/>
              </w:rPr>
              <w:lastRenderedPageBreak/>
              <w:t xml:space="preserve">discouraging dumping of any food waste apart from through approved means. </w:t>
            </w:r>
          </w:p>
          <w:p w14:paraId="44EFEBAD" w14:textId="77777777" w:rsidR="00074725" w:rsidRPr="00021D37" w:rsidRDefault="00074725" w:rsidP="00074725">
            <w:pPr>
              <w:pStyle w:val="ListeParagraf"/>
              <w:numPr>
                <w:ilvl w:val="0"/>
                <w:numId w:val="77"/>
              </w:numPr>
              <w:spacing w:before="20" w:after="20" w:line="240" w:lineRule="auto"/>
              <w:contextualSpacing w:val="0"/>
              <w:rPr>
                <w:rFonts w:ascii="Verdana" w:hAnsi="Verdana"/>
                <w:sz w:val="16"/>
                <w:szCs w:val="16"/>
              </w:rPr>
            </w:pPr>
            <w:r w:rsidRPr="00021D37">
              <w:rPr>
                <w:rFonts w:ascii="Verdana" w:hAnsi="Verdana"/>
                <w:sz w:val="16"/>
                <w:szCs w:val="16"/>
              </w:rPr>
              <w:t>Collect and remove waste products and litter that could attract wildlife to these areas.</w:t>
            </w:r>
          </w:p>
          <w:p w14:paraId="57DA7D6F" w14:textId="4EC70AA3" w:rsidR="00555CFB" w:rsidRPr="00021D37" w:rsidRDefault="00555CFB" w:rsidP="00074725">
            <w:pPr>
              <w:pStyle w:val="ListeParagraf"/>
              <w:numPr>
                <w:ilvl w:val="0"/>
                <w:numId w:val="77"/>
              </w:numPr>
              <w:spacing w:before="20" w:after="20" w:line="240" w:lineRule="auto"/>
              <w:contextualSpacing w:val="0"/>
              <w:rPr>
                <w:rFonts w:ascii="Verdana" w:hAnsi="Verdana"/>
                <w:sz w:val="16"/>
                <w:szCs w:val="16"/>
              </w:rPr>
            </w:pPr>
            <w:r w:rsidRPr="00021D37">
              <w:rPr>
                <w:rFonts w:ascii="Verdana" w:hAnsi="Verdana"/>
                <w:sz w:val="16"/>
                <w:szCs w:val="16"/>
              </w:rPr>
              <w:t>To prevent impacts on any ground breeding birds that may try and establish themselves at the operational site, prevent them from breeding in the relevant areas in the first place. Suitable visual deterrents, such as colored ribbons attached to poles/sticks that move in the wind, may be used to scare ground-breeding birds before the start of the breeding period.</w:t>
            </w:r>
          </w:p>
          <w:p w14:paraId="740AE89B" w14:textId="77777777" w:rsidR="00555CFB" w:rsidRPr="00021D37" w:rsidRDefault="00555CFB" w:rsidP="00A14EDE">
            <w:pPr>
              <w:pStyle w:val="ListeParagraf"/>
              <w:numPr>
                <w:ilvl w:val="0"/>
                <w:numId w:val="77"/>
              </w:numPr>
              <w:spacing w:before="20" w:after="20" w:line="240" w:lineRule="auto"/>
              <w:contextualSpacing w:val="0"/>
              <w:rPr>
                <w:rFonts w:ascii="Verdana" w:hAnsi="Verdana"/>
                <w:sz w:val="16"/>
                <w:szCs w:val="16"/>
              </w:rPr>
            </w:pPr>
            <w:r w:rsidRPr="00021D37">
              <w:rPr>
                <w:rFonts w:ascii="Verdana" w:hAnsi="Verdana"/>
                <w:sz w:val="16"/>
                <w:szCs w:val="16"/>
              </w:rPr>
              <w:t>Prevent the establishment of active nests during the primary bird nesting season on facilities and structures by closing openings and vents and checking vehicles and maintenance equipment before operation.</w:t>
            </w:r>
          </w:p>
          <w:p w14:paraId="1A8F83D3" w14:textId="3F3166CE" w:rsidR="00555CFB" w:rsidRPr="00021D37" w:rsidRDefault="00555CFB" w:rsidP="00074725">
            <w:pPr>
              <w:pStyle w:val="ListeParagraf"/>
              <w:numPr>
                <w:ilvl w:val="0"/>
                <w:numId w:val="77"/>
              </w:numPr>
              <w:spacing w:before="20" w:after="20" w:line="240" w:lineRule="auto"/>
              <w:contextualSpacing w:val="0"/>
              <w:rPr>
                <w:rFonts w:ascii="Verdana" w:hAnsi="Verdana"/>
                <w:sz w:val="16"/>
                <w:szCs w:val="16"/>
              </w:rPr>
            </w:pPr>
            <w:r w:rsidRPr="00021D37">
              <w:rPr>
                <w:rFonts w:ascii="Verdana" w:hAnsi="Verdana"/>
                <w:sz w:val="16"/>
                <w:szCs w:val="16"/>
              </w:rPr>
              <w:t>Examine equipment and plant stored on site before use in site maintenance, particularly after rainfall events when reptile and amphibian movements occur more often, to ensure use will not harm individuals that might be seeking temporary refuge under vehicles for example.</w:t>
            </w:r>
          </w:p>
        </w:tc>
        <w:tc>
          <w:tcPr>
            <w:tcW w:w="2200" w:type="dxa"/>
          </w:tcPr>
          <w:p w14:paraId="0EC0EEC0" w14:textId="77777777" w:rsidR="00555CFB" w:rsidRPr="00021D37" w:rsidRDefault="00555CFB" w:rsidP="00F94809">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Avoid / Minimise</w:t>
            </w:r>
          </w:p>
        </w:tc>
        <w:tc>
          <w:tcPr>
            <w:tcW w:w="2280" w:type="dxa"/>
          </w:tcPr>
          <w:p w14:paraId="1A93FEF7"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No incidents of wildlife harassment or illegal hunting, etc.</w:t>
            </w:r>
          </w:p>
          <w:p w14:paraId="16D71F13" w14:textId="77777777" w:rsidR="00DB044E" w:rsidRPr="00021D37" w:rsidRDefault="00DB044E" w:rsidP="00A14EDE">
            <w:pPr>
              <w:pStyle w:val="GvdeMetni"/>
              <w:spacing w:before="20" w:after="20" w:line="240" w:lineRule="auto"/>
              <w:rPr>
                <w:rFonts w:ascii="Verdana" w:hAnsi="Verdana"/>
                <w:sz w:val="16"/>
                <w:szCs w:val="16"/>
              </w:rPr>
            </w:pPr>
          </w:p>
          <w:p w14:paraId="3AA8FA96"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Training / education programs implemented.</w:t>
            </w:r>
          </w:p>
          <w:p w14:paraId="796819AB" w14:textId="77777777" w:rsidR="00DB044E" w:rsidRPr="00021D37" w:rsidRDefault="00DB044E" w:rsidP="00A14EDE">
            <w:pPr>
              <w:pStyle w:val="GvdeMetni"/>
              <w:spacing w:before="20" w:after="20" w:line="240" w:lineRule="auto"/>
              <w:rPr>
                <w:rFonts w:ascii="Verdana" w:hAnsi="Verdana"/>
                <w:sz w:val="16"/>
                <w:szCs w:val="16"/>
              </w:rPr>
            </w:pPr>
          </w:p>
          <w:p w14:paraId="7FA21073"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t>Onsite wildlife controls implemented.</w:t>
            </w:r>
          </w:p>
        </w:tc>
        <w:tc>
          <w:tcPr>
            <w:tcW w:w="1261" w:type="dxa"/>
          </w:tcPr>
          <w:p w14:paraId="075E0251" w14:textId="77777777" w:rsidR="00555CFB" w:rsidRPr="00021D37" w:rsidRDefault="00555CFB" w:rsidP="00A14EDE">
            <w:pPr>
              <w:pStyle w:val="GvdeMetni"/>
              <w:spacing w:before="20" w:after="20" w:line="240" w:lineRule="auto"/>
              <w:rPr>
                <w:rFonts w:ascii="Verdana" w:hAnsi="Verdana"/>
                <w:sz w:val="16"/>
                <w:szCs w:val="16"/>
              </w:rPr>
            </w:pPr>
            <w:r w:rsidRPr="00021D37">
              <w:rPr>
                <w:rFonts w:ascii="Verdana" w:hAnsi="Verdana"/>
                <w:sz w:val="16"/>
                <w:szCs w:val="16"/>
              </w:rPr>
              <w:lastRenderedPageBreak/>
              <w:t xml:space="preserve">Pre-construction, during </w:t>
            </w:r>
            <w:r w:rsidRPr="00021D37">
              <w:rPr>
                <w:rFonts w:ascii="Verdana" w:hAnsi="Verdana"/>
                <w:sz w:val="16"/>
                <w:szCs w:val="16"/>
              </w:rPr>
              <w:lastRenderedPageBreak/>
              <w:t>construction and operation</w:t>
            </w:r>
          </w:p>
        </w:tc>
        <w:tc>
          <w:tcPr>
            <w:tcW w:w="0" w:type="auto"/>
          </w:tcPr>
          <w:p w14:paraId="1FC9613E"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lastRenderedPageBreak/>
              <w:t>Operator</w:t>
            </w:r>
          </w:p>
          <w:p w14:paraId="6D8DD125" w14:textId="77777777" w:rsidR="00555CFB" w:rsidRDefault="00555CFB" w:rsidP="003F3CDF">
            <w:pPr>
              <w:spacing w:before="20" w:after="20" w:line="240" w:lineRule="auto"/>
              <w:rPr>
                <w:rFonts w:ascii="Verdana" w:hAnsi="Verdana"/>
                <w:sz w:val="16"/>
                <w:szCs w:val="16"/>
              </w:rPr>
            </w:pPr>
          </w:p>
          <w:p w14:paraId="439D7F0D" w14:textId="77777777" w:rsidR="00CA78F4" w:rsidRPr="00021D37" w:rsidRDefault="00CA78F4" w:rsidP="00CA78F4">
            <w:pPr>
              <w:spacing w:before="20" w:after="20" w:line="240" w:lineRule="auto"/>
              <w:rPr>
                <w:rFonts w:ascii="Verdana" w:hAnsi="Verdana"/>
                <w:sz w:val="16"/>
                <w:szCs w:val="16"/>
              </w:rPr>
            </w:pPr>
            <w:r>
              <w:rPr>
                <w:rFonts w:ascii="Verdana" w:hAnsi="Verdana"/>
                <w:sz w:val="16"/>
                <w:szCs w:val="16"/>
              </w:rPr>
              <w:lastRenderedPageBreak/>
              <w:t>Maintenance crews / contractors</w:t>
            </w:r>
          </w:p>
          <w:p w14:paraId="3C8B9EB0" w14:textId="6D7754DA" w:rsidR="00CA78F4" w:rsidRPr="00021D37" w:rsidRDefault="00CA78F4" w:rsidP="003F3CDF">
            <w:pPr>
              <w:spacing w:before="20" w:after="20" w:line="240" w:lineRule="auto"/>
              <w:rPr>
                <w:rFonts w:ascii="Verdana" w:hAnsi="Verdana"/>
                <w:sz w:val="16"/>
                <w:szCs w:val="16"/>
              </w:rPr>
            </w:pPr>
          </w:p>
        </w:tc>
      </w:tr>
      <w:tr w:rsidR="001E763B" w:rsidRPr="00021D37" w14:paraId="14FA02BD" w14:textId="77777777" w:rsidTr="00A14EDE">
        <w:tc>
          <w:tcPr>
            <w:tcW w:w="2627" w:type="dxa"/>
            <w:vMerge w:val="restart"/>
          </w:tcPr>
          <w:p w14:paraId="5ACD177B" w14:textId="7DB23EF3" w:rsidR="001E763B" w:rsidRPr="00021D37" w:rsidRDefault="001E763B" w:rsidP="00A14EDE">
            <w:pPr>
              <w:pStyle w:val="GvdeMetni"/>
              <w:spacing w:before="20" w:after="20" w:line="240" w:lineRule="auto"/>
              <w:rPr>
                <w:rFonts w:ascii="Verdana" w:hAnsi="Verdana"/>
                <w:b/>
                <w:bCs/>
                <w:sz w:val="16"/>
                <w:szCs w:val="16"/>
              </w:rPr>
            </w:pPr>
            <w:r w:rsidRPr="00021D37">
              <w:rPr>
                <w:rFonts w:ascii="Verdana" w:hAnsi="Verdana"/>
                <w:b/>
                <w:bCs/>
                <w:sz w:val="16"/>
                <w:szCs w:val="16"/>
              </w:rPr>
              <w:lastRenderedPageBreak/>
              <w:t xml:space="preserve">Impact </w:t>
            </w:r>
            <w:r w:rsidR="00555CFB" w:rsidRPr="00021D37">
              <w:rPr>
                <w:rFonts w:ascii="Verdana" w:hAnsi="Verdana"/>
                <w:b/>
                <w:bCs/>
                <w:sz w:val="16"/>
                <w:szCs w:val="16"/>
              </w:rPr>
              <w:t>8</w:t>
            </w:r>
            <w:r w:rsidRPr="00021D37">
              <w:rPr>
                <w:rFonts w:ascii="Verdana" w:hAnsi="Verdana"/>
                <w:b/>
                <w:bCs/>
                <w:sz w:val="16"/>
                <w:szCs w:val="16"/>
              </w:rPr>
              <w:t>: Creation of Barriers to Faunal Movement</w:t>
            </w:r>
          </w:p>
        </w:tc>
        <w:tc>
          <w:tcPr>
            <w:tcW w:w="4711" w:type="dxa"/>
          </w:tcPr>
          <w:p w14:paraId="090AA82C" w14:textId="77777777" w:rsidR="001E763B" w:rsidRPr="00021D37" w:rsidRDefault="001E763B" w:rsidP="00A14EDE">
            <w:pPr>
              <w:pStyle w:val="Tabletextleft"/>
              <w:spacing w:before="20" w:after="20"/>
              <w:rPr>
                <w:rFonts w:ascii="Verdana" w:eastAsia="Times New Roman" w:hAnsi="Verdana" w:cs="Calibri"/>
                <w:b/>
                <w:bCs/>
                <w:sz w:val="16"/>
                <w:szCs w:val="16"/>
                <w:lang w:val="tr-TR" w:eastAsia="tr-TR"/>
              </w:rPr>
            </w:pPr>
            <w:r w:rsidRPr="00021D37">
              <w:rPr>
                <w:rFonts w:ascii="Verdana" w:eastAsia="Times New Roman" w:hAnsi="Verdana" w:cs="Calibri"/>
                <w:b/>
                <w:bCs/>
                <w:sz w:val="16"/>
                <w:szCs w:val="16"/>
                <w:lang w:val="tr-TR" w:eastAsia="tr-TR"/>
              </w:rPr>
              <w:t>Habitat restoration/compensation for habitats permanently destroyed</w:t>
            </w:r>
          </w:p>
          <w:p w14:paraId="78E25555" w14:textId="77777777" w:rsidR="001E763B" w:rsidRPr="00021D37" w:rsidRDefault="001E763B" w:rsidP="00A14EDE">
            <w:pPr>
              <w:pStyle w:val="ListeMaddemi"/>
              <w:numPr>
                <w:ilvl w:val="0"/>
                <w:numId w:val="78"/>
              </w:numPr>
              <w:spacing w:before="20" w:after="20" w:line="240" w:lineRule="auto"/>
              <w:jc w:val="both"/>
              <w:rPr>
                <w:rFonts w:ascii="Verdana" w:hAnsi="Verdana"/>
                <w:sz w:val="16"/>
                <w:szCs w:val="16"/>
              </w:rPr>
            </w:pPr>
            <w:r w:rsidRPr="00021D37">
              <w:rPr>
                <w:rFonts w:ascii="Verdana" w:eastAsiaTheme="minorHAnsi" w:hAnsi="Verdana"/>
                <w:kern w:val="2"/>
                <w:sz w:val="16"/>
                <w:szCs w:val="16"/>
                <w14:ligatures w14:val="standardContextual"/>
              </w:rPr>
              <w:t>Habitat restoration/compensation plan to be developed and implemented (as per Impact 1 for the construction BMP), that takes into account compensating for reduced natural habitat connectivity.</w:t>
            </w:r>
          </w:p>
          <w:p w14:paraId="1DF0844F" w14:textId="575CC00C" w:rsidR="001E763B" w:rsidRPr="00021D37" w:rsidRDefault="001E763B" w:rsidP="00A14EDE">
            <w:pPr>
              <w:pStyle w:val="ListeParagraf"/>
              <w:numPr>
                <w:ilvl w:val="0"/>
                <w:numId w:val="78"/>
              </w:numPr>
              <w:spacing w:before="20" w:after="20" w:line="240" w:lineRule="auto"/>
              <w:contextualSpacing w:val="0"/>
              <w:rPr>
                <w:rFonts w:ascii="Verdana" w:eastAsiaTheme="minorEastAsia" w:hAnsi="Verdana"/>
                <w:kern w:val="0"/>
                <w:sz w:val="16"/>
                <w:szCs w:val="16"/>
                <w:lang w:val="en-GB"/>
                <w14:ligatures w14:val="none"/>
              </w:rPr>
            </w:pPr>
            <w:r w:rsidRPr="00021D37">
              <w:rPr>
                <w:rFonts w:ascii="Verdana" w:eastAsiaTheme="minorEastAsia" w:hAnsi="Verdana"/>
                <w:kern w:val="0"/>
                <w:sz w:val="16"/>
                <w:szCs w:val="16"/>
                <w:lang w:val="en-GB"/>
                <w14:ligatures w14:val="none"/>
              </w:rPr>
              <w:t>Implement appropriate monitoring, maintenance and aftercare of natural habitats restored as part of the habitat restoration/compensation plan (covered under the construction phase BMP).</w:t>
            </w:r>
          </w:p>
        </w:tc>
        <w:tc>
          <w:tcPr>
            <w:tcW w:w="2200" w:type="dxa"/>
          </w:tcPr>
          <w:p w14:paraId="2F1089DD" w14:textId="77777777" w:rsidR="001E763B" w:rsidRPr="00021D37" w:rsidRDefault="001E763B" w:rsidP="00F94809">
            <w:pPr>
              <w:pStyle w:val="GvdeMetni"/>
              <w:spacing w:before="20" w:after="20" w:line="240" w:lineRule="auto"/>
              <w:jc w:val="center"/>
              <w:rPr>
                <w:rFonts w:ascii="Verdana" w:hAnsi="Verdana"/>
                <w:sz w:val="16"/>
                <w:szCs w:val="16"/>
              </w:rPr>
            </w:pPr>
            <w:r w:rsidRPr="00021D37">
              <w:rPr>
                <w:rFonts w:ascii="Verdana" w:hAnsi="Verdana"/>
                <w:sz w:val="16"/>
                <w:szCs w:val="16"/>
              </w:rPr>
              <w:t>Restore / Compensate</w:t>
            </w:r>
          </w:p>
        </w:tc>
        <w:tc>
          <w:tcPr>
            <w:tcW w:w="2280" w:type="dxa"/>
          </w:tcPr>
          <w:p w14:paraId="2885C1D9"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Habitat compensation/restoration plan developed and implemented to specification.</w:t>
            </w:r>
          </w:p>
          <w:p w14:paraId="1933770D" w14:textId="77777777" w:rsidR="00074725" w:rsidRPr="00021D37" w:rsidRDefault="00074725" w:rsidP="00A14EDE">
            <w:pPr>
              <w:pStyle w:val="GvdeMetni"/>
              <w:spacing w:before="20" w:after="20" w:line="240" w:lineRule="auto"/>
              <w:rPr>
                <w:rFonts w:ascii="Verdana" w:hAnsi="Verdana"/>
                <w:sz w:val="16"/>
                <w:szCs w:val="16"/>
              </w:rPr>
            </w:pPr>
          </w:p>
          <w:p w14:paraId="2E6A5E27"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Monitoring and maintenance undertaken for restored habitats.</w:t>
            </w:r>
          </w:p>
        </w:tc>
        <w:tc>
          <w:tcPr>
            <w:tcW w:w="1261" w:type="dxa"/>
          </w:tcPr>
          <w:p w14:paraId="41AABA1C"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Post-construction</w:t>
            </w:r>
          </w:p>
          <w:p w14:paraId="50C4B18D" w14:textId="77777777" w:rsidR="00942DD8" w:rsidRPr="00021D37" w:rsidRDefault="00942DD8" w:rsidP="00A14EDE">
            <w:pPr>
              <w:pStyle w:val="GvdeMetni"/>
              <w:spacing w:before="20" w:after="20" w:line="240" w:lineRule="auto"/>
              <w:rPr>
                <w:rFonts w:ascii="Verdana" w:hAnsi="Verdana"/>
                <w:sz w:val="16"/>
                <w:szCs w:val="16"/>
              </w:rPr>
            </w:pPr>
          </w:p>
          <w:p w14:paraId="4DB2AA00"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7DC82ABE"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38B2B530" w14:textId="77777777" w:rsidR="001E763B" w:rsidRDefault="001E763B" w:rsidP="00A14EDE">
            <w:pPr>
              <w:pStyle w:val="GvdeMetni"/>
              <w:spacing w:before="20" w:after="20" w:line="240" w:lineRule="auto"/>
              <w:rPr>
                <w:rFonts w:ascii="Verdana" w:hAnsi="Verdana"/>
                <w:sz w:val="16"/>
                <w:szCs w:val="16"/>
              </w:rPr>
            </w:pPr>
          </w:p>
          <w:p w14:paraId="5A309611" w14:textId="4C203E06" w:rsidR="00F60720" w:rsidRPr="00021D37" w:rsidRDefault="00F60720" w:rsidP="00A14EDE">
            <w:pPr>
              <w:pStyle w:val="GvdeMetni"/>
              <w:spacing w:before="20" w:after="20" w:line="240" w:lineRule="auto"/>
              <w:rPr>
                <w:rFonts w:ascii="Verdana" w:hAnsi="Verdana"/>
                <w:sz w:val="16"/>
                <w:szCs w:val="16"/>
              </w:rPr>
            </w:pPr>
            <w:r>
              <w:rPr>
                <w:rFonts w:ascii="Verdana" w:hAnsi="Verdana"/>
                <w:sz w:val="16"/>
                <w:szCs w:val="16"/>
              </w:rPr>
              <w:t>External biodiversity expert to support</w:t>
            </w:r>
          </w:p>
        </w:tc>
      </w:tr>
      <w:tr w:rsidR="001E763B" w:rsidRPr="00021D37" w14:paraId="52E79015" w14:textId="77777777" w:rsidTr="00A14EDE">
        <w:tc>
          <w:tcPr>
            <w:tcW w:w="2627" w:type="dxa"/>
            <w:vMerge/>
            <w:hideMark/>
          </w:tcPr>
          <w:p w14:paraId="5647CA1A" w14:textId="77777777" w:rsidR="001E763B" w:rsidRPr="00021D37" w:rsidRDefault="001E763B" w:rsidP="00A14EDE">
            <w:pPr>
              <w:pStyle w:val="GvdeMetni"/>
              <w:spacing w:before="20" w:after="20" w:line="240" w:lineRule="auto"/>
              <w:rPr>
                <w:rFonts w:ascii="Verdana" w:hAnsi="Verdana"/>
                <w:sz w:val="16"/>
                <w:szCs w:val="16"/>
              </w:rPr>
            </w:pPr>
          </w:p>
        </w:tc>
        <w:tc>
          <w:tcPr>
            <w:tcW w:w="4711" w:type="dxa"/>
            <w:hideMark/>
          </w:tcPr>
          <w:p w14:paraId="1B211F30" w14:textId="77777777" w:rsidR="001E763B" w:rsidRPr="00021D37" w:rsidRDefault="001E763B" w:rsidP="00A14EDE">
            <w:pPr>
              <w:pStyle w:val="GvdeMetni"/>
              <w:spacing w:before="20" w:after="20" w:line="240" w:lineRule="auto"/>
              <w:rPr>
                <w:rFonts w:ascii="Verdana" w:hAnsi="Verdana"/>
                <w:b/>
                <w:bCs/>
                <w:sz w:val="16"/>
                <w:szCs w:val="16"/>
              </w:rPr>
            </w:pPr>
            <w:r w:rsidRPr="00021D37">
              <w:rPr>
                <w:rFonts w:ascii="Verdana" w:hAnsi="Verdana"/>
                <w:b/>
                <w:bCs/>
                <w:sz w:val="16"/>
                <w:szCs w:val="16"/>
              </w:rPr>
              <w:t>Wildlife-friendly fencing and barrier prevention</w:t>
            </w:r>
          </w:p>
          <w:p w14:paraId="60B642D0" w14:textId="77777777"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Ensure that no new impermeable fences are implemented at the site.</w:t>
            </w:r>
          </w:p>
          <w:p w14:paraId="4B2DFF40" w14:textId="32E0BD61"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 xml:space="preserve">Maintain the integrity of </w:t>
            </w:r>
            <w:r w:rsidR="00C76761" w:rsidRPr="00021D37">
              <w:rPr>
                <w:rFonts w:ascii="Verdana" w:hAnsi="Verdana"/>
                <w:sz w:val="16"/>
                <w:szCs w:val="16"/>
              </w:rPr>
              <w:t>any</w:t>
            </w:r>
            <w:r w:rsidRPr="00021D37">
              <w:rPr>
                <w:rFonts w:ascii="Verdana" w:hAnsi="Verdana"/>
                <w:sz w:val="16"/>
                <w:szCs w:val="16"/>
              </w:rPr>
              <w:t xml:space="preserve"> fences.</w:t>
            </w:r>
          </w:p>
          <w:p w14:paraId="3EA62459" w14:textId="3A8DB925"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 xml:space="preserve">If operational monitoring results show that any site fences present a physical barrier to faunal </w:t>
            </w:r>
            <w:r w:rsidRPr="00021D37">
              <w:rPr>
                <w:rFonts w:ascii="Verdana" w:hAnsi="Verdana"/>
                <w:sz w:val="16"/>
                <w:szCs w:val="16"/>
              </w:rPr>
              <w:lastRenderedPageBreak/>
              <w:t>movements, consider measures to improve permeability of fencing, such as the use of tunnels, or replacement of fencing in strategic positions using other materials with appropriate spacing</w:t>
            </w:r>
            <w:r w:rsidR="00BD0E32" w:rsidRPr="00021D37">
              <w:rPr>
                <w:rFonts w:ascii="Verdana" w:hAnsi="Verdana"/>
                <w:sz w:val="16"/>
                <w:szCs w:val="16"/>
              </w:rPr>
              <w:t xml:space="preserve"> to allow animals to pass through unrestricted</w:t>
            </w:r>
            <w:r w:rsidRPr="00021D37">
              <w:rPr>
                <w:rFonts w:ascii="Verdana" w:hAnsi="Verdana"/>
                <w:sz w:val="16"/>
                <w:szCs w:val="16"/>
              </w:rPr>
              <w:t>.</w:t>
            </w:r>
          </w:p>
        </w:tc>
        <w:tc>
          <w:tcPr>
            <w:tcW w:w="2200" w:type="dxa"/>
          </w:tcPr>
          <w:p w14:paraId="06CD4BF8" w14:textId="77777777" w:rsidR="001E763B" w:rsidRPr="00021D37" w:rsidRDefault="001E763B" w:rsidP="00F94809">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Minimise</w:t>
            </w:r>
          </w:p>
        </w:tc>
        <w:tc>
          <w:tcPr>
            <w:tcW w:w="2280" w:type="dxa"/>
            <w:hideMark/>
          </w:tcPr>
          <w:p w14:paraId="0CE81036"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Permeable fencing installed and maintained.</w:t>
            </w:r>
          </w:p>
          <w:p w14:paraId="6DDC2BFA" w14:textId="77777777" w:rsidR="00271654" w:rsidRPr="00021D37" w:rsidRDefault="00271654" w:rsidP="00A14EDE">
            <w:pPr>
              <w:pStyle w:val="GvdeMetni"/>
              <w:spacing w:before="20" w:after="20" w:line="240" w:lineRule="auto"/>
              <w:rPr>
                <w:rFonts w:ascii="Verdana" w:hAnsi="Verdana"/>
                <w:sz w:val="16"/>
                <w:szCs w:val="16"/>
              </w:rPr>
            </w:pPr>
          </w:p>
          <w:p w14:paraId="3DC2940D"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No unnecessary barriers installed.</w:t>
            </w:r>
          </w:p>
        </w:tc>
        <w:tc>
          <w:tcPr>
            <w:tcW w:w="1261" w:type="dxa"/>
          </w:tcPr>
          <w:p w14:paraId="6CB6858B"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hideMark/>
          </w:tcPr>
          <w:p w14:paraId="7F5474B9"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312E28FF" w14:textId="77014DDF" w:rsidR="001E763B" w:rsidRPr="00021D37" w:rsidRDefault="001E763B" w:rsidP="00A14EDE">
            <w:pPr>
              <w:pStyle w:val="GvdeMetni"/>
              <w:spacing w:before="20" w:after="20" w:line="240" w:lineRule="auto"/>
              <w:rPr>
                <w:rFonts w:ascii="Verdana" w:hAnsi="Verdana"/>
                <w:sz w:val="16"/>
                <w:szCs w:val="16"/>
              </w:rPr>
            </w:pPr>
          </w:p>
        </w:tc>
      </w:tr>
      <w:tr w:rsidR="001E763B" w:rsidRPr="00021D37" w14:paraId="69E1445C" w14:textId="77777777" w:rsidTr="00A14EDE">
        <w:tc>
          <w:tcPr>
            <w:tcW w:w="2627" w:type="dxa"/>
            <w:vMerge/>
          </w:tcPr>
          <w:p w14:paraId="188F607B" w14:textId="77777777" w:rsidR="001E763B" w:rsidRPr="00021D37" w:rsidRDefault="001E763B" w:rsidP="00A14EDE">
            <w:pPr>
              <w:pStyle w:val="GvdeMetni"/>
              <w:spacing w:before="20" w:after="20" w:line="240" w:lineRule="auto"/>
              <w:rPr>
                <w:rFonts w:ascii="Verdana" w:hAnsi="Verdana"/>
                <w:sz w:val="16"/>
                <w:szCs w:val="16"/>
              </w:rPr>
            </w:pPr>
          </w:p>
        </w:tc>
        <w:tc>
          <w:tcPr>
            <w:tcW w:w="4711" w:type="dxa"/>
          </w:tcPr>
          <w:p w14:paraId="4F7502E8" w14:textId="77777777" w:rsidR="001E763B" w:rsidRPr="00021D37" w:rsidRDefault="001E763B" w:rsidP="00A14EDE">
            <w:pPr>
              <w:pStyle w:val="GvdeMetni"/>
              <w:spacing w:before="20" w:after="20" w:line="240" w:lineRule="auto"/>
              <w:rPr>
                <w:rFonts w:ascii="Verdana" w:hAnsi="Verdana"/>
                <w:b/>
                <w:bCs/>
                <w:sz w:val="16"/>
                <w:szCs w:val="16"/>
              </w:rPr>
            </w:pPr>
            <w:r w:rsidRPr="00021D37">
              <w:rPr>
                <w:rFonts w:ascii="Verdana" w:hAnsi="Verdana"/>
                <w:b/>
                <w:bCs/>
                <w:sz w:val="16"/>
                <w:szCs w:val="16"/>
              </w:rPr>
              <w:t>Wildlife controls</w:t>
            </w:r>
          </w:p>
          <w:p w14:paraId="56FD6F46" w14:textId="61FB07B0"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Access controls to be implemented to limit access to areas of high biodiversity sensitivity (</w:t>
            </w:r>
            <w:r w:rsidR="00623BE0" w:rsidRPr="00623BE0">
              <w:rPr>
                <w:rFonts w:ascii="Verdana" w:hAnsi="Verdana"/>
                <w:sz w:val="16"/>
                <w:szCs w:val="16"/>
              </w:rPr>
              <w:t>maquis</w:t>
            </w:r>
            <w:r w:rsidRPr="00623BE0">
              <w:rPr>
                <w:rFonts w:ascii="Verdana" w:hAnsi="Verdana"/>
                <w:sz w:val="16"/>
                <w:szCs w:val="16"/>
              </w:rPr>
              <w:t>/woodland</w:t>
            </w:r>
            <w:r w:rsidRPr="00021D37">
              <w:rPr>
                <w:rFonts w:ascii="Verdana" w:hAnsi="Verdana"/>
                <w:sz w:val="16"/>
                <w:szCs w:val="16"/>
              </w:rPr>
              <w:t xml:space="preserve"> habitat) outside of the operational facilities.</w:t>
            </w:r>
          </w:p>
          <w:p w14:paraId="53A2A6F9" w14:textId="77777777"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No additional clearance of vegetation and habitat to be permitted beyond that approved during the construction phase.</w:t>
            </w:r>
          </w:p>
          <w:p w14:paraId="1A1E0FCC" w14:textId="77777777" w:rsidR="001E763B" w:rsidRPr="00021D37" w:rsidRDefault="001E763B"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Minimize artificial lighting during any night-time maintenance operations.</w:t>
            </w:r>
          </w:p>
        </w:tc>
        <w:tc>
          <w:tcPr>
            <w:tcW w:w="2200" w:type="dxa"/>
          </w:tcPr>
          <w:p w14:paraId="0E50C301" w14:textId="77777777" w:rsidR="001E763B" w:rsidRPr="00021D37" w:rsidRDefault="001E763B" w:rsidP="00F94809">
            <w:pPr>
              <w:pStyle w:val="GvdeMetni"/>
              <w:spacing w:before="20" w:after="20" w:line="240" w:lineRule="auto"/>
              <w:jc w:val="center"/>
              <w:rPr>
                <w:rFonts w:ascii="Verdana" w:hAnsi="Verdana"/>
                <w:sz w:val="16"/>
                <w:szCs w:val="16"/>
              </w:rPr>
            </w:pPr>
            <w:r w:rsidRPr="00021D37">
              <w:rPr>
                <w:rFonts w:ascii="Verdana" w:hAnsi="Verdana"/>
                <w:sz w:val="16"/>
                <w:szCs w:val="16"/>
              </w:rPr>
              <w:t>Avoid / Minimise</w:t>
            </w:r>
          </w:p>
        </w:tc>
        <w:tc>
          <w:tcPr>
            <w:tcW w:w="2280" w:type="dxa"/>
          </w:tcPr>
          <w:p w14:paraId="4B55B230"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Access controls implemented.</w:t>
            </w:r>
          </w:p>
          <w:p w14:paraId="6B2DFF73" w14:textId="77777777" w:rsidR="00271654" w:rsidRPr="00021D37" w:rsidRDefault="00271654" w:rsidP="00A14EDE">
            <w:pPr>
              <w:pStyle w:val="GvdeMetni"/>
              <w:spacing w:before="20" w:after="20" w:line="240" w:lineRule="auto"/>
              <w:rPr>
                <w:rFonts w:ascii="Verdana" w:hAnsi="Verdana"/>
                <w:sz w:val="16"/>
                <w:szCs w:val="16"/>
              </w:rPr>
            </w:pPr>
          </w:p>
          <w:p w14:paraId="31A1B773"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Restrictions on additional activities.</w:t>
            </w:r>
          </w:p>
          <w:p w14:paraId="0163C64E" w14:textId="77777777" w:rsidR="00271654" w:rsidRPr="00021D37" w:rsidRDefault="00271654" w:rsidP="00A14EDE">
            <w:pPr>
              <w:pStyle w:val="GvdeMetni"/>
              <w:spacing w:before="20" w:after="20" w:line="240" w:lineRule="auto"/>
              <w:rPr>
                <w:rFonts w:ascii="Verdana" w:hAnsi="Verdana"/>
                <w:sz w:val="16"/>
                <w:szCs w:val="16"/>
              </w:rPr>
            </w:pPr>
          </w:p>
          <w:p w14:paraId="240792B7"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Appropriate lighting design.</w:t>
            </w:r>
          </w:p>
        </w:tc>
        <w:tc>
          <w:tcPr>
            <w:tcW w:w="1261" w:type="dxa"/>
          </w:tcPr>
          <w:p w14:paraId="51944B73"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359321A3"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67EFDE35" w14:textId="77777777" w:rsidR="001E763B" w:rsidRDefault="001E763B" w:rsidP="00A14EDE">
            <w:pPr>
              <w:pStyle w:val="GvdeMetni"/>
              <w:spacing w:before="20" w:after="20" w:line="240" w:lineRule="auto"/>
              <w:rPr>
                <w:rFonts w:ascii="Verdana" w:hAnsi="Verdana"/>
                <w:sz w:val="16"/>
                <w:szCs w:val="16"/>
              </w:rPr>
            </w:pPr>
          </w:p>
          <w:p w14:paraId="0838F35E" w14:textId="77777777" w:rsidR="00F60720" w:rsidRPr="00021D37" w:rsidRDefault="00F60720" w:rsidP="00F60720">
            <w:pPr>
              <w:spacing w:before="20" w:after="20" w:line="240" w:lineRule="auto"/>
              <w:rPr>
                <w:rFonts w:ascii="Verdana" w:hAnsi="Verdana"/>
                <w:sz w:val="16"/>
                <w:szCs w:val="16"/>
              </w:rPr>
            </w:pPr>
            <w:r>
              <w:rPr>
                <w:rFonts w:ascii="Verdana" w:hAnsi="Verdana"/>
                <w:sz w:val="16"/>
                <w:szCs w:val="16"/>
              </w:rPr>
              <w:t>Maintenance crews / contractors</w:t>
            </w:r>
          </w:p>
          <w:p w14:paraId="411F53DE" w14:textId="08155CF3" w:rsidR="00F60720" w:rsidRPr="00021D37" w:rsidRDefault="00F60720" w:rsidP="00A14EDE">
            <w:pPr>
              <w:pStyle w:val="GvdeMetni"/>
              <w:spacing w:before="20" w:after="20" w:line="240" w:lineRule="auto"/>
              <w:rPr>
                <w:rFonts w:ascii="Verdana" w:hAnsi="Verdana"/>
                <w:sz w:val="16"/>
                <w:szCs w:val="16"/>
              </w:rPr>
            </w:pPr>
          </w:p>
        </w:tc>
      </w:tr>
      <w:tr w:rsidR="001E763B" w:rsidRPr="00021D37" w14:paraId="50D85C43" w14:textId="77777777" w:rsidTr="00A14EDE">
        <w:tc>
          <w:tcPr>
            <w:tcW w:w="2627" w:type="dxa"/>
            <w:vMerge/>
            <w:hideMark/>
          </w:tcPr>
          <w:p w14:paraId="02088007" w14:textId="77777777" w:rsidR="001E763B" w:rsidRPr="00021D37" w:rsidRDefault="001E763B" w:rsidP="00A14EDE">
            <w:pPr>
              <w:pStyle w:val="GvdeMetni"/>
              <w:spacing w:before="20" w:after="20" w:line="240" w:lineRule="auto"/>
              <w:rPr>
                <w:rFonts w:ascii="Verdana" w:hAnsi="Verdana"/>
                <w:sz w:val="16"/>
                <w:szCs w:val="16"/>
              </w:rPr>
            </w:pPr>
          </w:p>
        </w:tc>
        <w:tc>
          <w:tcPr>
            <w:tcW w:w="4711" w:type="dxa"/>
            <w:hideMark/>
          </w:tcPr>
          <w:p w14:paraId="1B2430A9"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b/>
                <w:bCs/>
                <w:sz w:val="16"/>
                <w:szCs w:val="16"/>
              </w:rPr>
              <w:t>Wildlife shepherding protocol</w:t>
            </w:r>
          </w:p>
          <w:p w14:paraId="566B8C00" w14:textId="4E47D8E0" w:rsidR="001E763B" w:rsidRPr="00021D37" w:rsidRDefault="001E763B" w:rsidP="00A14EDE">
            <w:pPr>
              <w:pStyle w:val="GvdeMetni"/>
              <w:numPr>
                <w:ilvl w:val="0"/>
                <w:numId w:val="77"/>
              </w:numPr>
              <w:spacing w:before="20" w:after="20" w:line="240" w:lineRule="auto"/>
              <w:ind w:left="714" w:hanging="357"/>
              <w:jc w:val="both"/>
              <w:rPr>
                <w:rFonts w:ascii="Verdana" w:hAnsi="Verdana"/>
                <w:b/>
                <w:bCs/>
                <w:sz w:val="16"/>
                <w:szCs w:val="16"/>
              </w:rPr>
            </w:pPr>
            <w:r w:rsidRPr="00021D37">
              <w:rPr>
                <w:rFonts w:ascii="Verdana" w:hAnsi="Verdana"/>
                <w:sz w:val="16"/>
                <w:szCs w:val="16"/>
              </w:rPr>
              <w:t xml:space="preserve">Wildlife shepherding protocol (see </w:t>
            </w:r>
            <w:r w:rsidRPr="00021D37">
              <w:rPr>
                <w:rFonts w:ascii="Verdana" w:hAnsi="Verdana"/>
                <w:b/>
                <w:bCs/>
                <w:sz w:val="16"/>
                <w:szCs w:val="16"/>
              </w:rPr>
              <w:t>Annexure A</w:t>
            </w:r>
            <w:r w:rsidR="00F54E59" w:rsidRPr="00021D37">
              <w:rPr>
                <w:rFonts w:ascii="Verdana" w:hAnsi="Verdana"/>
                <w:b/>
                <w:bCs/>
                <w:sz w:val="16"/>
                <w:szCs w:val="16"/>
              </w:rPr>
              <w:t xml:space="preserve"> in Chapter 7</w:t>
            </w:r>
            <w:r w:rsidRPr="00021D37">
              <w:rPr>
                <w:rFonts w:ascii="Verdana" w:hAnsi="Verdana"/>
                <w:sz w:val="16"/>
                <w:szCs w:val="16"/>
              </w:rPr>
              <w:t>) implemented where animals found on the site cannot safely exit the site by themselves.</w:t>
            </w:r>
          </w:p>
        </w:tc>
        <w:tc>
          <w:tcPr>
            <w:tcW w:w="2200" w:type="dxa"/>
          </w:tcPr>
          <w:p w14:paraId="76E6CD37" w14:textId="77777777" w:rsidR="001E763B" w:rsidRPr="00021D37" w:rsidRDefault="001E763B" w:rsidP="00F94809">
            <w:pPr>
              <w:pStyle w:val="GvdeMetni"/>
              <w:spacing w:before="20" w:after="20" w:line="240" w:lineRule="auto"/>
              <w:jc w:val="center"/>
              <w:rPr>
                <w:rFonts w:ascii="Verdana" w:hAnsi="Verdana"/>
                <w:sz w:val="16"/>
                <w:szCs w:val="16"/>
              </w:rPr>
            </w:pPr>
            <w:r w:rsidRPr="00021D37">
              <w:rPr>
                <w:rFonts w:ascii="Verdana" w:hAnsi="Verdana"/>
                <w:sz w:val="16"/>
                <w:szCs w:val="16"/>
              </w:rPr>
              <w:t>Minimise</w:t>
            </w:r>
          </w:p>
        </w:tc>
        <w:tc>
          <w:tcPr>
            <w:tcW w:w="2280" w:type="dxa"/>
            <w:hideMark/>
          </w:tcPr>
          <w:p w14:paraId="0F5BA26E"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Wildlife shepherding protocol implemented when necessary.</w:t>
            </w:r>
          </w:p>
        </w:tc>
        <w:tc>
          <w:tcPr>
            <w:tcW w:w="1261" w:type="dxa"/>
          </w:tcPr>
          <w:p w14:paraId="49731BB8" w14:textId="77777777" w:rsidR="001E763B" w:rsidRPr="00021D37" w:rsidRDefault="001E763B"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hideMark/>
          </w:tcPr>
          <w:p w14:paraId="2C4FDCDC" w14:textId="77777777" w:rsidR="003F3CDF"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343AE261" w14:textId="77777777" w:rsidR="00F60720" w:rsidRDefault="00F60720" w:rsidP="003F3CDF">
            <w:pPr>
              <w:spacing w:before="20" w:after="20" w:line="240" w:lineRule="auto"/>
              <w:rPr>
                <w:rFonts w:ascii="Verdana" w:hAnsi="Verdana"/>
                <w:sz w:val="16"/>
                <w:szCs w:val="16"/>
              </w:rPr>
            </w:pPr>
          </w:p>
          <w:p w14:paraId="5C02E3EB" w14:textId="77777777" w:rsidR="00F60720" w:rsidRPr="00021D37" w:rsidRDefault="00F60720" w:rsidP="00F60720">
            <w:pPr>
              <w:spacing w:before="20" w:after="20" w:line="240" w:lineRule="auto"/>
              <w:rPr>
                <w:rFonts w:ascii="Verdana" w:hAnsi="Verdana"/>
                <w:sz w:val="16"/>
                <w:szCs w:val="16"/>
              </w:rPr>
            </w:pPr>
            <w:r>
              <w:rPr>
                <w:rFonts w:ascii="Verdana" w:hAnsi="Verdana"/>
                <w:sz w:val="16"/>
                <w:szCs w:val="16"/>
              </w:rPr>
              <w:t>Maintenance crews / contractors</w:t>
            </w:r>
          </w:p>
          <w:p w14:paraId="72A998AF" w14:textId="77777777" w:rsidR="00F60720" w:rsidRPr="00021D37" w:rsidRDefault="00F60720" w:rsidP="003F3CDF">
            <w:pPr>
              <w:spacing w:before="20" w:after="20" w:line="240" w:lineRule="auto"/>
              <w:rPr>
                <w:rFonts w:ascii="Verdana" w:hAnsi="Verdana"/>
                <w:sz w:val="16"/>
                <w:szCs w:val="16"/>
              </w:rPr>
            </w:pPr>
          </w:p>
          <w:p w14:paraId="44CB9322" w14:textId="6F87157A" w:rsidR="001E763B" w:rsidRPr="00021D37" w:rsidRDefault="001E763B" w:rsidP="00A14EDE">
            <w:pPr>
              <w:pStyle w:val="GvdeMetni"/>
              <w:spacing w:before="20" w:after="20" w:line="240" w:lineRule="auto"/>
              <w:rPr>
                <w:rFonts w:ascii="Verdana" w:hAnsi="Verdana"/>
                <w:sz w:val="16"/>
                <w:szCs w:val="16"/>
              </w:rPr>
            </w:pPr>
          </w:p>
        </w:tc>
      </w:tr>
      <w:tr w:rsidR="007F4468" w:rsidRPr="00021D37" w14:paraId="53D35813" w14:textId="77777777" w:rsidTr="00A14EDE">
        <w:tc>
          <w:tcPr>
            <w:tcW w:w="2627" w:type="dxa"/>
            <w:vMerge w:val="restart"/>
          </w:tcPr>
          <w:p w14:paraId="10C32416" w14:textId="3777FFFE" w:rsidR="007F4468" w:rsidRPr="00021D37" w:rsidRDefault="007F4468" w:rsidP="00A14EDE">
            <w:pPr>
              <w:pStyle w:val="GvdeMetni"/>
              <w:spacing w:before="20" w:after="20" w:line="240" w:lineRule="auto"/>
              <w:rPr>
                <w:rFonts w:ascii="Verdana" w:hAnsi="Verdana"/>
                <w:sz w:val="16"/>
                <w:szCs w:val="16"/>
              </w:rPr>
            </w:pPr>
            <w:r w:rsidRPr="00021D37">
              <w:rPr>
                <w:rFonts w:ascii="Verdana" w:hAnsi="Verdana"/>
                <w:b/>
                <w:bCs/>
                <w:sz w:val="16"/>
                <w:szCs w:val="16"/>
              </w:rPr>
              <w:t>Impact 9: Disturbance/</w:t>
            </w:r>
            <w:r w:rsidR="00456CE1" w:rsidRPr="00021D37">
              <w:rPr>
                <w:rFonts w:ascii="Verdana" w:hAnsi="Verdana"/>
                <w:b/>
                <w:bCs/>
                <w:sz w:val="16"/>
                <w:szCs w:val="16"/>
              </w:rPr>
              <w:t xml:space="preserve"> </w:t>
            </w:r>
            <w:r w:rsidRPr="00021D37">
              <w:rPr>
                <w:rFonts w:ascii="Verdana" w:hAnsi="Verdana"/>
                <w:b/>
                <w:bCs/>
                <w:sz w:val="16"/>
                <w:szCs w:val="16"/>
              </w:rPr>
              <w:t>Displacement of Breeding Avian Species</w:t>
            </w:r>
          </w:p>
        </w:tc>
        <w:tc>
          <w:tcPr>
            <w:tcW w:w="4711" w:type="dxa"/>
          </w:tcPr>
          <w:p w14:paraId="5F4584D2" w14:textId="77777777" w:rsidR="007F4468" w:rsidRPr="00021D37" w:rsidRDefault="007F4468" w:rsidP="00A14EDE">
            <w:pPr>
              <w:pStyle w:val="GvdeMetni"/>
              <w:spacing w:before="20" w:after="20" w:line="240" w:lineRule="auto"/>
              <w:rPr>
                <w:rFonts w:ascii="Verdana" w:hAnsi="Verdana"/>
                <w:b/>
                <w:bCs/>
                <w:sz w:val="16"/>
                <w:szCs w:val="16"/>
              </w:rPr>
            </w:pPr>
            <w:r w:rsidRPr="00021D37">
              <w:rPr>
                <w:rFonts w:ascii="Verdana" w:hAnsi="Verdana"/>
                <w:b/>
                <w:bCs/>
                <w:sz w:val="16"/>
                <w:szCs w:val="16"/>
              </w:rPr>
              <w:t>Operational Noise and Light Control to Minimize Faunal Disturbance</w:t>
            </w:r>
          </w:p>
          <w:p w14:paraId="592841CD" w14:textId="77777777" w:rsidR="007F4468" w:rsidRPr="00021D37" w:rsidRDefault="007F4468"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Utilize low-noise wind turbine designs that minimize operational noise, emissions, especially during periods of peak bird activity.</w:t>
            </w:r>
          </w:p>
          <w:p w14:paraId="7033BAC6" w14:textId="77777777" w:rsidR="007F4468" w:rsidRPr="00021D37" w:rsidRDefault="007F4468"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Employ noise control technologies such as sound barriers, insulation and absorption materials around turbine components to reduce noise propagation.</w:t>
            </w:r>
          </w:p>
          <w:p w14:paraId="294C16B1" w14:textId="34D5F8B5" w:rsidR="007F4468" w:rsidRPr="00021D37" w:rsidRDefault="007F4468" w:rsidP="00A14EDE">
            <w:pPr>
              <w:pStyle w:val="GvdeMetni"/>
              <w:spacing w:before="20" w:after="20" w:line="240" w:lineRule="auto"/>
              <w:rPr>
                <w:rFonts w:ascii="Verdana" w:hAnsi="Verdana"/>
                <w:sz w:val="16"/>
                <w:szCs w:val="16"/>
              </w:rPr>
            </w:pPr>
          </w:p>
        </w:tc>
        <w:tc>
          <w:tcPr>
            <w:tcW w:w="2200" w:type="dxa"/>
          </w:tcPr>
          <w:p w14:paraId="670F4EB4" w14:textId="5A3B9185" w:rsidR="007F4468" w:rsidRPr="00021D37" w:rsidRDefault="007F4468" w:rsidP="00F94809">
            <w:pPr>
              <w:pStyle w:val="GvdeMetni"/>
              <w:spacing w:before="20" w:after="20" w:line="240" w:lineRule="auto"/>
              <w:jc w:val="center"/>
              <w:rPr>
                <w:rFonts w:ascii="Verdana" w:hAnsi="Verdana"/>
                <w:sz w:val="16"/>
                <w:szCs w:val="16"/>
              </w:rPr>
            </w:pPr>
            <w:r w:rsidRPr="00021D37">
              <w:rPr>
                <w:rFonts w:ascii="Verdana" w:hAnsi="Verdana"/>
                <w:sz w:val="16"/>
                <w:szCs w:val="16"/>
              </w:rPr>
              <w:t>Avoid</w:t>
            </w:r>
            <w:r w:rsidR="00021D9C" w:rsidRPr="00021D37">
              <w:rPr>
                <w:rFonts w:ascii="Verdana" w:hAnsi="Verdana"/>
                <w:sz w:val="16"/>
                <w:szCs w:val="16"/>
              </w:rPr>
              <w:t xml:space="preserve"> </w:t>
            </w:r>
            <w:r w:rsidRPr="00021D37">
              <w:rPr>
                <w:rFonts w:ascii="Verdana" w:hAnsi="Verdana"/>
                <w:sz w:val="16"/>
                <w:szCs w:val="16"/>
              </w:rPr>
              <w:t>/ Minimise</w:t>
            </w:r>
          </w:p>
        </w:tc>
        <w:tc>
          <w:tcPr>
            <w:tcW w:w="2280" w:type="dxa"/>
          </w:tcPr>
          <w:p w14:paraId="7C41F12F" w14:textId="14841B5A" w:rsidR="00E91A93" w:rsidRPr="00021D37" w:rsidRDefault="007F4468" w:rsidP="00A14EDE">
            <w:pPr>
              <w:pStyle w:val="GvdeMetni"/>
              <w:spacing w:before="20" w:after="20" w:line="240" w:lineRule="auto"/>
              <w:rPr>
                <w:rFonts w:ascii="Verdana" w:hAnsi="Verdana"/>
                <w:sz w:val="16"/>
                <w:szCs w:val="16"/>
              </w:rPr>
            </w:pPr>
            <w:r w:rsidRPr="00021D37">
              <w:rPr>
                <w:rFonts w:ascii="Verdana" w:hAnsi="Verdana"/>
                <w:sz w:val="16"/>
                <w:szCs w:val="16"/>
              </w:rPr>
              <w:t>Low-noise turbine specs verified</w:t>
            </w:r>
            <w:r w:rsidR="00E91A93" w:rsidRPr="00021D37">
              <w:rPr>
                <w:rFonts w:ascii="Verdana" w:hAnsi="Verdana"/>
                <w:sz w:val="16"/>
                <w:szCs w:val="16"/>
              </w:rPr>
              <w:t>.</w:t>
            </w:r>
          </w:p>
          <w:p w14:paraId="69853916" w14:textId="77777777" w:rsidR="00E91A93" w:rsidRPr="00021D37" w:rsidRDefault="00E91A93" w:rsidP="00A14EDE">
            <w:pPr>
              <w:pStyle w:val="GvdeMetni"/>
              <w:spacing w:before="20" w:after="20" w:line="240" w:lineRule="auto"/>
              <w:rPr>
                <w:rFonts w:ascii="Verdana" w:hAnsi="Verdana"/>
                <w:sz w:val="16"/>
                <w:szCs w:val="16"/>
              </w:rPr>
            </w:pPr>
          </w:p>
          <w:p w14:paraId="7EF4D1AC" w14:textId="42668A70" w:rsidR="007F4468" w:rsidRPr="00021D37" w:rsidRDefault="00E91A93" w:rsidP="00A14EDE">
            <w:pPr>
              <w:pStyle w:val="GvdeMetni"/>
              <w:spacing w:before="20" w:after="20" w:line="240" w:lineRule="auto"/>
              <w:rPr>
                <w:rFonts w:ascii="Verdana" w:hAnsi="Verdana"/>
                <w:sz w:val="16"/>
                <w:szCs w:val="16"/>
              </w:rPr>
            </w:pPr>
            <w:r w:rsidRPr="00021D37">
              <w:rPr>
                <w:rFonts w:ascii="Verdana" w:hAnsi="Verdana"/>
                <w:sz w:val="16"/>
                <w:szCs w:val="16"/>
              </w:rPr>
              <w:t>O</w:t>
            </w:r>
            <w:r w:rsidR="007F4468" w:rsidRPr="00021D37">
              <w:rPr>
                <w:rFonts w:ascii="Verdana" w:hAnsi="Verdana"/>
                <w:sz w:val="16"/>
                <w:szCs w:val="16"/>
              </w:rPr>
              <w:t>perational noise below threshold</w:t>
            </w:r>
            <w:r w:rsidR="0034318D" w:rsidRPr="00021D37">
              <w:rPr>
                <w:rFonts w:ascii="Verdana" w:hAnsi="Verdana"/>
                <w:sz w:val="16"/>
                <w:szCs w:val="16"/>
              </w:rPr>
              <w:t>.</w:t>
            </w:r>
          </w:p>
          <w:p w14:paraId="0F0E42E8" w14:textId="77777777" w:rsidR="00E91A93" w:rsidRPr="00021D37" w:rsidRDefault="00E91A93" w:rsidP="00A14EDE">
            <w:pPr>
              <w:pStyle w:val="GvdeMetni"/>
              <w:spacing w:before="20" w:after="20" w:line="240" w:lineRule="auto"/>
              <w:rPr>
                <w:rFonts w:ascii="Verdana" w:hAnsi="Verdana"/>
                <w:sz w:val="16"/>
                <w:szCs w:val="16"/>
              </w:rPr>
            </w:pPr>
          </w:p>
          <w:p w14:paraId="514B3764" w14:textId="40887F9E" w:rsidR="007F4468" w:rsidRPr="00021D37" w:rsidRDefault="007F4468" w:rsidP="00A14EDE">
            <w:pPr>
              <w:pStyle w:val="GvdeMetni"/>
              <w:spacing w:before="20" w:after="20" w:line="240" w:lineRule="auto"/>
              <w:rPr>
                <w:rFonts w:ascii="Verdana" w:hAnsi="Verdana"/>
                <w:sz w:val="16"/>
                <w:szCs w:val="16"/>
              </w:rPr>
            </w:pPr>
            <w:r w:rsidRPr="00021D37">
              <w:rPr>
                <w:rFonts w:ascii="Verdana" w:hAnsi="Verdana"/>
                <w:sz w:val="16"/>
                <w:szCs w:val="16"/>
              </w:rPr>
              <w:t>Noise reduction systems installed</w:t>
            </w:r>
            <w:r w:rsidR="00E91A93" w:rsidRPr="00021D37">
              <w:rPr>
                <w:rFonts w:ascii="Verdana" w:hAnsi="Verdana"/>
                <w:sz w:val="16"/>
                <w:szCs w:val="16"/>
              </w:rPr>
              <w:t xml:space="preserve"> and </w:t>
            </w:r>
            <w:r w:rsidRPr="00021D37">
              <w:rPr>
                <w:rFonts w:ascii="Verdana" w:hAnsi="Verdana"/>
                <w:sz w:val="16"/>
                <w:szCs w:val="16"/>
              </w:rPr>
              <w:t>performance monitored.</w:t>
            </w:r>
          </w:p>
        </w:tc>
        <w:tc>
          <w:tcPr>
            <w:tcW w:w="1261" w:type="dxa"/>
          </w:tcPr>
          <w:p w14:paraId="4D98D5AA" w14:textId="550F0801" w:rsidR="0034318D" w:rsidRPr="00021D37" w:rsidRDefault="0034318D" w:rsidP="00A14EDE">
            <w:pPr>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6D02100F"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7B49A888" w14:textId="29D93873" w:rsidR="007F4468" w:rsidRPr="00021D37" w:rsidRDefault="007F4468" w:rsidP="00A14EDE">
            <w:pPr>
              <w:pStyle w:val="GvdeMetni"/>
              <w:spacing w:before="20" w:after="20" w:line="240" w:lineRule="auto"/>
              <w:rPr>
                <w:rFonts w:ascii="Verdana" w:hAnsi="Verdana"/>
                <w:sz w:val="16"/>
                <w:szCs w:val="16"/>
              </w:rPr>
            </w:pPr>
          </w:p>
        </w:tc>
      </w:tr>
      <w:tr w:rsidR="007F4468" w:rsidRPr="00021D37" w14:paraId="007626E2" w14:textId="77777777" w:rsidTr="00A14EDE">
        <w:tc>
          <w:tcPr>
            <w:tcW w:w="2627" w:type="dxa"/>
            <w:vMerge/>
          </w:tcPr>
          <w:p w14:paraId="57C7E9FF" w14:textId="77777777" w:rsidR="007F4468" w:rsidRPr="00021D37" w:rsidRDefault="007F4468" w:rsidP="00A14EDE">
            <w:pPr>
              <w:pStyle w:val="GvdeMetni"/>
              <w:spacing w:before="20" w:after="20" w:line="240" w:lineRule="auto"/>
              <w:rPr>
                <w:rFonts w:ascii="Verdana" w:hAnsi="Verdana"/>
                <w:b/>
                <w:bCs/>
                <w:sz w:val="16"/>
                <w:szCs w:val="16"/>
              </w:rPr>
            </w:pPr>
          </w:p>
        </w:tc>
        <w:tc>
          <w:tcPr>
            <w:tcW w:w="4711" w:type="dxa"/>
          </w:tcPr>
          <w:p w14:paraId="49047912" w14:textId="77777777" w:rsidR="007F4468" w:rsidRPr="00021D37" w:rsidRDefault="007F4468" w:rsidP="00A14EDE">
            <w:pPr>
              <w:pStyle w:val="GvdeMetni"/>
              <w:spacing w:before="20" w:after="20" w:line="240" w:lineRule="auto"/>
              <w:rPr>
                <w:rFonts w:ascii="Verdana" w:hAnsi="Verdana"/>
                <w:b/>
                <w:bCs/>
                <w:sz w:val="16"/>
                <w:szCs w:val="16"/>
              </w:rPr>
            </w:pPr>
            <w:r w:rsidRPr="00021D37">
              <w:rPr>
                <w:rFonts w:ascii="Verdana" w:hAnsi="Verdana"/>
                <w:b/>
                <w:bCs/>
                <w:sz w:val="16"/>
                <w:szCs w:val="16"/>
              </w:rPr>
              <w:t>Operational Biodiversity Monitoring and Adaptive Management</w:t>
            </w:r>
          </w:p>
          <w:p w14:paraId="4BA57A2F" w14:textId="77777777" w:rsidR="007F4468" w:rsidRPr="00021D37" w:rsidRDefault="007F4468"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Monitor bird and bat populations to assess behavioral impacts, breeding success, and activity levels.</w:t>
            </w:r>
          </w:p>
          <w:p w14:paraId="264D4454" w14:textId="77777777" w:rsidR="007F4468" w:rsidRPr="00021D37" w:rsidRDefault="007F4468"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t>Set ecological thresholds and implement adaptive management actions based on monitoring data.</w:t>
            </w:r>
          </w:p>
          <w:p w14:paraId="7D430987" w14:textId="77777777" w:rsidR="007F4468" w:rsidRPr="00021D37" w:rsidRDefault="007F4468" w:rsidP="00A14EDE">
            <w:pPr>
              <w:pStyle w:val="GvdeMetni"/>
              <w:numPr>
                <w:ilvl w:val="0"/>
                <w:numId w:val="76"/>
              </w:numPr>
              <w:spacing w:before="20" w:after="20" w:line="240" w:lineRule="auto"/>
              <w:jc w:val="both"/>
              <w:rPr>
                <w:rFonts w:ascii="Verdana" w:hAnsi="Verdana"/>
                <w:sz w:val="16"/>
                <w:szCs w:val="16"/>
              </w:rPr>
            </w:pPr>
            <w:r w:rsidRPr="00021D37">
              <w:rPr>
                <w:rFonts w:ascii="Verdana" w:hAnsi="Verdana"/>
                <w:sz w:val="16"/>
                <w:szCs w:val="16"/>
              </w:rPr>
              <w:lastRenderedPageBreak/>
              <w:t>Adaptive management may include habitat enhancement or creation to support displaced species.</w:t>
            </w:r>
          </w:p>
          <w:p w14:paraId="2B68C3DD" w14:textId="0FD17708" w:rsidR="007F4468" w:rsidRPr="00021D37" w:rsidRDefault="007F4468" w:rsidP="00A14EDE">
            <w:pPr>
              <w:pStyle w:val="GvdeMetni"/>
              <w:numPr>
                <w:ilvl w:val="0"/>
                <w:numId w:val="76"/>
              </w:numPr>
              <w:spacing w:before="20" w:after="20" w:line="240" w:lineRule="auto"/>
              <w:jc w:val="both"/>
              <w:rPr>
                <w:rFonts w:ascii="Verdana" w:hAnsi="Verdana"/>
                <w:b/>
                <w:bCs/>
                <w:sz w:val="16"/>
                <w:szCs w:val="16"/>
              </w:rPr>
            </w:pPr>
            <w:r w:rsidRPr="00021D37">
              <w:rPr>
                <w:rFonts w:ascii="Verdana" w:hAnsi="Verdana"/>
                <w:sz w:val="16"/>
                <w:szCs w:val="16"/>
              </w:rPr>
              <w:t>Monitor bat roosts within a 2 km radius during maternity and migration periods (April–October).</w:t>
            </w:r>
          </w:p>
        </w:tc>
        <w:tc>
          <w:tcPr>
            <w:tcW w:w="2200" w:type="dxa"/>
          </w:tcPr>
          <w:p w14:paraId="6D2EC229" w14:textId="2DBA0A41" w:rsidR="007F4468" w:rsidRPr="00021D37" w:rsidRDefault="003961D7" w:rsidP="00F94809">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Avoid / Minimise</w:t>
            </w:r>
          </w:p>
        </w:tc>
        <w:tc>
          <w:tcPr>
            <w:tcW w:w="2280" w:type="dxa"/>
          </w:tcPr>
          <w:p w14:paraId="732857F6" w14:textId="77777777" w:rsidR="007F4468" w:rsidRPr="00021D37" w:rsidRDefault="0034318D" w:rsidP="00A14EDE">
            <w:pPr>
              <w:pStyle w:val="GvdeMetni"/>
              <w:spacing w:before="20" w:after="20" w:line="240" w:lineRule="auto"/>
              <w:rPr>
                <w:rFonts w:ascii="Verdana" w:hAnsi="Verdana"/>
                <w:sz w:val="16"/>
                <w:szCs w:val="16"/>
              </w:rPr>
            </w:pPr>
            <w:r w:rsidRPr="00021D37">
              <w:rPr>
                <w:rFonts w:ascii="Verdana" w:hAnsi="Verdana"/>
                <w:sz w:val="16"/>
                <w:szCs w:val="16"/>
              </w:rPr>
              <w:t xml:space="preserve">Monitoring </w:t>
            </w:r>
            <w:r w:rsidR="000344B8" w:rsidRPr="00021D37">
              <w:rPr>
                <w:rFonts w:ascii="Verdana" w:hAnsi="Verdana"/>
                <w:sz w:val="16"/>
                <w:szCs w:val="16"/>
              </w:rPr>
              <w:t>programs implemented and maintained.</w:t>
            </w:r>
          </w:p>
          <w:p w14:paraId="77203C5C" w14:textId="77777777" w:rsidR="00A475B8" w:rsidRPr="00021D37" w:rsidRDefault="00A475B8" w:rsidP="00A14EDE">
            <w:pPr>
              <w:pStyle w:val="GvdeMetni"/>
              <w:spacing w:before="20" w:after="20" w:line="240" w:lineRule="auto"/>
              <w:rPr>
                <w:rFonts w:ascii="Verdana" w:hAnsi="Verdana"/>
                <w:sz w:val="16"/>
                <w:szCs w:val="16"/>
              </w:rPr>
            </w:pPr>
          </w:p>
          <w:p w14:paraId="7719B4CF" w14:textId="77777777" w:rsidR="000344B8" w:rsidRPr="00021D37" w:rsidRDefault="000344B8" w:rsidP="00A14EDE">
            <w:pPr>
              <w:pStyle w:val="GvdeMetni"/>
              <w:spacing w:before="20" w:after="20" w:line="240" w:lineRule="auto"/>
              <w:rPr>
                <w:rFonts w:ascii="Verdana" w:hAnsi="Verdana"/>
                <w:sz w:val="16"/>
                <w:szCs w:val="16"/>
              </w:rPr>
            </w:pPr>
            <w:r w:rsidRPr="00021D37">
              <w:rPr>
                <w:rFonts w:ascii="Verdana" w:hAnsi="Verdana"/>
                <w:sz w:val="16"/>
                <w:szCs w:val="16"/>
              </w:rPr>
              <w:t>Adaptive actions triggered when thresholds are exceeded.</w:t>
            </w:r>
          </w:p>
          <w:p w14:paraId="2D3098F0" w14:textId="77777777" w:rsidR="00A475B8" w:rsidRPr="00021D37" w:rsidRDefault="00A475B8" w:rsidP="00A14EDE">
            <w:pPr>
              <w:pStyle w:val="GvdeMetni"/>
              <w:spacing w:before="20" w:after="20" w:line="240" w:lineRule="auto"/>
              <w:rPr>
                <w:rFonts w:ascii="Verdana" w:hAnsi="Verdana"/>
                <w:sz w:val="16"/>
                <w:szCs w:val="16"/>
              </w:rPr>
            </w:pPr>
          </w:p>
          <w:p w14:paraId="72A589C5" w14:textId="2A09A373" w:rsidR="000344B8" w:rsidRPr="00021D37" w:rsidRDefault="000344B8" w:rsidP="00A14EDE">
            <w:pPr>
              <w:pStyle w:val="GvdeMetni"/>
              <w:spacing w:before="20" w:after="20" w:line="240" w:lineRule="auto"/>
              <w:rPr>
                <w:rFonts w:ascii="Verdana" w:hAnsi="Verdana"/>
                <w:sz w:val="16"/>
                <w:szCs w:val="16"/>
              </w:rPr>
            </w:pPr>
            <w:r w:rsidRPr="00021D37">
              <w:rPr>
                <w:rFonts w:ascii="Verdana" w:hAnsi="Verdana"/>
                <w:sz w:val="16"/>
                <w:szCs w:val="16"/>
              </w:rPr>
              <w:lastRenderedPageBreak/>
              <w:t>Habitat en</w:t>
            </w:r>
            <w:r w:rsidR="00F53652" w:rsidRPr="00021D37">
              <w:rPr>
                <w:rFonts w:ascii="Verdana" w:hAnsi="Verdana"/>
                <w:sz w:val="16"/>
                <w:szCs w:val="16"/>
              </w:rPr>
              <w:t>hancement areas implemented if needed.</w:t>
            </w:r>
          </w:p>
          <w:p w14:paraId="66DB4E6E" w14:textId="2ADA2413" w:rsidR="00F53652" w:rsidRPr="00021D37" w:rsidRDefault="00F53652" w:rsidP="00A14EDE">
            <w:pPr>
              <w:pStyle w:val="GvdeMetni"/>
              <w:spacing w:before="20" w:after="20" w:line="240" w:lineRule="auto"/>
              <w:rPr>
                <w:rFonts w:ascii="Verdana" w:hAnsi="Verdana"/>
                <w:sz w:val="16"/>
                <w:szCs w:val="16"/>
              </w:rPr>
            </w:pPr>
            <w:r w:rsidRPr="00021D37">
              <w:rPr>
                <w:rFonts w:ascii="Verdana" w:hAnsi="Verdana"/>
                <w:sz w:val="16"/>
                <w:szCs w:val="16"/>
              </w:rPr>
              <w:t xml:space="preserve">Roost monitoring records </w:t>
            </w:r>
            <w:r w:rsidR="00B85B9C" w:rsidRPr="00021D37">
              <w:rPr>
                <w:rFonts w:ascii="Verdana" w:hAnsi="Verdana"/>
                <w:sz w:val="16"/>
                <w:szCs w:val="16"/>
              </w:rPr>
              <w:t>maintained,</w:t>
            </w:r>
            <w:r w:rsidRPr="00021D37">
              <w:rPr>
                <w:rFonts w:ascii="Verdana" w:hAnsi="Verdana"/>
                <w:sz w:val="16"/>
                <w:szCs w:val="16"/>
              </w:rPr>
              <w:t xml:space="preserve"> disturbance. </w:t>
            </w:r>
          </w:p>
          <w:p w14:paraId="10919332" w14:textId="77777777" w:rsidR="00956141" w:rsidRPr="00021D37" w:rsidRDefault="00956141" w:rsidP="00A14EDE">
            <w:pPr>
              <w:pStyle w:val="GvdeMetni"/>
              <w:spacing w:before="20" w:after="20" w:line="240" w:lineRule="auto"/>
              <w:rPr>
                <w:rFonts w:ascii="Verdana" w:hAnsi="Verdana"/>
                <w:sz w:val="16"/>
                <w:szCs w:val="16"/>
              </w:rPr>
            </w:pPr>
          </w:p>
          <w:p w14:paraId="35DB86AC" w14:textId="51AF133C" w:rsidR="000344B8" w:rsidRPr="00021D37" w:rsidRDefault="000344B8" w:rsidP="00A14EDE">
            <w:pPr>
              <w:pStyle w:val="GvdeMetni"/>
              <w:spacing w:before="20" w:after="20" w:line="240" w:lineRule="auto"/>
              <w:rPr>
                <w:rFonts w:ascii="Verdana" w:hAnsi="Verdana"/>
                <w:sz w:val="16"/>
                <w:szCs w:val="16"/>
              </w:rPr>
            </w:pPr>
          </w:p>
        </w:tc>
        <w:tc>
          <w:tcPr>
            <w:tcW w:w="1261" w:type="dxa"/>
          </w:tcPr>
          <w:p w14:paraId="41CA3DFD" w14:textId="5AD887D2" w:rsidR="007F4468" w:rsidRPr="00021D37" w:rsidRDefault="0034318D" w:rsidP="00A14EDE">
            <w:pPr>
              <w:pStyle w:val="GvdeMetni"/>
              <w:spacing w:before="20" w:after="20" w:line="240" w:lineRule="auto"/>
              <w:rPr>
                <w:rFonts w:ascii="Verdana" w:hAnsi="Verdana"/>
                <w:sz w:val="16"/>
                <w:szCs w:val="16"/>
              </w:rPr>
            </w:pPr>
            <w:r w:rsidRPr="00021D37">
              <w:rPr>
                <w:rFonts w:ascii="Verdana" w:hAnsi="Verdana"/>
                <w:sz w:val="16"/>
                <w:szCs w:val="16"/>
              </w:rPr>
              <w:lastRenderedPageBreak/>
              <w:t>Operation</w:t>
            </w:r>
          </w:p>
        </w:tc>
        <w:tc>
          <w:tcPr>
            <w:tcW w:w="0" w:type="auto"/>
          </w:tcPr>
          <w:p w14:paraId="0C23BA40"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2875B7FA" w14:textId="77777777" w:rsidR="007F4468" w:rsidRDefault="007F4468" w:rsidP="00A14EDE">
            <w:pPr>
              <w:pStyle w:val="GvdeMetni"/>
              <w:spacing w:before="20" w:after="20" w:line="240" w:lineRule="auto"/>
              <w:rPr>
                <w:rFonts w:ascii="Verdana" w:hAnsi="Verdana"/>
                <w:sz w:val="16"/>
                <w:szCs w:val="16"/>
              </w:rPr>
            </w:pPr>
          </w:p>
          <w:p w14:paraId="06B8F405" w14:textId="688DB5B8" w:rsidR="00F94AE1" w:rsidRPr="00021D37" w:rsidRDefault="00F94AE1" w:rsidP="00A14EDE">
            <w:pPr>
              <w:pStyle w:val="GvdeMetni"/>
              <w:spacing w:before="20" w:after="20" w:line="240" w:lineRule="auto"/>
              <w:rPr>
                <w:rFonts w:ascii="Verdana" w:hAnsi="Verdana"/>
                <w:sz w:val="16"/>
                <w:szCs w:val="16"/>
              </w:rPr>
            </w:pPr>
            <w:r>
              <w:rPr>
                <w:rFonts w:ascii="Verdana" w:hAnsi="Verdana"/>
                <w:sz w:val="16"/>
                <w:szCs w:val="16"/>
              </w:rPr>
              <w:t>External biodiversity expert to support</w:t>
            </w:r>
          </w:p>
        </w:tc>
      </w:tr>
      <w:tr w:rsidR="00787523" w:rsidRPr="00021D37" w14:paraId="7BBA82FC" w14:textId="77777777" w:rsidTr="00A14EDE">
        <w:tc>
          <w:tcPr>
            <w:tcW w:w="2627" w:type="dxa"/>
            <w:vMerge w:val="restart"/>
            <w:hideMark/>
          </w:tcPr>
          <w:p w14:paraId="18EFD461" w14:textId="4256C03B"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b/>
                <w:bCs/>
                <w:sz w:val="16"/>
                <w:szCs w:val="16"/>
              </w:rPr>
              <w:t>Impact 10: Avian Species Collisions with Wind Turbines</w:t>
            </w:r>
          </w:p>
        </w:tc>
        <w:tc>
          <w:tcPr>
            <w:tcW w:w="4711" w:type="dxa"/>
            <w:hideMark/>
          </w:tcPr>
          <w:p w14:paraId="4D22413F" w14:textId="77777777" w:rsidR="00787523" w:rsidRPr="00021D37" w:rsidRDefault="00787523" w:rsidP="00A14EDE">
            <w:pPr>
              <w:pStyle w:val="GvdeMetni"/>
              <w:spacing w:before="20" w:after="20" w:line="240" w:lineRule="auto"/>
              <w:rPr>
                <w:rFonts w:ascii="Verdana" w:hAnsi="Verdana"/>
                <w:b/>
                <w:bCs/>
                <w:sz w:val="16"/>
                <w:szCs w:val="16"/>
              </w:rPr>
            </w:pPr>
            <w:r w:rsidRPr="00021D37">
              <w:rPr>
                <w:rFonts w:ascii="Verdana" w:hAnsi="Verdana"/>
                <w:b/>
                <w:bCs/>
                <w:sz w:val="16"/>
                <w:szCs w:val="16"/>
              </w:rPr>
              <w:t xml:space="preserve">Post-Construction Monitoring and Adaptive Management </w:t>
            </w:r>
          </w:p>
          <w:p w14:paraId="22B5C36C" w14:textId="45B81206" w:rsidR="00CB3681" w:rsidRPr="00704892" w:rsidRDefault="00CB3681" w:rsidP="00CB3681">
            <w:pPr>
              <w:pStyle w:val="GvdeMetni"/>
              <w:numPr>
                <w:ilvl w:val="0"/>
                <w:numId w:val="77"/>
              </w:numPr>
              <w:spacing w:before="20" w:after="20" w:line="240" w:lineRule="auto"/>
              <w:jc w:val="both"/>
              <w:rPr>
                <w:rFonts w:ascii="Verdana" w:hAnsi="Verdana"/>
                <w:sz w:val="16"/>
                <w:szCs w:val="16"/>
              </w:rPr>
            </w:pPr>
            <w:r w:rsidRPr="00704892">
              <w:rPr>
                <w:rFonts w:ascii="Verdana" w:hAnsi="Verdana"/>
                <w:sz w:val="16"/>
                <w:szCs w:val="16"/>
              </w:rPr>
              <w:t xml:space="preserve">Prepare and implement an Adaptive Management Plan for avifauna that includes operational bird and bat monitoring (PCFM aligned with good international practice). This </w:t>
            </w:r>
            <w:r w:rsidR="00832D45">
              <w:rPr>
                <w:rFonts w:ascii="Verdana" w:hAnsi="Verdana"/>
                <w:sz w:val="16"/>
                <w:szCs w:val="16"/>
              </w:rPr>
              <w:t xml:space="preserve">will </w:t>
            </w:r>
            <w:r w:rsidRPr="00704892">
              <w:rPr>
                <w:rFonts w:ascii="Verdana" w:hAnsi="Verdana"/>
                <w:sz w:val="16"/>
                <w:szCs w:val="16"/>
              </w:rPr>
              <w:t xml:space="preserve">build on/adapt the approach taken for Enerjisa’s </w:t>
            </w:r>
            <w:r w:rsidR="005B1998">
              <w:rPr>
                <w:rFonts w:ascii="Verdana" w:hAnsi="Verdana"/>
                <w:sz w:val="16"/>
                <w:szCs w:val="16"/>
              </w:rPr>
              <w:t>established</w:t>
            </w:r>
            <w:r w:rsidR="005B1998" w:rsidRPr="00704892">
              <w:rPr>
                <w:rFonts w:ascii="Verdana" w:hAnsi="Verdana"/>
                <w:sz w:val="16"/>
                <w:szCs w:val="16"/>
              </w:rPr>
              <w:t xml:space="preserve"> </w:t>
            </w:r>
            <w:r w:rsidRPr="00704892">
              <w:rPr>
                <w:rFonts w:ascii="Verdana" w:hAnsi="Verdana"/>
                <w:sz w:val="16"/>
                <w:szCs w:val="16"/>
              </w:rPr>
              <w:t>YEKA</w:t>
            </w:r>
            <w:r w:rsidR="005B1998">
              <w:rPr>
                <w:rFonts w:ascii="Verdana" w:hAnsi="Verdana"/>
                <w:sz w:val="16"/>
                <w:szCs w:val="16"/>
              </w:rPr>
              <w:t xml:space="preserve"> framework, </w:t>
            </w:r>
            <w:r w:rsidRPr="00704892">
              <w:rPr>
                <w:rFonts w:ascii="Verdana" w:hAnsi="Verdana"/>
                <w:sz w:val="16"/>
                <w:szCs w:val="16"/>
              </w:rPr>
              <w:t>includ</w:t>
            </w:r>
            <w:r w:rsidR="005B1998">
              <w:rPr>
                <w:rFonts w:ascii="Verdana" w:hAnsi="Verdana"/>
                <w:sz w:val="16"/>
                <w:szCs w:val="16"/>
              </w:rPr>
              <w:t>ing</w:t>
            </w:r>
            <w:r w:rsidRPr="00704892">
              <w:rPr>
                <w:rFonts w:ascii="Verdana" w:hAnsi="Verdana"/>
                <w:sz w:val="16"/>
                <w:szCs w:val="16"/>
              </w:rPr>
              <w:t>:</w:t>
            </w:r>
          </w:p>
          <w:p w14:paraId="3216D343" w14:textId="77777777" w:rsidR="00CB3681" w:rsidRPr="00704892" w:rsidRDefault="00CB3681" w:rsidP="00CB3681">
            <w:pPr>
              <w:pStyle w:val="GvdeMetni"/>
              <w:spacing w:before="20" w:after="20" w:line="240" w:lineRule="auto"/>
              <w:ind w:left="942"/>
              <w:jc w:val="both"/>
              <w:rPr>
                <w:rFonts w:ascii="Verdana" w:hAnsi="Verdana"/>
                <w:sz w:val="16"/>
                <w:szCs w:val="16"/>
              </w:rPr>
            </w:pPr>
            <w:r w:rsidRPr="00704892">
              <w:rPr>
                <w:rFonts w:ascii="Verdana" w:hAnsi="Verdana"/>
                <w:sz w:val="16"/>
                <w:szCs w:val="16"/>
              </w:rPr>
              <w:t>1.</w:t>
            </w:r>
            <w:r>
              <w:rPr>
                <w:rFonts w:ascii="Verdana" w:hAnsi="Verdana"/>
                <w:sz w:val="16"/>
                <w:szCs w:val="16"/>
              </w:rPr>
              <w:t xml:space="preserve"> </w:t>
            </w:r>
            <w:r w:rsidRPr="00704892">
              <w:rPr>
                <w:rFonts w:ascii="Verdana" w:hAnsi="Verdana"/>
                <w:sz w:val="16"/>
                <w:szCs w:val="16"/>
              </w:rPr>
              <w:t>PCFM Protocol for bird and bats, that includes monitoring of the effectiveness of mitigation measures</w:t>
            </w:r>
          </w:p>
          <w:p w14:paraId="30B380B1" w14:textId="77777777" w:rsidR="00CB3681" w:rsidRPr="00704892" w:rsidRDefault="00CB3681" w:rsidP="00CB3681">
            <w:pPr>
              <w:pStyle w:val="GvdeMetni"/>
              <w:spacing w:before="20" w:after="20" w:line="240" w:lineRule="auto"/>
              <w:ind w:left="942"/>
              <w:jc w:val="both"/>
              <w:rPr>
                <w:rFonts w:ascii="Verdana" w:hAnsi="Verdana"/>
                <w:sz w:val="16"/>
                <w:szCs w:val="16"/>
              </w:rPr>
            </w:pPr>
            <w:r w:rsidRPr="00704892">
              <w:rPr>
                <w:rFonts w:ascii="Verdana" w:hAnsi="Verdana"/>
                <w:sz w:val="16"/>
                <w:szCs w:val="16"/>
              </w:rPr>
              <w:t>2.</w:t>
            </w:r>
            <w:r>
              <w:rPr>
                <w:rFonts w:ascii="Verdana" w:hAnsi="Verdana"/>
                <w:sz w:val="16"/>
                <w:szCs w:val="16"/>
              </w:rPr>
              <w:t xml:space="preserve"> </w:t>
            </w:r>
            <w:r w:rsidRPr="00704892">
              <w:rPr>
                <w:rFonts w:ascii="Verdana" w:hAnsi="Verdana"/>
                <w:sz w:val="16"/>
                <w:szCs w:val="16"/>
              </w:rPr>
              <w:t xml:space="preserve">Turbine Shut-down-on-demand (SDOD) / </w:t>
            </w:r>
            <w:r>
              <w:rPr>
                <w:rFonts w:ascii="Verdana" w:hAnsi="Verdana"/>
                <w:sz w:val="16"/>
                <w:szCs w:val="16"/>
              </w:rPr>
              <w:t>C</w:t>
            </w:r>
            <w:r w:rsidRPr="00704892">
              <w:rPr>
                <w:rFonts w:ascii="Verdana" w:hAnsi="Verdana"/>
                <w:sz w:val="16"/>
                <w:szCs w:val="16"/>
              </w:rPr>
              <w:t>urtailment Protocol</w:t>
            </w:r>
          </w:p>
          <w:p w14:paraId="715CC77C" w14:textId="77777777" w:rsidR="00CB3681" w:rsidRDefault="00CB3681" w:rsidP="00CB3681">
            <w:pPr>
              <w:pStyle w:val="GvdeMetni"/>
              <w:spacing w:before="20" w:after="20" w:line="240" w:lineRule="auto"/>
              <w:ind w:left="942"/>
              <w:jc w:val="both"/>
              <w:rPr>
                <w:rFonts w:ascii="Verdana" w:hAnsi="Verdana"/>
                <w:sz w:val="16"/>
                <w:szCs w:val="16"/>
              </w:rPr>
            </w:pPr>
            <w:r w:rsidRPr="00704892">
              <w:rPr>
                <w:rFonts w:ascii="Verdana" w:hAnsi="Verdana"/>
                <w:sz w:val="16"/>
                <w:szCs w:val="16"/>
              </w:rPr>
              <w:t>3.</w:t>
            </w:r>
            <w:r>
              <w:rPr>
                <w:rFonts w:ascii="Verdana" w:hAnsi="Verdana"/>
                <w:sz w:val="16"/>
                <w:szCs w:val="16"/>
              </w:rPr>
              <w:t xml:space="preserve"> </w:t>
            </w:r>
            <w:r w:rsidRPr="00704892">
              <w:rPr>
                <w:rFonts w:ascii="Verdana" w:hAnsi="Verdana"/>
                <w:sz w:val="16"/>
                <w:szCs w:val="16"/>
              </w:rPr>
              <w:t>Biodiversity Action Plan (BAP), as needed</w:t>
            </w:r>
          </w:p>
          <w:p w14:paraId="7FC26D70" w14:textId="4D048AA7" w:rsidR="00787523" w:rsidRPr="00021D37" w:rsidRDefault="00787523" w:rsidP="00A14EDE">
            <w:pPr>
              <w:pStyle w:val="GvdeMetni"/>
              <w:spacing w:before="20" w:after="20" w:line="240" w:lineRule="auto"/>
              <w:ind w:left="720"/>
              <w:jc w:val="both"/>
              <w:rPr>
                <w:rFonts w:ascii="Verdana" w:hAnsi="Verdana"/>
                <w:sz w:val="16"/>
                <w:szCs w:val="16"/>
              </w:rPr>
            </w:pPr>
          </w:p>
        </w:tc>
        <w:tc>
          <w:tcPr>
            <w:tcW w:w="2200" w:type="dxa"/>
          </w:tcPr>
          <w:p w14:paraId="60ED6364" w14:textId="6F3FA75D" w:rsidR="00787523" w:rsidRPr="00021D37" w:rsidRDefault="00787523" w:rsidP="00942DD8">
            <w:pPr>
              <w:pStyle w:val="GvdeMetni"/>
              <w:spacing w:before="20" w:after="20" w:line="240" w:lineRule="auto"/>
              <w:jc w:val="center"/>
              <w:rPr>
                <w:rFonts w:ascii="Verdana" w:hAnsi="Verdana"/>
                <w:sz w:val="16"/>
                <w:szCs w:val="16"/>
              </w:rPr>
            </w:pPr>
            <w:r w:rsidRPr="00021D37">
              <w:rPr>
                <w:rFonts w:ascii="Verdana" w:hAnsi="Verdana"/>
                <w:sz w:val="16"/>
                <w:szCs w:val="16"/>
              </w:rPr>
              <w:t>Avoid</w:t>
            </w:r>
            <w:r w:rsidR="00021D9C" w:rsidRPr="00021D37">
              <w:rPr>
                <w:rFonts w:ascii="Verdana" w:hAnsi="Verdana"/>
                <w:sz w:val="16"/>
                <w:szCs w:val="16"/>
              </w:rPr>
              <w:t xml:space="preserve"> </w:t>
            </w:r>
            <w:r w:rsidRPr="00021D37">
              <w:rPr>
                <w:rFonts w:ascii="Verdana" w:hAnsi="Verdana"/>
                <w:sz w:val="16"/>
                <w:szCs w:val="16"/>
              </w:rPr>
              <w:t>/</w:t>
            </w:r>
            <w:r w:rsidR="00021D9C" w:rsidRPr="00021D37">
              <w:rPr>
                <w:rFonts w:ascii="Verdana" w:hAnsi="Verdana"/>
                <w:sz w:val="16"/>
                <w:szCs w:val="16"/>
              </w:rPr>
              <w:t xml:space="preserve"> </w:t>
            </w:r>
            <w:r w:rsidRPr="00021D37">
              <w:rPr>
                <w:rFonts w:ascii="Verdana" w:hAnsi="Verdana"/>
                <w:sz w:val="16"/>
                <w:szCs w:val="16"/>
              </w:rPr>
              <w:t>Minimise</w:t>
            </w:r>
          </w:p>
        </w:tc>
        <w:tc>
          <w:tcPr>
            <w:tcW w:w="2280" w:type="dxa"/>
            <w:hideMark/>
          </w:tcPr>
          <w:p w14:paraId="54A44CA7" w14:textId="382CE06A" w:rsidR="00D50131" w:rsidRPr="00021D37" w:rsidRDefault="00D50131" w:rsidP="00A14EDE">
            <w:pPr>
              <w:pStyle w:val="GvdeMetni"/>
              <w:spacing w:before="20" w:after="20" w:line="240" w:lineRule="auto"/>
              <w:rPr>
                <w:rFonts w:ascii="Verdana" w:hAnsi="Verdana"/>
                <w:sz w:val="16"/>
                <w:szCs w:val="16"/>
              </w:rPr>
            </w:pPr>
            <w:r w:rsidRPr="00021D37">
              <w:rPr>
                <w:rFonts w:ascii="Verdana" w:hAnsi="Verdana"/>
                <w:b/>
                <w:bCs/>
                <w:sz w:val="16"/>
                <w:szCs w:val="16"/>
              </w:rPr>
              <w:t>ABBMP</w:t>
            </w:r>
            <w:r w:rsidRPr="00021D37">
              <w:rPr>
                <w:rFonts w:ascii="Verdana" w:hAnsi="Verdana"/>
                <w:sz w:val="16"/>
                <w:szCs w:val="16"/>
              </w:rPr>
              <w:t xml:space="preserve"> developed.</w:t>
            </w:r>
          </w:p>
          <w:p w14:paraId="77C2D2F1" w14:textId="77777777" w:rsidR="00D50131" w:rsidRPr="00021D37" w:rsidRDefault="00D50131" w:rsidP="00A14EDE">
            <w:pPr>
              <w:pStyle w:val="GvdeMetni"/>
              <w:spacing w:before="20" w:after="20" w:line="240" w:lineRule="auto"/>
              <w:rPr>
                <w:rFonts w:ascii="Verdana" w:hAnsi="Verdana"/>
                <w:sz w:val="16"/>
                <w:szCs w:val="16"/>
              </w:rPr>
            </w:pPr>
          </w:p>
          <w:p w14:paraId="6F144FED" w14:textId="56EA5B71"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b/>
                <w:bCs/>
                <w:sz w:val="16"/>
                <w:szCs w:val="16"/>
              </w:rPr>
              <w:t>PCFM program</w:t>
            </w:r>
            <w:r w:rsidRPr="00021D37">
              <w:rPr>
                <w:rFonts w:ascii="Verdana" w:hAnsi="Verdana"/>
                <w:sz w:val="16"/>
                <w:szCs w:val="16"/>
              </w:rPr>
              <w:t xml:space="preserve"> in place and active</w:t>
            </w:r>
            <w:r w:rsidR="00942DD8" w:rsidRPr="00021D37">
              <w:rPr>
                <w:rFonts w:ascii="Verdana" w:hAnsi="Verdana"/>
                <w:sz w:val="16"/>
                <w:szCs w:val="16"/>
              </w:rPr>
              <w:t>.</w:t>
            </w:r>
          </w:p>
          <w:p w14:paraId="45C9C060" w14:textId="77777777" w:rsidR="00942DD8" w:rsidRPr="00021D37" w:rsidRDefault="00942DD8" w:rsidP="00A14EDE">
            <w:pPr>
              <w:pStyle w:val="GvdeMetni"/>
              <w:spacing w:before="20" w:after="20" w:line="240" w:lineRule="auto"/>
              <w:rPr>
                <w:rFonts w:ascii="Verdana" w:hAnsi="Verdana"/>
                <w:sz w:val="16"/>
                <w:szCs w:val="16"/>
              </w:rPr>
            </w:pPr>
          </w:p>
          <w:p w14:paraId="5153E7A9" w14:textId="187CC456"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Fatality thresholds defined and tracked</w:t>
            </w:r>
            <w:r w:rsidR="00942DD8" w:rsidRPr="00021D37">
              <w:rPr>
                <w:rFonts w:ascii="Verdana" w:hAnsi="Verdana"/>
                <w:sz w:val="16"/>
                <w:szCs w:val="16"/>
              </w:rPr>
              <w:t>.</w:t>
            </w:r>
          </w:p>
          <w:p w14:paraId="0704B454" w14:textId="77777777" w:rsidR="00942DD8" w:rsidRPr="00021D37" w:rsidRDefault="00942DD8" w:rsidP="00A14EDE">
            <w:pPr>
              <w:pStyle w:val="GvdeMetni"/>
              <w:spacing w:before="20" w:after="20" w:line="240" w:lineRule="auto"/>
              <w:rPr>
                <w:rFonts w:ascii="Verdana" w:hAnsi="Verdana"/>
                <w:sz w:val="16"/>
                <w:szCs w:val="16"/>
              </w:rPr>
            </w:pPr>
          </w:p>
          <w:p w14:paraId="46589B20" w14:textId="4E0B684C"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 xml:space="preserve">Adaptive </w:t>
            </w:r>
            <w:r w:rsidR="006D28A7" w:rsidRPr="00021D37">
              <w:rPr>
                <w:rFonts w:ascii="Verdana" w:hAnsi="Verdana"/>
                <w:sz w:val="16"/>
                <w:szCs w:val="16"/>
              </w:rPr>
              <w:t xml:space="preserve">management measures </w:t>
            </w:r>
            <w:r w:rsidRPr="00021D37">
              <w:rPr>
                <w:rFonts w:ascii="Verdana" w:hAnsi="Verdana"/>
                <w:sz w:val="16"/>
                <w:szCs w:val="16"/>
              </w:rPr>
              <w:t xml:space="preserve">implemented </w:t>
            </w:r>
            <w:r w:rsidR="006D28A7" w:rsidRPr="00021D37">
              <w:rPr>
                <w:rFonts w:ascii="Verdana" w:hAnsi="Verdana"/>
                <w:sz w:val="16"/>
                <w:szCs w:val="16"/>
              </w:rPr>
              <w:t xml:space="preserve">in response to </w:t>
            </w:r>
            <w:r w:rsidR="00BA139E" w:rsidRPr="00021D37">
              <w:rPr>
                <w:rFonts w:ascii="Verdana" w:hAnsi="Verdana"/>
                <w:sz w:val="16"/>
                <w:szCs w:val="16"/>
              </w:rPr>
              <w:t>thresholds exceedance.</w:t>
            </w:r>
          </w:p>
          <w:p w14:paraId="5044009A" w14:textId="77777777" w:rsidR="00787523" w:rsidRPr="00021D37" w:rsidRDefault="00787523" w:rsidP="00A14EDE">
            <w:pPr>
              <w:pStyle w:val="GvdeMetni"/>
              <w:spacing w:before="20" w:after="20" w:line="240" w:lineRule="auto"/>
              <w:rPr>
                <w:rFonts w:ascii="Verdana" w:hAnsi="Verdana"/>
                <w:sz w:val="16"/>
                <w:szCs w:val="16"/>
              </w:rPr>
            </w:pPr>
          </w:p>
          <w:p w14:paraId="0E9D858C" w14:textId="0C0F05B5" w:rsidR="00787523" w:rsidRPr="00021D37" w:rsidRDefault="00787523" w:rsidP="00A14EDE">
            <w:pPr>
              <w:pStyle w:val="GvdeMetni"/>
              <w:spacing w:before="20" w:after="20" w:line="240" w:lineRule="auto"/>
              <w:rPr>
                <w:rFonts w:ascii="Verdana" w:hAnsi="Verdana"/>
                <w:sz w:val="16"/>
                <w:szCs w:val="16"/>
              </w:rPr>
            </w:pPr>
          </w:p>
        </w:tc>
        <w:tc>
          <w:tcPr>
            <w:tcW w:w="1261" w:type="dxa"/>
          </w:tcPr>
          <w:p w14:paraId="4C18F778" w14:textId="77777777"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hideMark/>
          </w:tcPr>
          <w:p w14:paraId="4731F69C"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4C502E8F" w14:textId="77777777" w:rsidR="00787523" w:rsidRDefault="00787523" w:rsidP="00A14EDE">
            <w:pPr>
              <w:pStyle w:val="GvdeMetni"/>
              <w:spacing w:before="20" w:after="20" w:line="240" w:lineRule="auto"/>
              <w:rPr>
                <w:rFonts w:ascii="Verdana" w:hAnsi="Verdana"/>
                <w:sz w:val="16"/>
                <w:szCs w:val="16"/>
              </w:rPr>
            </w:pPr>
          </w:p>
          <w:p w14:paraId="7E4016E0" w14:textId="39E7EA4C" w:rsidR="00F94AE1" w:rsidRPr="00021D37" w:rsidRDefault="00F94AE1" w:rsidP="00A14EDE">
            <w:pPr>
              <w:pStyle w:val="GvdeMetni"/>
              <w:spacing w:before="20" w:after="20" w:line="240" w:lineRule="auto"/>
              <w:rPr>
                <w:rFonts w:ascii="Verdana" w:hAnsi="Verdana"/>
                <w:sz w:val="16"/>
                <w:szCs w:val="16"/>
              </w:rPr>
            </w:pPr>
            <w:r>
              <w:rPr>
                <w:rFonts w:ascii="Verdana" w:hAnsi="Verdana"/>
                <w:sz w:val="16"/>
                <w:szCs w:val="16"/>
              </w:rPr>
              <w:t>External biodiversity expert to support</w:t>
            </w:r>
          </w:p>
        </w:tc>
      </w:tr>
      <w:tr w:rsidR="00787523" w:rsidRPr="00021D37" w14:paraId="322115F0" w14:textId="77777777" w:rsidTr="00A14EDE">
        <w:tc>
          <w:tcPr>
            <w:tcW w:w="2627" w:type="dxa"/>
            <w:vMerge/>
          </w:tcPr>
          <w:p w14:paraId="214A7C9B" w14:textId="77777777" w:rsidR="00787523" w:rsidRPr="00021D37" w:rsidRDefault="00787523" w:rsidP="00A14EDE">
            <w:pPr>
              <w:pStyle w:val="GvdeMetni"/>
              <w:spacing w:before="20" w:after="20" w:line="240" w:lineRule="auto"/>
              <w:rPr>
                <w:rFonts w:ascii="Verdana" w:hAnsi="Verdana"/>
                <w:b/>
                <w:bCs/>
                <w:sz w:val="16"/>
                <w:szCs w:val="16"/>
              </w:rPr>
            </w:pPr>
          </w:p>
        </w:tc>
        <w:tc>
          <w:tcPr>
            <w:tcW w:w="4711" w:type="dxa"/>
          </w:tcPr>
          <w:p w14:paraId="0957CBA4" w14:textId="77777777" w:rsidR="00787523" w:rsidRPr="00021D37" w:rsidRDefault="00787523" w:rsidP="00A14EDE">
            <w:pPr>
              <w:pStyle w:val="GvdeMetni"/>
              <w:spacing w:before="20" w:after="20" w:line="240" w:lineRule="auto"/>
              <w:rPr>
                <w:rFonts w:ascii="Verdana" w:hAnsi="Verdana"/>
                <w:b/>
                <w:bCs/>
                <w:sz w:val="16"/>
                <w:szCs w:val="16"/>
              </w:rPr>
            </w:pPr>
            <w:r w:rsidRPr="00021D37">
              <w:rPr>
                <w:rFonts w:ascii="Verdana" w:hAnsi="Verdana"/>
                <w:b/>
                <w:bCs/>
                <w:sz w:val="16"/>
                <w:szCs w:val="16"/>
              </w:rPr>
              <w:t>Operational Lighting and Turbine Design to Minimize Attraction and Disorientation</w:t>
            </w:r>
          </w:p>
          <w:p w14:paraId="1D444980" w14:textId="67A4DCB2" w:rsidR="00787523" w:rsidRPr="00021D37" w:rsidRDefault="00787523"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Use of long-wavelength lighting (e.g., red, orange) instead of short-wavelength (UV, blue) light.</w:t>
            </w:r>
          </w:p>
          <w:p w14:paraId="5FC472F6" w14:textId="15F31811" w:rsidR="00787523" w:rsidRPr="00021D37" w:rsidRDefault="00787523"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Lighting should only be used when essential and be directional to avoid light spill into natural habitats.</w:t>
            </w:r>
          </w:p>
          <w:p w14:paraId="419B19DB" w14:textId="7B6D4FE1" w:rsidR="00787523" w:rsidRPr="00021D37" w:rsidRDefault="00787523"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Avoid continuous or pulsating red lights on turbines, which are known to attract night-migrating birds.</w:t>
            </w:r>
          </w:p>
        </w:tc>
        <w:tc>
          <w:tcPr>
            <w:tcW w:w="2200" w:type="dxa"/>
          </w:tcPr>
          <w:p w14:paraId="763BAE56" w14:textId="6DFEABAB" w:rsidR="00787523" w:rsidRPr="00021D37" w:rsidRDefault="00787523" w:rsidP="00F94809">
            <w:pPr>
              <w:pStyle w:val="GvdeMetni"/>
              <w:spacing w:before="20" w:after="20" w:line="240" w:lineRule="auto"/>
              <w:jc w:val="center"/>
              <w:rPr>
                <w:rFonts w:ascii="Verdana" w:hAnsi="Verdana"/>
                <w:sz w:val="16"/>
                <w:szCs w:val="16"/>
              </w:rPr>
            </w:pPr>
            <w:r w:rsidRPr="00021D37">
              <w:rPr>
                <w:rFonts w:ascii="Verdana" w:hAnsi="Verdana"/>
                <w:sz w:val="16"/>
                <w:szCs w:val="16"/>
              </w:rPr>
              <w:t>Avoid</w:t>
            </w:r>
            <w:r w:rsidR="00021D9C" w:rsidRPr="00021D37">
              <w:rPr>
                <w:rFonts w:ascii="Verdana" w:hAnsi="Verdana"/>
                <w:sz w:val="16"/>
                <w:szCs w:val="16"/>
              </w:rPr>
              <w:t xml:space="preserve"> </w:t>
            </w:r>
            <w:r w:rsidRPr="00021D37">
              <w:rPr>
                <w:rFonts w:ascii="Verdana" w:hAnsi="Verdana"/>
                <w:sz w:val="16"/>
                <w:szCs w:val="16"/>
              </w:rPr>
              <w:t>/ Minimise</w:t>
            </w:r>
          </w:p>
        </w:tc>
        <w:tc>
          <w:tcPr>
            <w:tcW w:w="2280" w:type="dxa"/>
          </w:tcPr>
          <w:p w14:paraId="6009E434" w14:textId="703BA398"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Wildlife-sensitive lighting installed</w:t>
            </w:r>
            <w:r w:rsidR="00A475B8" w:rsidRPr="00021D37">
              <w:rPr>
                <w:rFonts w:ascii="Verdana" w:hAnsi="Verdana"/>
                <w:sz w:val="16"/>
                <w:szCs w:val="16"/>
              </w:rPr>
              <w:t>.</w:t>
            </w:r>
          </w:p>
          <w:p w14:paraId="61208256" w14:textId="77777777" w:rsidR="00A475B8" w:rsidRPr="00021D37" w:rsidRDefault="00A475B8" w:rsidP="00A14EDE">
            <w:pPr>
              <w:pStyle w:val="GvdeMetni"/>
              <w:spacing w:before="20" w:after="20" w:line="240" w:lineRule="auto"/>
              <w:rPr>
                <w:rFonts w:ascii="Verdana" w:hAnsi="Verdana"/>
                <w:sz w:val="16"/>
                <w:szCs w:val="16"/>
              </w:rPr>
            </w:pPr>
          </w:p>
          <w:p w14:paraId="558B1369" w14:textId="10D8A77E"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No light spill to natural habitats</w:t>
            </w:r>
            <w:r w:rsidR="00A475B8" w:rsidRPr="00021D37">
              <w:rPr>
                <w:rFonts w:ascii="Verdana" w:hAnsi="Verdana"/>
                <w:sz w:val="16"/>
                <w:szCs w:val="16"/>
              </w:rPr>
              <w:t>.</w:t>
            </w:r>
          </w:p>
          <w:p w14:paraId="05D295E2" w14:textId="77777777" w:rsidR="00A475B8" w:rsidRPr="00021D37" w:rsidRDefault="00A475B8" w:rsidP="00A14EDE">
            <w:pPr>
              <w:pStyle w:val="GvdeMetni"/>
              <w:spacing w:before="20" w:after="20" w:line="240" w:lineRule="auto"/>
              <w:rPr>
                <w:rFonts w:ascii="Verdana" w:hAnsi="Verdana"/>
                <w:sz w:val="16"/>
                <w:szCs w:val="16"/>
              </w:rPr>
            </w:pPr>
          </w:p>
          <w:p w14:paraId="6A9C19E4" w14:textId="3A32FB75"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No insect attraction observed near turbines</w:t>
            </w:r>
          </w:p>
        </w:tc>
        <w:tc>
          <w:tcPr>
            <w:tcW w:w="1261" w:type="dxa"/>
          </w:tcPr>
          <w:p w14:paraId="019A3B64" w14:textId="4D781167"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2D92A37F"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4A64A416" w14:textId="77777777" w:rsidR="00787523" w:rsidRDefault="00787523" w:rsidP="00A14EDE">
            <w:pPr>
              <w:pStyle w:val="GvdeMetni"/>
              <w:spacing w:before="20" w:after="20" w:line="240" w:lineRule="auto"/>
              <w:rPr>
                <w:rFonts w:ascii="Verdana" w:hAnsi="Verdana"/>
                <w:sz w:val="16"/>
                <w:szCs w:val="16"/>
              </w:rPr>
            </w:pPr>
          </w:p>
          <w:p w14:paraId="645E4F6D" w14:textId="77777777" w:rsidR="00F94AE1" w:rsidRPr="00021D37" w:rsidRDefault="00F94AE1" w:rsidP="00F94AE1">
            <w:pPr>
              <w:spacing w:before="20" w:after="20" w:line="240" w:lineRule="auto"/>
              <w:rPr>
                <w:rFonts w:ascii="Verdana" w:hAnsi="Verdana"/>
                <w:sz w:val="16"/>
                <w:szCs w:val="16"/>
              </w:rPr>
            </w:pPr>
            <w:r>
              <w:rPr>
                <w:rFonts w:ascii="Verdana" w:hAnsi="Verdana"/>
                <w:sz w:val="16"/>
                <w:szCs w:val="16"/>
              </w:rPr>
              <w:t>Maintenance crews / contractors</w:t>
            </w:r>
          </w:p>
          <w:p w14:paraId="14E50C99" w14:textId="19A016AD" w:rsidR="00F94AE1" w:rsidRPr="00021D37" w:rsidRDefault="00F94AE1" w:rsidP="00A14EDE">
            <w:pPr>
              <w:pStyle w:val="GvdeMetni"/>
              <w:spacing w:before="20" w:after="20" w:line="240" w:lineRule="auto"/>
              <w:rPr>
                <w:rFonts w:ascii="Verdana" w:hAnsi="Verdana"/>
                <w:sz w:val="16"/>
                <w:szCs w:val="16"/>
              </w:rPr>
            </w:pPr>
          </w:p>
        </w:tc>
      </w:tr>
      <w:tr w:rsidR="00787523" w:rsidRPr="00021D37" w14:paraId="6B99C035" w14:textId="77777777" w:rsidTr="00A14EDE">
        <w:tc>
          <w:tcPr>
            <w:tcW w:w="2627" w:type="dxa"/>
            <w:vMerge/>
          </w:tcPr>
          <w:p w14:paraId="0A3EA06D" w14:textId="77777777" w:rsidR="00787523" w:rsidRPr="00021D37" w:rsidRDefault="00787523" w:rsidP="00A14EDE">
            <w:pPr>
              <w:pStyle w:val="GvdeMetni"/>
              <w:spacing w:before="20" w:after="20" w:line="240" w:lineRule="auto"/>
              <w:rPr>
                <w:rFonts w:ascii="Verdana" w:hAnsi="Verdana"/>
                <w:b/>
                <w:bCs/>
                <w:sz w:val="16"/>
                <w:szCs w:val="16"/>
              </w:rPr>
            </w:pPr>
          </w:p>
        </w:tc>
        <w:tc>
          <w:tcPr>
            <w:tcW w:w="4711" w:type="dxa"/>
          </w:tcPr>
          <w:p w14:paraId="5CA54402" w14:textId="77777777" w:rsidR="00787523" w:rsidRPr="00021D37" w:rsidRDefault="00787523" w:rsidP="00A14EDE">
            <w:pPr>
              <w:pStyle w:val="GvdeMetni"/>
              <w:spacing w:before="20" w:after="20" w:line="240" w:lineRule="auto"/>
              <w:rPr>
                <w:rFonts w:ascii="Verdana" w:hAnsi="Verdana"/>
                <w:b/>
                <w:bCs/>
                <w:sz w:val="16"/>
                <w:szCs w:val="16"/>
              </w:rPr>
            </w:pPr>
            <w:r w:rsidRPr="00021D37">
              <w:rPr>
                <w:rFonts w:ascii="Verdana" w:hAnsi="Verdana"/>
                <w:b/>
                <w:bCs/>
                <w:sz w:val="16"/>
                <w:szCs w:val="16"/>
              </w:rPr>
              <w:t>Operational Modifications to Reduce Bat Collision Risk</w:t>
            </w:r>
          </w:p>
          <w:p w14:paraId="5B2BBAF1" w14:textId="4587A1B0" w:rsidR="00B7460E" w:rsidRPr="00B7460E" w:rsidRDefault="00B7460E" w:rsidP="00B7460E">
            <w:pPr>
              <w:pStyle w:val="GvdeMetni"/>
              <w:numPr>
                <w:ilvl w:val="0"/>
                <w:numId w:val="77"/>
              </w:numPr>
              <w:spacing w:before="20" w:after="20" w:line="240" w:lineRule="auto"/>
              <w:jc w:val="both"/>
              <w:rPr>
                <w:rFonts w:ascii="Verdana" w:hAnsi="Verdana"/>
                <w:sz w:val="16"/>
                <w:szCs w:val="16"/>
              </w:rPr>
            </w:pPr>
            <w:r w:rsidRPr="00B7460E">
              <w:rPr>
                <w:rFonts w:ascii="Verdana" w:hAnsi="Verdana"/>
                <w:sz w:val="16"/>
                <w:szCs w:val="16"/>
              </w:rPr>
              <w:t xml:space="preserve">Adjustment of turbine cut-in speeds will be implemented as an adaptive operational mitigation measure, triggered by the results of the Post-Construction Fatality Monitoring (PCFM) programme for birds and bats. At this stage, no fixed cut-in speed commitment is established. If monitoring identifies significant </w:t>
            </w:r>
            <w:r w:rsidRPr="00B7460E">
              <w:rPr>
                <w:rFonts w:ascii="Verdana" w:hAnsi="Verdana"/>
                <w:sz w:val="16"/>
                <w:szCs w:val="16"/>
              </w:rPr>
              <w:lastRenderedPageBreak/>
              <w:t>collision risk or mortality exceeding species- or site-specific thresholds defined in the Adaptive Bird and Bat Monitoring and Management Plan (ABBMMP), the following measures will be applied:</w:t>
            </w:r>
            <w:r w:rsidRPr="00B7460E">
              <w:rPr>
                <w:rFonts w:ascii="Verdana" w:hAnsi="Verdana"/>
                <w:sz w:val="16"/>
                <w:szCs w:val="16"/>
              </w:rPr>
              <w:tab/>
            </w:r>
          </w:p>
          <w:p w14:paraId="1DE3EBD0" w14:textId="77777777" w:rsidR="008C5E43" w:rsidRDefault="00B7460E" w:rsidP="00C17C75">
            <w:pPr>
              <w:pStyle w:val="GvdeMetni"/>
              <w:numPr>
                <w:ilvl w:val="0"/>
                <w:numId w:val="165"/>
              </w:numPr>
              <w:spacing w:before="20" w:after="20" w:line="240" w:lineRule="auto"/>
              <w:ind w:left="1083"/>
              <w:jc w:val="both"/>
              <w:rPr>
                <w:rFonts w:ascii="Verdana" w:hAnsi="Verdana"/>
                <w:sz w:val="16"/>
                <w:szCs w:val="16"/>
              </w:rPr>
            </w:pPr>
            <w:r w:rsidRPr="00B7460E">
              <w:rPr>
                <w:rFonts w:ascii="Verdana" w:hAnsi="Verdana"/>
                <w:sz w:val="16"/>
                <w:szCs w:val="16"/>
              </w:rPr>
              <w:t>Application of turbine shutdowns or increased cut-in speeds during high-risk periods.</w:t>
            </w:r>
            <w:r w:rsidRPr="00B7460E">
              <w:rPr>
                <w:rFonts w:ascii="Verdana" w:hAnsi="Verdana"/>
                <w:sz w:val="16"/>
                <w:szCs w:val="16"/>
              </w:rPr>
              <w:tab/>
            </w:r>
          </w:p>
          <w:p w14:paraId="12943A8A" w14:textId="483C8FEA" w:rsidR="00B7460E" w:rsidRPr="00B7460E" w:rsidRDefault="00B7460E" w:rsidP="00C17C75">
            <w:pPr>
              <w:pStyle w:val="GvdeMetni"/>
              <w:numPr>
                <w:ilvl w:val="0"/>
                <w:numId w:val="165"/>
              </w:numPr>
              <w:spacing w:before="20" w:after="20" w:line="240" w:lineRule="auto"/>
              <w:ind w:left="1083"/>
              <w:jc w:val="both"/>
              <w:rPr>
                <w:rFonts w:ascii="Verdana" w:hAnsi="Verdana"/>
                <w:sz w:val="16"/>
                <w:szCs w:val="16"/>
              </w:rPr>
            </w:pPr>
            <w:r w:rsidRPr="00B7460E">
              <w:rPr>
                <w:rFonts w:ascii="Verdana" w:hAnsi="Verdana"/>
                <w:sz w:val="16"/>
                <w:szCs w:val="16"/>
              </w:rPr>
              <w:t>6 m/s during peak activity (July–October) and 5.5 m/s during moderate activity (April–June, November–December); no curtailment required outside these periods unless triggered by monitoring results.</w:t>
            </w:r>
          </w:p>
          <w:p w14:paraId="5B9677F4" w14:textId="4FB1A9CB" w:rsidR="00B7460E" w:rsidRPr="00B7460E" w:rsidRDefault="00B7460E" w:rsidP="00C17C75">
            <w:pPr>
              <w:pStyle w:val="GvdeMetni"/>
              <w:numPr>
                <w:ilvl w:val="0"/>
                <w:numId w:val="165"/>
              </w:numPr>
              <w:spacing w:before="20" w:after="20" w:line="240" w:lineRule="auto"/>
              <w:ind w:left="1083"/>
              <w:jc w:val="both"/>
              <w:rPr>
                <w:rFonts w:ascii="Verdana" w:hAnsi="Verdana"/>
                <w:sz w:val="16"/>
                <w:szCs w:val="16"/>
              </w:rPr>
            </w:pPr>
            <w:r w:rsidRPr="00B7460E">
              <w:rPr>
                <w:rFonts w:ascii="Verdana" w:hAnsi="Verdana"/>
                <w:sz w:val="16"/>
                <w:szCs w:val="16"/>
              </w:rPr>
              <w:t>Final parameters (cut-in speed values, duration, and affected turbines) will be determined and periodically reviewed based on validated PCFM data, species behaviour, and ABBMMP recommendations.</w:t>
            </w:r>
            <w:r w:rsidRPr="00B7460E">
              <w:rPr>
                <w:rFonts w:ascii="Verdana" w:hAnsi="Verdana"/>
                <w:sz w:val="16"/>
                <w:szCs w:val="16"/>
              </w:rPr>
              <w:tab/>
            </w:r>
            <w:r w:rsidRPr="00B7460E">
              <w:rPr>
                <w:rFonts w:ascii="Verdana" w:hAnsi="Verdana"/>
                <w:sz w:val="16"/>
                <w:szCs w:val="16"/>
              </w:rPr>
              <w:tab/>
            </w:r>
          </w:p>
          <w:p w14:paraId="72319C4D" w14:textId="3C0F095E" w:rsidR="00B7460E" w:rsidRDefault="00B7460E" w:rsidP="00C17C75">
            <w:pPr>
              <w:pStyle w:val="GvdeMetni"/>
              <w:numPr>
                <w:ilvl w:val="0"/>
                <w:numId w:val="165"/>
              </w:numPr>
              <w:spacing w:before="20" w:after="20" w:line="240" w:lineRule="auto"/>
              <w:ind w:left="1083"/>
              <w:jc w:val="both"/>
              <w:rPr>
                <w:rFonts w:ascii="Verdana" w:hAnsi="Verdana"/>
                <w:sz w:val="16"/>
                <w:szCs w:val="16"/>
              </w:rPr>
            </w:pPr>
            <w:r w:rsidRPr="00B7460E">
              <w:rPr>
                <w:rFonts w:ascii="Verdana" w:hAnsi="Verdana"/>
                <w:sz w:val="16"/>
                <w:szCs w:val="16"/>
              </w:rPr>
              <w:t>All implemented curtailment actions and their effectiveness will be documented and reported annually as part of the operational biodiversity monitoring programme.</w:t>
            </w:r>
          </w:p>
          <w:p w14:paraId="1562FA65" w14:textId="57B3C7A0" w:rsidR="00787523" w:rsidRPr="00021D37" w:rsidRDefault="00787523"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Avoid water pooling near turbines to prevent insect attraction and subsequent bat foraging behavior around blades.</w:t>
            </w:r>
          </w:p>
          <w:p w14:paraId="112CAC11" w14:textId="6E4940CC" w:rsidR="00787523" w:rsidRPr="00021D37" w:rsidRDefault="00787523"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Consider Smart Curtailment techniques that factor in weather, temperature, and bat activity.</w:t>
            </w:r>
          </w:p>
          <w:p w14:paraId="1F9D348A" w14:textId="77777777" w:rsidR="00787523" w:rsidRPr="00021D37" w:rsidRDefault="00787523" w:rsidP="00A14EDE">
            <w:pPr>
              <w:pStyle w:val="GvdeMetni"/>
              <w:spacing w:before="20" w:after="20" w:line="240" w:lineRule="auto"/>
              <w:jc w:val="both"/>
              <w:rPr>
                <w:rFonts w:ascii="Verdana" w:hAnsi="Verdana"/>
                <w:sz w:val="16"/>
                <w:szCs w:val="16"/>
              </w:rPr>
            </w:pPr>
          </w:p>
        </w:tc>
        <w:tc>
          <w:tcPr>
            <w:tcW w:w="2200" w:type="dxa"/>
          </w:tcPr>
          <w:p w14:paraId="40446ACB" w14:textId="00FFFC69" w:rsidR="00787523" w:rsidRPr="00021D37" w:rsidRDefault="00787523" w:rsidP="00F94809">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Avoid</w:t>
            </w:r>
            <w:r w:rsidR="00021D9C" w:rsidRPr="00021D37">
              <w:rPr>
                <w:rFonts w:ascii="Verdana" w:hAnsi="Verdana"/>
                <w:sz w:val="16"/>
                <w:szCs w:val="16"/>
              </w:rPr>
              <w:t xml:space="preserve"> </w:t>
            </w:r>
            <w:r w:rsidRPr="00021D37">
              <w:rPr>
                <w:rFonts w:ascii="Verdana" w:hAnsi="Verdana"/>
                <w:sz w:val="16"/>
                <w:szCs w:val="16"/>
              </w:rPr>
              <w:t>/ Minimise/</w:t>
            </w:r>
          </w:p>
          <w:p w14:paraId="6CF55BC9" w14:textId="71B0D0C1" w:rsidR="00787523" w:rsidRPr="00021D37" w:rsidRDefault="00787523" w:rsidP="00F94809">
            <w:pPr>
              <w:pStyle w:val="GvdeMetni"/>
              <w:spacing w:before="20" w:after="20" w:line="240" w:lineRule="auto"/>
              <w:jc w:val="center"/>
              <w:rPr>
                <w:rFonts w:ascii="Verdana" w:hAnsi="Verdana"/>
                <w:sz w:val="16"/>
                <w:szCs w:val="16"/>
              </w:rPr>
            </w:pPr>
            <w:r w:rsidRPr="00021D37">
              <w:rPr>
                <w:rFonts w:ascii="Verdana" w:hAnsi="Verdana"/>
                <w:sz w:val="16"/>
                <w:szCs w:val="16"/>
              </w:rPr>
              <w:t>Manage</w:t>
            </w:r>
          </w:p>
        </w:tc>
        <w:tc>
          <w:tcPr>
            <w:tcW w:w="2280" w:type="dxa"/>
          </w:tcPr>
          <w:p w14:paraId="40656D55" w14:textId="3F9C261B"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 xml:space="preserve">Cut-in speed protocols applied </w:t>
            </w:r>
            <w:r w:rsidR="00D96B0E">
              <w:rPr>
                <w:rFonts w:ascii="Verdana" w:hAnsi="Verdana"/>
                <w:sz w:val="16"/>
                <w:szCs w:val="16"/>
              </w:rPr>
              <w:t xml:space="preserve">adaptively, </w:t>
            </w:r>
            <w:r w:rsidR="00D96B0E" w:rsidRPr="00D96B0E">
              <w:rPr>
                <w:rFonts w:ascii="Verdana" w:hAnsi="Verdana"/>
                <w:sz w:val="16"/>
                <w:szCs w:val="16"/>
              </w:rPr>
              <w:t>if triggered by PCFM results.</w:t>
            </w:r>
          </w:p>
          <w:p w14:paraId="0C546ACE" w14:textId="77777777" w:rsidR="00D50131" w:rsidRPr="00021D37" w:rsidRDefault="00D50131" w:rsidP="00A14EDE">
            <w:pPr>
              <w:pStyle w:val="GvdeMetni"/>
              <w:spacing w:before="20" w:after="20" w:line="240" w:lineRule="auto"/>
              <w:rPr>
                <w:rFonts w:ascii="Verdana" w:hAnsi="Verdana"/>
                <w:sz w:val="16"/>
                <w:szCs w:val="16"/>
              </w:rPr>
            </w:pPr>
          </w:p>
          <w:p w14:paraId="04325340" w14:textId="646EAE2D"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t>Smart curtailment active during peak bat periods</w:t>
            </w:r>
            <w:r w:rsidR="00D50131" w:rsidRPr="00021D37">
              <w:rPr>
                <w:rFonts w:ascii="Verdana" w:hAnsi="Verdana"/>
                <w:sz w:val="16"/>
                <w:szCs w:val="16"/>
              </w:rPr>
              <w:t xml:space="preserve">, </w:t>
            </w:r>
            <w:r w:rsidR="00DF509E">
              <w:rPr>
                <w:rFonts w:ascii="Verdana" w:hAnsi="Verdana"/>
                <w:sz w:val="16"/>
                <w:szCs w:val="16"/>
              </w:rPr>
              <w:t>based on PCFM results</w:t>
            </w:r>
            <w:r w:rsidR="00A475B8" w:rsidRPr="00021D37">
              <w:rPr>
                <w:rFonts w:ascii="Verdana" w:hAnsi="Verdana"/>
                <w:sz w:val="16"/>
                <w:szCs w:val="16"/>
              </w:rPr>
              <w:t>.</w:t>
            </w:r>
          </w:p>
          <w:p w14:paraId="076E4342" w14:textId="77777777" w:rsidR="00A475B8" w:rsidRPr="00021D37" w:rsidRDefault="00A475B8" w:rsidP="00A14EDE">
            <w:pPr>
              <w:pStyle w:val="GvdeMetni"/>
              <w:spacing w:before="20" w:after="20" w:line="240" w:lineRule="auto"/>
              <w:rPr>
                <w:rFonts w:ascii="Verdana" w:hAnsi="Verdana"/>
                <w:sz w:val="16"/>
                <w:szCs w:val="16"/>
              </w:rPr>
            </w:pPr>
          </w:p>
          <w:p w14:paraId="1BCF1D11" w14:textId="11C2A01D"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lastRenderedPageBreak/>
              <w:t>No surface water pooling at turbine bases</w:t>
            </w:r>
            <w:r w:rsidR="00A475B8" w:rsidRPr="00021D37">
              <w:rPr>
                <w:rFonts w:ascii="Verdana" w:hAnsi="Verdana"/>
                <w:sz w:val="16"/>
                <w:szCs w:val="16"/>
              </w:rPr>
              <w:t>.</w:t>
            </w:r>
          </w:p>
        </w:tc>
        <w:tc>
          <w:tcPr>
            <w:tcW w:w="1261" w:type="dxa"/>
          </w:tcPr>
          <w:p w14:paraId="739AD024" w14:textId="0A9F46A7" w:rsidR="00787523" w:rsidRPr="00021D37" w:rsidRDefault="00787523" w:rsidP="00A14EDE">
            <w:pPr>
              <w:pStyle w:val="GvdeMetni"/>
              <w:spacing w:before="20" w:after="20" w:line="240" w:lineRule="auto"/>
              <w:rPr>
                <w:rFonts w:ascii="Verdana" w:hAnsi="Verdana"/>
                <w:sz w:val="16"/>
                <w:szCs w:val="16"/>
              </w:rPr>
            </w:pPr>
            <w:r w:rsidRPr="00021D37">
              <w:rPr>
                <w:rFonts w:ascii="Verdana" w:hAnsi="Verdana"/>
                <w:sz w:val="16"/>
                <w:szCs w:val="16"/>
              </w:rPr>
              <w:lastRenderedPageBreak/>
              <w:t>Operation</w:t>
            </w:r>
          </w:p>
        </w:tc>
        <w:tc>
          <w:tcPr>
            <w:tcW w:w="0" w:type="auto"/>
          </w:tcPr>
          <w:p w14:paraId="25F4161C"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152FF369" w14:textId="773E23E6" w:rsidR="00787523" w:rsidRPr="00021D37" w:rsidRDefault="00787523" w:rsidP="00A14EDE">
            <w:pPr>
              <w:pStyle w:val="GvdeMetni"/>
              <w:spacing w:before="20" w:after="20" w:line="240" w:lineRule="auto"/>
              <w:rPr>
                <w:rFonts w:ascii="Verdana" w:hAnsi="Verdana"/>
                <w:sz w:val="16"/>
                <w:szCs w:val="16"/>
              </w:rPr>
            </w:pPr>
          </w:p>
        </w:tc>
      </w:tr>
      <w:tr w:rsidR="003F3CDF" w:rsidRPr="00021D37" w14:paraId="0860DA06" w14:textId="77777777" w:rsidTr="00A14EDE">
        <w:tc>
          <w:tcPr>
            <w:tcW w:w="2627" w:type="dxa"/>
            <w:vMerge/>
          </w:tcPr>
          <w:p w14:paraId="7BE33395" w14:textId="77777777" w:rsidR="003F3CDF" w:rsidRPr="00021D37" w:rsidRDefault="003F3CDF" w:rsidP="003F3CDF">
            <w:pPr>
              <w:pStyle w:val="GvdeMetni"/>
              <w:spacing w:before="20" w:after="20" w:line="240" w:lineRule="auto"/>
              <w:rPr>
                <w:rFonts w:ascii="Verdana" w:hAnsi="Verdana"/>
                <w:b/>
                <w:bCs/>
                <w:sz w:val="16"/>
                <w:szCs w:val="16"/>
              </w:rPr>
            </w:pPr>
          </w:p>
        </w:tc>
        <w:tc>
          <w:tcPr>
            <w:tcW w:w="4711" w:type="dxa"/>
          </w:tcPr>
          <w:p w14:paraId="0D502A5F" w14:textId="77777777" w:rsidR="003F3CDF" w:rsidRPr="00021D37" w:rsidRDefault="003F3CDF" w:rsidP="003F3CDF">
            <w:pPr>
              <w:pStyle w:val="GvdeMetni"/>
              <w:spacing w:before="20" w:after="20" w:line="240" w:lineRule="auto"/>
              <w:rPr>
                <w:rFonts w:ascii="Verdana" w:hAnsi="Verdana"/>
                <w:b/>
                <w:bCs/>
                <w:sz w:val="16"/>
                <w:szCs w:val="16"/>
              </w:rPr>
            </w:pPr>
            <w:r w:rsidRPr="00021D37">
              <w:rPr>
                <w:rFonts w:ascii="Verdana" w:hAnsi="Verdana"/>
                <w:b/>
                <w:bCs/>
                <w:sz w:val="16"/>
                <w:szCs w:val="16"/>
              </w:rPr>
              <w:t>Habitat Management Around Turbines</w:t>
            </w:r>
          </w:p>
          <w:p w14:paraId="563EE346" w14:textId="632FAB89" w:rsidR="003F3CDF" w:rsidRPr="00021D37" w:rsidRDefault="003F3CDF" w:rsidP="003F3CDF">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Vegetation management should aim to reduce prey availability for raptors and discourage bird use of the area around turbines as hunting or perching sites.</w:t>
            </w:r>
          </w:p>
        </w:tc>
        <w:tc>
          <w:tcPr>
            <w:tcW w:w="2200" w:type="dxa"/>
          </w:tcPr>
          <w:p w14:paraId="45A1CFEB" w14:textId="57E787AF" w:rsidR="003F3CDF" w:rsidRPr="00021D37" w:rsidRDefault="003F3CDF" w:rsidP="003F3CDF">
            <w:pPr>
              <w:pStyle w:val="GvdeMetni"/>
              <w:spacing w:before="20" w:after="20" w:line="240" w:lineRule="auto"/>
              <w:jc w:val="center"/>
              <w:rPr>
                <w:rFonts w:ascii="Verdana" w:hAnsi="Verdana"/>
                <w:sz w:val="16"/>
                <w:szCs w:val="16"/>
              </w:rPr>
            </w:pPr>
            <w:r w:rsidRPr="00021D37">
              <w:rPr>
                <w:rFonts w:ascii="Verdana" w:hAnsi="Verdana"/>
                <w:sz w:val="16"/>
                <w:szCs w:val="16"/>
              </w:rPr>
              <w:t>Minimise</w:t>
            </w:r>
          </w:p>
        </w:tc>
        <w:tc>
          <w:tcPr>
            <w:tcW w:w="2280" w:type="dxa"/>
          </w:tcPr>
          <w:p w14:paraId="5396841D" w14:textId="15F85090"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Vegetation height maintained below 30 cm.</w:t>
            </w:r>
          </w:p>
          <w:p w14:paraId="075E1D02" w14:textId="77777777" w:rsidR="003F3CDF" w:rsidRPr="00021D37" w:rsidRDefault="003F3CDF" w:rsidP="003F3CDF">
            <w:pPr>
              <w:pStyle w:val="GvdeMetni"/>
              <w:spacing w:before="20" w:after="20" w:line="240" w:lineRule="auto"/>
              <w:rPr>
                <w:rFonts w:ascii="Verdana" w:hAnsi="Verdana"/>
                <w:sz w:val="16"/>
                <w:szCs w:val="16"/>
              </w:rPr>
            </w:pPr>
          </w:p>
          <w:p w14:paraId="5057240D" w14:textId="0ED22C9D"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No bird perching structures near turbines.</w:t>
            </w:r>
          </w:p>
          <w:p w14:paraId="2F670C88" w14:textId="77777777" w:rsidR="003F3CDF" w:rsidRPr="00021D37" w:rsidRDefault="003F3CDF" w:rsidP="003F3CDF">
            <w:pPr>
              <w:pStyle w:val="GvdeMetni"/>
              <w:spacing w:before="20" w:after="20" w:line="240" w:lineRule="auto"/>
              <w:rPr>
                <w:rFonts w:ascii="Verdana" w:hAnsi="Verdana"/>
                <w:sz w:val="16"/>
                <w:szCs w:val="16"/>
              </w:rPr>
            </w:pPr>
          </w:p>
          <w:p w14:paraId="3A0EE68E" w14:textId="56851B0E"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No prey species attraction around turbine bases.</w:t>
            </w:r>
          </w:p>
          <w:p w14:paraId="6BB23BE4" w14:textId="77777777" w:rsidR="003F3CDF" w:rsidRPr="00021D37" w:rsidRDefault="003F3CDF" w:rsidP="003F3CDF">
            <w:pPr>
              <w:pStyle w:val="GvdeMetni"/>
              <w:spacing w:before="20" w:after="20" w:line="240" w:lineRule="auto"/>
              <w:rPr>
                <w:rFonts w:ascii="Verdana" w:hAnsi="Verdana"/>
                <w:sz w:val="16"/>
                <w:szCs w:val="16"/>
              </w:rPr>
            </w:pPr>
          </w:p>
        </w:tc>
        <w:tc>
          <w:tcPr>
            <w:tcW w:w="1261" w:type="dxa"/>
          </w:tcPr>
          <w:p w14:paraId="2FB08BA5" w14:textId="6CF23FBA"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Operation</w:t>
            </w:r>
          </w:p>
        </w:tc>
        <w:tc>
          <w:tcPr>
            <w:tcW w:w="0" w:type="auto"/>
          </w:tcPr>
          <w:p w14:paraId="22EA0F7C" w14:textId="00A3BEE1"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Operator</w:t>
            </w:r>
          </w:p>
        </w:tc>
      </w:tr>
      <w:tr w:rsidR="003F3CDF" w:rsidRPr="00021D37" w14:paraId="02ED9F37" w14:textId="77777777" w:rsidTr="00A14EDE">
        <w:tc>
          <w:tcPr>
            <w:tcW w:w="2627" w:type="dxa"/>
            <w:vMerge w:val="restart"/>
          </w:tcPr>
          <w:p w14:paraId="24312CC0" w14:textId="39820E60" w:rsidR="003F3CDF" w:rsidRPr="00021D37" w:rsidRDefault="003F3CDF" w:rsidP="003F3CDF">
            <w:pPr>
              <w:pStyle w:val="GvdeMetni"/>
              <w:spacing w:before="20" w:after="20" w:line="240" w:lineRule="auto"/>
              <w:rPr>
                <w:rFonts w:ascii="Verdana" w:hAnsi="Verdana"/>
                <w:b/>
                <w:bCs/>
                <w:sz w:val="16"/>
                <w:szCs w:val="16"/>
              </w:rPr>
            </w:pPr>
            <w:r w:rsidRPr="00021D37">
              <w:rPr>
                <w:rFonts w:ascii="Verdana" w:hAnsi="Verdana"/>
                <w:b/>
                <w:bCs/>
                <w:sz w:val="16"/>
                <w:szCs w:val="16"/>
              </w:rPr>
              <w:lastRenderedPageBreak/>
              <w:t>Impact 11: Avian Species Collisions with Energy Transmission Lines</w:t>
            </w:r>
          </w:p>
        </w:tc>
        <w:tc>
          <w:tcPr>
            <w:tcW w:w="4711" w:type="dxa"/>
          </w:tcPr>
          <w:p w14:paraId="4A8550C9" w14:textId="77777777" w:rsidR="003F3CDF" w:rsidRPr="00021D37" w:rsidRDefault="003F3CDF" w:rsidP="003F3CDF">
            <w:pPr>
              <w:pStyle w:val="GvdeMetni"/>
              <w:spacing w:before="20" w:after="20" w:line="240" w:lineRule="auto"/>
              <w:rPr>
                <w:rFonts w:ascii="Verdana" w:hAnsi="Verdana"/>
                <w:b/>
                <w:bCs/>
                <w:sz w:val="16"/>
                <w:szCs w:val="16"/>
              </w:rPr>
            </w:pPr>
            <w:r w:rsidRPr="00021D37">
              <w:rPr>
                <w:rFonts w:ascii="Verdana" w:hAnsi="Verdana"/>
                <w:b/>
                <w:bCs/>
                <w:sz w:val="16"/>
                <w:szCs w:val="16"/>
              </w:rPr>
              <w:t>Transmission Line Design and Construction Measures</w:t>
            </w:r>
          </w:p>
          <w:p w14:paraId="2B67BD00" w14:textId="08CF97C4" w:rsidR="00A708D2" w:rsidRDefault="00A708D2" w:rsidP="003F3CDF">
            <w:pPr>
              <w:pStyle w:val="GvdeMetni"/>
              <w:numPr>
                <w:ilvl w:val="0"/>
                <w:numId w:val="77"/>
              </w:numPr>
              <w:spacing w:before="20" w:after="20" w:line="240" w:lineRule="auto"/>
              <w:jc w:val="both"/>
              <w:rPr>
                <w:rFonts w:ascii="Verdana" w:hAnsi="Verdana"/>
                <w:sz w:val="16"/>
                <w:szCs w:val="16"/>
              </w:rPr>
            </w:pPr>
            <w:r w:rsidRPr="00A708D2">
              <w:rPr>
                <w:rFonts w:ascii="Verdana" w:hAnsi="Verdana"/>
                <w:sz w:val="16"/>
                <w:szCs w:val="16"/>
              </w:rPr>
              <w:t>Design and operational mitigation measures for the Energy Transmission Line (ETL) will be implemented in coordination with TEİAŞ, which holds final authority over line design and construction. Enerjisa will carry out early consultation with TEİAŞ to discuss and recommend feasible mitigation measures in line with IUCN (2022) and Raptor Protection Slovakia (2021) guidance. Direct modification of TEİAŞ tower, line or pylon designs is not under Enerjisa’s control; therefore, mitigation will focus on trigger-based actions informed by Post-Construction Fatality Monitoring (PCFM) once the ETL becomes operational. If PCFM identifies significant collision or electrocution risks, Enerjisa will recommend and support TEİAŞ to implement bird flight diverters (BFDs) at identified hotspots (e.g. open habitats, ridges, valleys), anti-perching/nesting devices combined with alternative nesting platforms, and safe conductor spacing/insulation where feasible. Vegetation in the ETL servitude area will be maintained at low height to minimise raptor foraging and perching opportunities.</w:t>
            </w:r>
          </w:p>
          <w:p w14:paraId="6BE629F4" w14:textId="648FDE09" w:rsidR="00A708D2" w:rsidRDefault="00C86CB8" w:rsidP="003F3CDF">
            <w:pPr>
              <w:pStyle w:val="GvdeMetni"/>
              <w:numPr>
                <w:ilvl w:val="0"/>
                <w:numId w:val="77"/>
              </w:numPr>
              <w:spacing w:before="20" w:after="20" w:line="240" w:lineRule="auto"/>
              <w:jc w:val="both"/>
              <w:rPr>
                <w:rFonts w:ascii="Verdana" w:hAnsi="Verdana"/>
                <w:sz w:val="16"/>
                <w:szCs w:val="16"/>
              </w:rPr>
            </w:pPr>
            <w:r w:rsidRPr="00C86CB8">
              <w:rPr>
                <w:rFonts w:ascii="Verdana" w:hAnsi="Verdana"/>
                <w:sz w:val="16"/>
                <w:szCs w:val="16"/>
              </w:rPr>
              <w:t>Mitigation measures (e.g. BFDs, nesting platforms) implemented by TEİAŞ if triggered by PCFM evidence of bird collisions or electrocution.</w:t>
            </w:r>
          </w:p>
          <w:p w14:paraId="0D8E78D3" w14:textId="41050EB3" w:rsidR="003F3CDF" w:rsidRPr="00021D37" w:rsidRDefault="003F3CDF" w:rsidP="003F3CDF">
            <w:pPr>
              <w:pStyle w:val="GvdeMetni"/>
              <w:numPr>
                <w:ilvl w:val="0"/>
                <w:numId w:val="77"/>
              </w:numPr>
              <w:spacing w:before="20" w:after="20" w:line="240" w:lineRule="auto"/>
              <w:jc w:val="both"/>
              <w:rPr>
                <w:rFonts w:ascii="Verdana" w:hAnsi="Verdana"/>
                <w:sz w:val="16"/>
                <w:szCs w:val="16"/>
              </w:rPr>
            </w:pPr>
          </w:p>
        </w:tc>
        <w:tc>
          <w:tcPr>
            <w:tcW w:w="2200" w:type="dxa"/>
          </w:tcPr>
          <w:p w14:paraId="5E271BFE" w14:textId="5FD7BF34" w:rsidR="003F3CDF" w:rsidRPr="00021D37" w:rsidRDefault="003F3CDF" w:rsidP="003F3CDF">
            <w:pPr>
              <w:pStyle w:val="GvdeMetni"/>
              <w:spacing w:before="20" w:after="20" w:line="240" w:lineRule="auto"/>
              <w:jc w:val="center"/>
              <w:rPr>
                <w:rFonts w:ascii="Verdana" w:hAnsi="Verdana"/>
                <w:sz w:val="16"/>
                <w:szCs w:val="16"/>
              </w:rPr>
            </w:pPr>
            <w:r w:rsidRPr="00021D37">
              <w:rPr>
                <w:rFonts w:ascii="Verdana" w:hAnsi="Verdana"/>
                <w:sz w:val="16"/>
                <w:szCs w:val="16"/>
              </w:rPr>
              <w:t>Avoid / Minimise /</w:t>
            </w:r>
          </w:p>
          <w:p w14:paraId="2DBDFD89" w14:textId="1D69CF12" w:rsidR="003F3CDF" w:rsidRPr="00021D37" w:rsidRDefault="003F3CDF" w:rsidP="003F3CDF">
            <w:pPr>
              <w:pStyle w:val="GvdeMetni"/>
              <w:spacing w:before="20" w:after="20" w:line="240" w:lineRule="auto"/>
              <w:jc w:val="center"/>
              <w:rPr>
                <w:rFonts w:ascii="Verdana" w:hAnsi="Verdana"/>
                <w:sz w:val="16"/>
                <w:szCs w:val="16"/>
              </w:rPr>
            </w:pPr>
            <w:r w:rsidRPr="00021D37">
              <w:rPr>
                <w:rFonts w:ascii="Verdana" w:hAnsi="Verdana"/>
                <w:sz w:val="16"/>
                <w:szCs w:val="16"/>
              </w:rPr>
              <w:t>Manage</w:t>
            </w:r>
          </w:p>
        </w:tc>
        <w:tc>
          <w:tcPr>
            <w:tcW w:w="2280" w:type="dxa"/>
          </w:tcPr>
          <w:p w14:paraId="642237F9" w14:textId="41E2BF51" w:rsidR="002F7BEE" w:rsidRDefault="00F66FAE" w:rsidP="003F3CDF">
            <w:pPr>
              <w:pStyle w:val="GvdeMetni"/>
              <w:spacing w:before="20" w:after="20" w:line="240" w:lineRule="auto"/>
              <w:rPr>
                <w:rFonts w:ascii="Verdana" w:hAnsi="Verdana"/>
                <w:sz w:val="16"/>
                <w:szCs w:val="16"/>
              </w:rPr>
            </w:pPr>
            <w:r w:rsidRPr="00F66FAE">
              <w:rPr>
                <w:rFonts w:ascii="Verdana" w:hAnsi="Verdana"/>
                <w:sz w:val="16"/>
                <w:szCs w:val="16"/>
              </w:rPr>
              <w:t>Early consultation meetings with TEİAŞ completed before ETL commissioning</w:t>
            </w:r>
          </w:p>
          <w:p w14:paraId="7AF39C63" w14:textId="77777777" w:rsidR="00F66FAE" w:rsidRDefault="00F66FAE" w:rsidP="003F3CDF">
            <w:pPr>
              <w:pStyle w:val="GvdeMetni"/>
              <w:spacing w:before="20" w:after="20" w:line="240" w:lineRule="auto"/>
              <w:rPr>
                <w:rFonts w:ascii="Verdana" w:hAnsi="Verdana"/>
                <w:sz w:val="16"/>
                <w:szCs w:val="16"/>
              </w:rPr>
            </w:pPr>
          </w:p>
          <w:p w14:paraId="1439B439" w14:textId="09C83529" w:rsidR="002F7BEE" w:rsidRDefault="002F7BEE" w:rsidP="003F3CDF">
            <w:pPr>
              <w:pStyle w:val="GvdeMetni"/>
              <w:spacing w:before="20" w:after="20" w:line="240" w:lineRule="auto"/>
              <w:rPr>
                <w:rFonts w:ascii="Verdana" w:hAnsi="Verdana"/>
                <w:sz w:val="16"/>
                <w:szCs w:val="16"/>
              </w:rPr>
            </w:pPr>
            <w:r w:rsidRPr="002F7BEE">
              <w:rPr>
                <w:rFonts w:ascii="Verdana" w:hAnsi="Verdana"/>
                <w:sz w:val="16"/>
                <w:szCs w:val="16"/>
              </w:rPr>
              <w:t>Operational bird monitoring implemented along the ETL to identify potential collision/electrocution hotspots.</w:t>
            </w:r>
          </w:p>
          <w:p w14:paraId="4531AE29" w14:textId="77777777" w:rsidR="002F7BEE" w:rsidRDefault="002F7BEE" w:rsidP="003F3CDF">
            <w:pPr>
              <w:pStyle w:val="GvdeMetni"/>
              <w:spacing w:before="20" w:after="20" w:line="240" w:lineRule="auto"/>
              <w:rPr>
                <w:rFonts w:ascii="Verdana" w:hAnsi="Verdana"/>
                <w:sz w:val="16"/>
                <w:szCs w:val="16"/>
              </w:rPr>
            </w:pPr>
          </w:p>
          <w:p w14:paraId="6CB4442A" w14:textId="77777777" w:rsidR="003F3CDF" w:rsidRPr="00021D37" w:rsidRDefault="003F3CDF" w:rsidP="00F66FAE">
            <w:pPr>
              <w:pStyle w:val="GvdeMetni"/>
              <w:spacing w:before="20" w:after="20" w:line="240" w:lineRule="auto"/>
              <w:rPr>
                <w:rFonts w:ascii="Verdana" w:hAnsi="Verdana"/>
                <w:sz w:val="16"/>
                <w:szCs w:val="16"/>
              </w:rPr>
            </w:pPr>
          </w:p>
        </w:tc>
        <w:tc>
          <w:tcPr>
            <w:tcW w:w="1261" w:type="dxa"/>
          </w:tcPr>
          <w:p w14:paraId="1AE48BDA" w14:textId="77777777" w:rsidR="003F3CDF"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Pre-Operation</w:t>
            </w:r>
          </w:p>
          <w:p w14:paraId="4A7E663D" w14:textId="77777777" w:rsidR="00F66FAE" w:rsidRDefault="00F66FAE" w:rsidP="003F3CDF">
            <w:pPr>
              <w:pStyle w:val="GvdeMetni"/>
              <w:spacing w:before="20" w:after="20" w:line="240" w:lineRule="auto"/>
              <w:rPr>
                <w:rFonts w:ascii="Verdana" w:hAnsi="Verdana"/>
                <w:sz w:val="16"/>
                <w:szCs w:val="16"/>
              </w:rPr>
            </w:pPr>
          </w:p>
          <w:p w14:paraId="5AA7DF77" w14:textId="27B5991C" w:rsidR="00F66FAE" w:rsidRPr="00021D37" w:rsidRDefault="00F66FAE" w:rsidP="003F3CDF">
            <w:pPr>
              <w:pStyle w:val="GvdeMetni"/>
              <w:spacing w:before="20" w:after="20" w:line="240" w:lineRule="auto"/>
              <w:rPr>
                <w:rFonts w:ascii="Verdana" w:hAnsi="Verdana"/>
                <w:sz w:val="16"/>
                <w:szCs w:val="16"/>
              </w:rPr>
            </w:pPr>
            <w:r>
              <w:rPr>
                <w:rFonts w:ascii="Verdana" w:hAnsi="Verdana"/>
                <w:sz w:val="16"/>
                <w:szCs w:val="16"/>
              </w:rPr>
              <w:t>Operation</w:t>
            </w:r>
          </w:p>
        </w:tc>
        <w:tc>
          <w:tcPr>
            <w:tcW w:w="0" w:type="auto"/>
          </w:tcPr>
          <w:p w14:paraId="7534BAC2" w14:textId="062B4B54" w:rsidR="003F3CDF" w:rsidRPr="00021D37" w:rsidRDefault="003F3CDF" w:rsidP="003F3CDF">
            <w:pPr>
              <w:pStyle w:val="GvdeMetni"/>
              <w:spacing w:before="20" w:after="20" w:line="240" w:lineRule="auto"/>
              <w:rPr>
                <w:rFonts w:ascii="Verdana" w:hAnsi="Verdana"/>
                <w:sz w:val="16"/>
                <w:szCs w:val="16"/>
              </w:rPr>
            </w:pPr>
            <w:r w:rsidRPr="00021D37">
              <w:rPr>
                <w:rFonts w:ascii="Verdana" w:hAnsi="Verdana"/>
                <w:sz w:val="16"/>
                <w:szCs w:val="16"/>
              </w:rPr>
              <w:t>Operator</w:t>
            </w:r>
          </w:p>
        </w:tc>
      </w:tr>
      <w:tr w:rsidR="00BA7058" w:rsidRPr="00021D37" w14:paraId="6216E3D9" w14:textId="77777777" w:rsidTr="00A14EDE">
        <w:tc>
          <w:tcPr>
            <w:tcW w:w="2627" w:type="dxa"/>
            <w:vMerge/>
          </w:tcPr>
          <w:p w14:paraId="1B41EA35" w14:textId="77777777" w:rsidR="00BA7058" w:rsidRPr="00021D37" w:rsidRDefault="00BA7058" w:rsidP="00A14EDE">
            <w:pPr>
              <w:pStyle w:val="GvdeMetni"/>
              <w:spacing w:before="20" w:after="20" w:line="240" w:lineRule="auto"/>
              <w:rPr>
                <w:rFonts w:ascii="Verdana" w:hAnsi="Verdana"/>
                <w:b/>
                <w:bCs/>
                <w:sz w:val="16"/>
                <w:szCs w:val="16"/>
              </w:rPr>
            </w:pPr>
          </w:p>
        </w:tc>
        <w:tc>
          <w:tcPr>
            <w:tcW w:w="4711" w:type="dxa"/>
          </w:tcPr>
          <w:p w14:paraId="1418CBFC" w14:textId="77777777" w:rsidR="00BA7058" w:rsidRPr="00021D37" w:rsidRDefault="00BA7058" w:rsidP="00A14EDE">
            <w:pPr>
              <w:pStyle w:val="GvdeMetni"/>
              <w:spacing w:before="20" w:after="20" w:line="240" w:lineRule="auto"/>
              <w:rPr>
                <w:rFonts w:ascii="Verdana" w:hAnsi="Verdana"/>
                <w:b/>
                <w:bCs/>
                <w:sz w:val="16"/>
                <w:szCs w:val="16"/>
              </w:rPr>
            </w:pPr>
            <w:r w:rsidRPr="00021D37">
              <w:rPr>
                <w:rFonts w:ascii="Verdana" w:hAnsi="Verdana"/>
                <w:b/>
                <w:bCs/>
                <w:sz w:val="16"/>
                <w:szCs w:val="16"/>
              </w:rPr>
              <w:t>Operational Monitoring and Adaptive Management</w:t>
            </w:r>
          </w:p>
          <w:p w14:paraId="282F10F8" w14:textId="77777777" w:rsidR="00BA139E" w:rsidRPr="00021D37" w:rsidRDefault="00BA139E" w:rsidP="00BA139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An Adaptive Bird and Bat Monitoring and Management Plan (ABBMMP) should be developed and implemented in line with international good practice, particularly the) Good Practice Handbook on Post-Construction Fatality Monitoring (PCFM) (IFC, EBRD, KfW, 2023).</w:t>
            </w:r>
          </w:p>
          <w:p w14:paraId="75B25275" w14:textId="6F955880" w:rsidR="00BA7058" w:rsidRPr="00021D37" w:rsidRDefault="00BA7058"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 xml:space="preserve">Conduct </w:t>
            </w:r>
            <w:r w:rsidR="00BA139E" w:rsidRPr="00021D37">
              <w:rPr>
                <w:rFonts w:ascii="Verdana" w:hAnsi="Verdana"/>
                <w:sz w:val="16"/>
                <w:szCs w:val="16"/>
              </w:rPr>
              <w:t>PCFM</w:t>
            </w:r>
            <w:r w:rsidRPr="00021D37">
              <w:rPr>
                <w:rFonts w:ascii="Verdana" w:hAnsi="Verdana"/>
                <w:sz w:val="16"/>
                <w:szCs w:val="16"/>
              </w:rPr>
              <w:t xml:space="preserve"> for birds along the ETL to identify high-risk segments</w:t>
            </w:r>
            <w:r w:rsidR="00BA139E" w:rsidRPr="00021D37">
              <w:rPr>
                <w:rFonts w:ascii="Verdana" w:hAnsi="Verdana"/>
                <w:sz w:val="16"/>
                <w:szCs w:val="16"/>
              </w:rPr>
              <w:t>, as per the ABBMP</w:t>
            </w:r>
            <w:r w:rsidRPr="00021D37">
              <w:rPr>
                <w:rFonts w:ascii="Verdana" w:hAnsi="Verdana"/>
                <w:sz w:val="16"/>
                <w:szCs w:val="16"/>
              </w:rPr>
              <w:t>.</w:t>
            </w:r>
          </w:p>
          <w:p w14:paraId="55124D63" w14:textId="1386F9E4" w:rsidR="00BA7058" w:rsidRPr="00021D37" w:rsidRDefault="00BA7058"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lastRenderedPageBreak/>
              <w:t>Implement adaptive management measures (e.g., additional diverters or deterrents) based on monitoring outcomes.</w:t>
            </w:r>
          </w:p>
          <w:p w14:paraId="3A2FA49C" w14:textId="4DAB02FE" w:rsidR="00BA7058" w:rsidRPr="00021D37" w:rsidRDefault="00BA7058" w:rsidP="00A14EDE">
            <w:pPr>
              <w:pStyle w:val="GvdeMetni"/>
              <w:numPr>
                <w:ilvl w:val="0"/>
                <w:numId w:val="77"/>
              </w:numPr>
              <w:spacing w:before="20" w:after="20" w:line="240" w:lineRule="auto"/>
              <w:jc w:val="both"/>
              <w:rPr>
                <w:rFonts w:ascii="Verdana" w:hAnsi="Verdana"/>
                <w:sz w:val="16"/>
                <w:szCs w:val="16"/>
              </w:rPr>
            </w:pPr>
            <w:r w:rsidRPr="00021D37">
              <w:rPr>
                <w:rFonts w:ascii="Verdana" w:hAnsi="Verdana"/>
                <w:sz w:val="16"/>
                <w:szCs w:val="16"/>
              </w:rPr>
              <w:t>Remove animal carcasses near transmission lines within 48 hours to avoid attracting scavenger birds.</w:t>
            </w:r>
            <w:r w:rsidR="000D4284">
              <w:rPr>
                <w:rFonts w:ascii="Verdana" w:hAnsi="Verdana"/>
                <w:sz w:val="16"/>
                <w:szCs w:val="16"/>
              </w:rPr>
              <w:t xml:space="preserve"> Where feasible, suitable carcasses may also be used in carcass persistence trials in line with PCFM.</w:t>
            </w:r>
          </w:p>
          <w:p w14:paraId="4AC2AADA" w14:textId="714DC068" w:rsidR="00BA7058" w:rsidRPr="00021D37" w:rsidRDefault="00BA7058" w:rsidP="00A14EDE">
            <w:pPr>
              <w:pStyle w:val="GvdeMetni"/>
              <w:numPr>
                <w:ilvl w:val="0"/>
                <w:numId w:val="77"/>
              </w:numPr>
              <w:spacing w:before="20" w:after="20" w:line="240" w:lineRule="auto"/>
              <w:jc w:val="both"/>
              <w:rPr>
                <w:rFonts w:ascii="Verdana" w:hAnsi="Verdana"/>
                <w:b/>
                <w:bCs/>
                <w:sz w:val="16"/>
                <w:szCs w:val="16"/>
              </w:rPr>
            </w:pPr>
            <w:r w:rsidRPr="00021D37">
              <w:rPr>
                <w:rFonts w:ascii="Verdana" w:hAnsi="Verdana"/>
                <w:sz w:val="16"/>
                <w:szCs w:val="16"/>
              </w:rPr>
              <w:t>Update mitigation as needed following completion of bird/bat-specific ETL surveys</w:t>
            </w:r>
          </w:p>
        </w:tc>
        <w:tc>
          <w:tcPr>
            <w:tcW w:w="2200" w:type="dxa"/>
          </w:tcPr>
          <w:p w14:paraId="607390F1" w14:textId="77777777" w:rsidR="00BA7058" w:rsidRPr="00021D37" w:rsidRDefault="00BA7058" w:rsidP="00F94809">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Avoid/ Minimise/</w:t>
            </w:r>
          </w:p>
          <w:p w14:paraId="29213E7F" w14:textId="4C8C6A15" w:rsidR="00BA7058" w:rsidRPr="00021D37" w:rsidRDefault="00BA7058" w:rsidP="00F94809">
            <w:pPr>
              <w:pStyle w:val="GvdeMetni"/>
              <w:spacing w:before="20" w:after="20" w:line="240" w:lineRule="auto"/>
              <w:jc w:val="center"/>
              <w:rPr>
                <w:rFonts w:ascii="Verdana" w:hAnsi="Verdana"/>
                <w:sz w:val="16"/>
                <w:szCs w:val="16"/>
              </w:rPr>
            </w:pPr>
            <w:r w:rsidRPr="00021D37">
              <w:rPr>
                <w:rFonts w:ascii="Verdana" w:hAnsi="Verdana"/>
                <w:sz w:val="16"/>
                <w:szCs w:val="16"/>
              </w:rPr>
              <w:t>Manage</w:t>
            </w:r>
          </w:p>
        </w:tc>
        <w:tc>
          <w:tcPr>
            <w:tcW w:w="2280" w:type="dxa"/>
          </w:tcPr>
          <w:p w14:paraId="3E0567B5" w14:textId="77777777" w:rsidR="00BA139E" w:rsidRPr="00021D37" w:rsidRDefault="00BA139E" w:rsidP="00BA139E">
            <w:pPr>
              <w:pStyle w:val="GvdeMetni"/>
              <w:spacing w:before="20" w:after="20" w:line="240" w:lineRule="auto"/>
              <w:rPr>
                <w:rFonts w:ascii="Verdana" w:hAnsi="Verdana"/>
                <w:sz w:val="16"/>
                <w:szCs w:val="16"/>
              </w:rPr>
            </w:pPr>
            <w:r w:rsidRPr="00021D37">
              <w:rPr>
                <w:rFonts w:ascii="Verdana" w:hAnsi="Verdana"/>
                <w:b/>
                <w:bCs/>
                <w:sz w:val="16"/>
                <w:szCs w:val="16"/>
              </w:rPr>
              <w:t>ABBMP</w:t>
            </w:r>
            <w:r w:rsidRPr="00021D37">
              <w:rPr>
                <w:rFonts w:ascii="Verdana" w:hAnsi="Verdana"/>
                <w:sz w:val="16"/>
                <w:szCs w:val="16"/>
              </w:rPr>
              <w:t xml:space="preserve"> developed.</w:t>
            </w:r>
          </w:p>
          <w:p w14:paraId="70686916" w14:textId="77777777" w:rsidR="00BA139E" w:rsidRPr="00021D37" w:rsidRDefault="00BA139E" w:rsidP="00BA139E">
            <w:pPr>
              <w:pStyle w:val="GvdeMetni"/>
              <w:spacing w:before="20" w:after="20" w:line="240" w:lineRule="auto"/>
              <w:rPr>
                <w:rFonts w:ascii="Verdana" w:hAnsi="Verdana"/>
                <w:sz w:val="16"/>
                <w:szCs w:val="16"/>
              </w:rPr>
            </w:pPr>
          </w:p>
          <w:p w14:paraId="70946521" w14:textId="77777777" w:rsidR="00BA139E" w:rsidRPr="00021D37" w:rsidRDefault="00BA139E" w:rsidP="00BA139E">
            <w:pPr>
              <w:pStyle w:val="GvdeMetni"/>
              <w:spacing w:before="20" w:after="20" w:line="240" w:lineRule="auto"/>
              <w:rPr>
                <w:rFonts w:ascii="Verdana" w:hAnsi="Verdana"/>
                <w:sz w:val="16"/>
                <w:szCs w:val="16"/>
              </w:rPr>
            </w:pPr>
            <w:r w:rsidRPr="00021D37">
              <w:rPr>
                <w:rFonts w:ascii="Verdana" w:hAnsi="Verdana"/>
                <w:b/>
                <w:bCs/>
                <w:sz w:val="16"/>
                <w:szCs w:val="16"/>
              </w:rPr>
              <w:t>PCFM program</w:t>
            </w:r>
            <w:r w:rsidRPr="00021D37">
              <w:rPr>
                <w:rFonts w:ascii="Verdana" w:hAnsi="Verdana"/>
                <w:sz w:val="16"/>
                <w:szCs w:val="16"/>
              </w:rPr>
              <w:t xml:space="preserve"> in place and active.</w:t>
            </w:r>
          </w:p>
          <w:p w14:paraId="0C397123" w14:textId="77777777" w:rsidR="00BA139E" w:rsidRPr="00021D37" w:rsidRDefault="00BA139E" w:rsidP="00A14EDE">
            <w:pPr>
              <w:pStyle w:val="GvdeMetni"/>
              <w:spacing w:before="20" w:after="20" w:line="240" w:lineRule="auto"/>
              <w:rPr>
                <w:rFonts w:ascii="Verdana" w:hAnsi="Verdana"/>
                <w:sz w:val="16"/>
                <w:szCs w:val="16"/>
              </w:rPr>
            </w:pPr>
          </w:p>
          <w:p w14:paraId="41370D86" w14:textId="1D9F8837" w:rsidR="00BA7058" w:rsidRPr="00021D37" w:rsidRDefault="00BA7058" w:rsidP="00A14EDE">
            <w:pPr>
              <w:pStyle w:val="GvdeMetni"/>
              <w:spacing w:before="20" w:after="20" w:line="240" w:lineRule="auto"/>
              <w:rPr>
                <w:rFonts w:ascii="Verdana" w:hAnsi="Verdana"/>
                <w:sz w:val="16"/>
                <w:szCs w:val="16"/>
              </w:rPr>
            </w:pPr>
            <w:r w:rsidRPr="00021D37">
              <w:rPr>
                <w:rFonts w:ascii="Verdana" w:hAnsi="Verdana"/>
                <w:sz w:val="16"/>
                <w:szCs w:val="16"/>
              </w:rPr>
              <w:t>Post-construction fatality monitoring initiated along ETL</w:t>
            </w:r>
            <w:r w:rsidR="00021D9C" w:rsidRPr="00021D37">
              <w:rPr>
                <w:rFonts w:ascii="Verdana" w:hAnsi="Verdana"/>
                <w:sz w:val="16"/>
                <w:szCs w:val="16"/>
              </w:rPr>
              <w:t>.</w:t>
            </w:r>
          </w:p>
          <w:p w14:paraId="315DD80D" w14:textId="77777777" w:rsidR="002202DC" w:rsidRPr="00021D37" w:rsidRDefault="002202DC" w:rsidP="00A14EDE">
            <w:pPr>
              <w:pStyle w:val="GvdeMetni"/>
              <w:spacing w:before="20" w:after="20" w:line="240" w:lineRule="auto"/>
              <w:rPr>
                <w:rFonts w:ascii="Verdana" w:hAnsi="Verdana"/>
                <w:sz w:val="16"/>
                <w:szCs w:val="16"/>
              </w:rPr>
            </w:pPr>
          </w:p>
          <w:p w14:paraId="5B1EFFFE" w14:textId="3947D142" w:rsidR="002202DC" w:rsidRPr="00021D37" w:rsidRDefault="002202DC" w:rsidP="00A14EDE">
            <w:pPr>
              <w:pStyle w:val="GvdeMetni"/>
              <w:spacing w:before="20" w:after="20" w:line="240" w:lineRule="auto"/>
              <w:rPr>
                <w:rFonts w:ascii="Verdana" w:hAnsi="Verdana"/>
                <w:sz w:val="16"/>
                <w:szCs w:val="16"/>
              </w:rPr>
            </w:pPr>
            <w:r w:rsidRPr="00021D37">
              <w:rPr>
                <w:rFonts w:ascii="Verdana" w:hAnsi="Verdana"/>
                <w:sz w:val="16"/>
                <w:szCs w:val="16"/>
              </w:rPr>
              <w:t>Adaptive management measures implemented as needed.</w:t>
            </w:r>
          </w:p>
          <w:p w14:paraId="38670D82" w14:textId="77777777" w:rsidR="00021D9C" w:rsidRPr="00021D37" w:rsidRDefault="00021D9C" w:rsidP="00A14EDE">
            <w:pPr>
              <w:pStyle w:val="GvdeMetni"/>
              <w:spacing w:before="20" w:after="20" w:line="240" w:lineRule="auto"/>
              <w:rPr>
                <w:rFonts w:ascii="Verdana" w:hAnsi="Verdana"/>
                <w:sz w:val="16"/>
                <w:szCs w:val="16"/>
              </w:rPr>
            </w:pPr>
          </w:p>
          <w:p w14:paraId="780EA57E" w14:textId="5B40F3A4" w:rsidR="00BA7058" w:rsidRPr="00021D37" w:rsidRDefault="00BA7058" w:rsidP="00A14EDE">
            <w:pPr>
              <w:pStyle w:val="GvdeMetni"/>
              <w:spacing w:before="20" w:after="20" w:line="240" w:lineRule="auto"/>
              <w:rPr>
                <w:rFonts w:ascii="Verdana" w:hAnsi="Verdana"/>
                <w:sz w:val="16"/>
                <w:szCs w:val="16"/>
              </w:rPr>
            </w:pPr>
            <w:r w:rsidRPr="00021D37">
              <w:rPr>
                <w:rFonts w:ascii="Verdana" w:hAnsi="Verdana"/>
                <w:sz w:val="16"/>
                <w:szCs w:val="16"/>
              </w:rPr>
              <w:t>Carcasses removed within 48 hours of detection</w:t>
            </w:r>
            <w:r w:rsidR="00021D9C" w:rsidRPr="00021D37">
              <w:rPr>
                <w:rFonts w:ascii="Verdana" w:hAnsi="Verdana"/>
                <w:sz w:val="16"/>
                <w:szCs w:val="16"/>
              </w:rPr>
              <w:t>.</w:t>
            </w:r>
          </w:p>
          <w:p w14:paraId="36AE3227" w14:textId="77777777" w:rsidR="00021D9C" w:rsidRPr="00021D37" w:rsidRDefault="00021D9C" w:rsidP="00A14EDE">
            <w:pPr>
              <w:pStyle w:val="GvdeMetni"/>
              <w:spacing w:before="20" w:after="20" w:line="240" w:lineRule="auto"/>
              <w:rPr>
                <w:rFonts w:ascii="Verdana" w:hAnsi="Verdana"/>
                <w:sz w:val="16"/>
                <w:szCs w:val="16"/>
              </w:rPr>
            </w:pPr>
          </w:p>
          <w:p w14:paraId="7B6744AE" w14:textId="25C15B2F" w:rsidR="002202DC" w:rsidRPr="00021D37" w:rsidRDefault="00BA7058" w:rsidP="002202DC">
            <w:pPr>
              <w:pStyle w:val="GvdeMetni"/>
              <w:spacing w:before="20" w:after="20" w:line="240" w:lineRule="auto"/>
              <w:rPr>
                <w:rFonts w:ascii="Verdana" w:hAnsi="Verdana"/>
                <w:sz w:val="16"/>
                <w:szCs w:val="16"/>
              </w:rPr>
            </w:pPr>
            <w:r w:rsidRPr="00021D37">
              <w:rPr>
                <w:rFonts w:ascii="Verdana" w:hAnsi="Verdana"/>
                <w:sz w:val="16"/>
                <w:szCs w:val="16"/>
              </w:rPr>
              <w:t>Adaptive measures reviewed annually based on carcass monitoring data</w:t>
            </w:r>
            <w:r w:rsidR="00021D9C" w:rsidRPr="00021D37">
              <w:rPr>
                <w:rFonts w:ascii="Verdana" w:hAnsi="Verdana"/>
                <w:sz w:val="16"/>
                <w:szCs w:val="16"/>
              </w:rPr>
              <w:t>.</w:t>
            </w:r>
          </w:p>
        </w:tc>
        <w:tc>
          <w:tcPr>
            <w:tcW w:w="1261" w:type="dxa"/>
          </w:tcPr>
          <w:p w14:paraId="43C2D068" w14:textId="09A79E34" w:rsidR="00BA7058" w:rsidRPr="00021D37" w:rsidRDefault="00BA7058" w:rsidP="00A14EDE">
            <w:pPr>
              <w:pStyle w:val="GvdeMetni"/>
              <w:spacing w:before="20" w:after="20" w:line="240" w:lineRule="auto"/>
              <w:rPr>
                <w:rFonts w:ascii="Verdana" w:hAnsi="Verdana"/>
                <w:sz w:val="16"/>
                <w:szCs w:val="16"/>
              </w:rPr>
            </w:pPr>
            <w:r w:rsidRPr="00021D37">
              <w:rPr>
                <w:rFonts w:ascii="Verdana" w:hAnsi="Verdana"/>
                <w:sz w:val="16"/>
                <w:szCs w:val="16"/>
              </w:rPr>
              <w:lastRenderedPageBreak/>
              <w:t>Operation</w:t>
            </w:r>
          </w:p>
        </w:tc>
        <w:tc>
          <w:tcPr>
            <w:tcW w:w="0" w:type="auto"/>
          </w:tcPr>
          <w:p w14:paraId="1CE042D8" w14:textId="77777777" w:rsidR="003F3CDF" w:rsidRPr="00021D37" w:rsidRDefault="003F3CDF" w:rsidP="003F3CDF">
            <w:pPr>
              <w:spacing w:before="20" w:after="20" w:line="240" w:lineRule="auto"/>
              <w:rPr>
                <w:rFonts w:ascii="Verdana" w:hAnsi="Verdana"/>
                <w:sz w:val="16"/>
                <w:szCs w:val="16"/>
              </w:rPr>
            </w:pPr>
            <w:r w:rsidRPr="00021D37">
              <w:rPr>
                <w:rFonts w:ascii="Verdana" w:hAnsi="Verdana"/>
                <w:sz w:val="16"/>
                <w:szCs w:val="16"/>
              </w:rPr>
              <w:t>Operator</w:t>
            </w:r>
          </w:p>
          <w:p w14:paraId="1E39BAB2" w14:textId="77777777" w:rsidR="00BA7058" w:rsidRDefault="00BA7058" w:rsidP="00A14EDE">
            <w:pPr>
              <w:pStyle w:val="GvdeMetni"/>
              <w:spacing w:before="20" w:after="20" w:line="240" w:lineRule="auto"/>
              <w:rPr>
                <w:rFonts w:ascii="Verdana" w:hAnsi="Verdana"/>
                <w:sz w:val="16"/>
                <w:szCs w:val="16"/>
              </w:rPr>
            </w:pPr>
          </w:p>
          <w:p w14:paraId="23C1EFBD" w14:textId="6364B8B0" w:rsidR="00411EEE" w:rsidRPr="00021D37" w:rsidRDefault="00411EEE" w:rsidP="00A14EDE">
            <w:pPr>
              <w:pStyle w:val="GvdeMetni"/>
              <w:spacing w:before="20" w:after="20" w:line="240" w:lineRule="auto"/>
              <w:rPr>
                <w:rFonts w:ascii="Verdana" w:hAnsi="Verdana"/>
                <w:sz w:val="16"/>
                <w:szCs w:val="16"/>
              </w:rPr>
            </w:pPr>
            <w:r>
              <w:rPr>
                <w:rFonts w:ascii="Verdana" w:hAnsi="Verdana"/>
                <w:sz w:val="16"/>
                <w:szCs w:val="16"/>
              </w:rPr>
              <w:t>External biodiversity expert to support</w:t>
            </w:r>
          </w:p>
        </w:tc>
      </w:tr>
    </w:tbl>
    <w:p w14:paraId="1C52209E" w14:textId="77777777" w:rsidR="00693200" w:rsidRPr="00021D37" w:rsidRDefault="00693200" w:rsidP="0075089E">
      <w:pPr>
        <w:spacing w:after="0" w:line="240" w:lineRule="auto"/>
        <w:rPr>
          <w:rFonts w:cs="Times New Roman (Body CS)"/>
        </w:rPr>
        <w:sectPr w:rsidR="00693200" w:rsidRPr="00021D37" w:rsidSect="00BC6E1D">
          <w:pgSz w:w="16838" w:h="11906" w:orient="landscape" w:code="9"/>
          <w:pgMar w:top="1134" w:right="1134" w:bottom="1134" w:left="1134" w:header="567" w:footer="374" w:gutter="0"/>
          <w:cols w:sep="1" w:space="380"/>
          <w:titlePg/>
          <w:docGrid w:linePitch="360"/>
        </w:sectPr>
      </w:pPr>
    </w:p>
    <w:p w14:paraId="60B94E4B" w14:textId="3660C588" w:rsidR="00780BDA" w:rsidRPr="00021D37" w:rsidRDefault="00780BDA" w:rsidP="00F24346">
      <w:pPr>
        <w:pStyle w:val="Balk2"/>
      </w:pPr>
      <w:bookmarkStart w:id="136" w:name="_Toc212210603"/>
      <w:r w:rsidRPr="00021D37">
        <w:lastRenderedPageBreak/>
        <w:t>Monitoring Actions</w:t>
      </w:r>
      <w:bookmarkEnd w:id="136"/>
    </w:p>
    <w:p w14:paraId="10A795F3" w14:textId="4A16350F" w:rsidR="00F4246D" w:rsidRPr="00021D37" w:rsidRDefault="00F4246D" w:rsidP="00F4246D">
      <w:pPr>
        <w:pStyle w:val="GvdeMetni"/>
      </w:pPr>
      <w:r w:rsidRPr="00021D37">
        <w:t xml:space="preserve">The following table outlines the monitoring plan and program for monitoring of the implementation of the biodiversity management and mitigation measures in section 5.3 and Table 5-2, for the operational phase. </w:t>
      </w:r>
    </w:p>
    <w:p w14:paraId="083032C5" w14:textId="77777777" w:rsidR="00F4246D" w:rsidRPr="00021D37" w:rsidRDefault="00F4246D" w:rsidP="00F4246D">
      <w:pPr>
        <w:pStyle w:val="GvdeMetni"/>
      </w:pPr>
      <w:r w:rsidRPr="00021D37">
        <w:t>The purpose of these monitoring activities is to ensure that residual impacts are controlled and that the mitigation measures/actions have been effective in terms of their implementation and to advise on any changes or adaptive measures necessary.</w:t>
      </w:r>
    </w:p>
    <w:p w14:paraId="3C18587A" w14:textId="3EEEFD03" w:rsidR="00F4246D" w:rsidRPr="00021D37" w:rsidRDefault="00F4246D" w:rsidP="00F4246D">
      <w:pPr>
        <w:pStyle w:val="GvdeMetni"/>
      </w:pPr>
      <w:r w:rsidRPr="00021D37">
        <w:t xml:space="preserve">For each monitoring activity listed, </w:t>
      </w:r>
      <w:r w:rsidR="00535A1C" w:rsidRPr="00021D37">
        <w:t xml:space="preserve">Table 5-3 </w:t>
      </w:r>
      <w:r w:rsidRPr="00021D37">
        <w:t>provides the following information:</w:t>
      </w:r>
    </w:p>
    <w:p w14:paraId="0D0720E8"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Reference number:</w:t>
      </w:r>
      <w:r w:rsidRPr="00021D37">
        <w:rPr>
          <w:rFonts w:eastAsia="Times New Roman" w:cs="Times New Roman"/>
          <w:color w:val="000000"/>
          <w:szCs w:val="20"/>
          <w:lang w:eastAsia="tr-TR"/>
        </w:rPr>
        <w:t xml:space="preserve"> The identification code (ID) for the monitoring activity.</w:t>
      </w:r>
    </w:p>
    <w:p w14:paraId="65861CED"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KPI (Key Performance Indicator</w:t>
      </w:r>
      <w:r w:rsidRPr="00021D37">
        <w:rPr>
          <w:rFonts w:eastAsia="Times New Roman" w:cs="Times New Roman"/>
          <w:color w:val="000000"/>
          <w:szCs w:val="20"/>
          <w:lang w:eastAsia="tr-TR"/>
        </w:rPr>
        <w:t>): Regulatory limit values or qualitative acceptance criteria to be met.</w:t>
      </w:r>
    </w:p>
    <w:p w14:paraId="65109639"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 xml:space="preserve">Metric: </w:t>
      </w:r>
      <w:r w:rsidRPr="00021D37">
        <w:rPr>
          <w:rFonts w:eastAsia="Times New Roman" w:cs="Times New Roman"/>
          <w:color w:val="000000"/>
          <w:szCs w:val="20"/>
          <w:lang w:eastAsia="tr-TR"/>
        </w:rPr>
        <w:t>How will performance against the KPI/target be measured.</w:t>
      </w:r>
    </w:p>
    <w:p w14:paraId="485FF8A6"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 xml:space="preserve">Timing: </w:t>
      </w:r>
      <w:r w:rsidRPr="00021D37">
        <w:rPr>
          <w:rFonts w:eastAsia="Times New Roman" w:cs="Times New Roman"/>
          <w:color w:val="000000"/>
          <w:szCs w:val="20"/>
          <w:lang w:eastAsia="tr-TR"/>
        </w:rPr>
        <w:t>When monitoring will take place.</w:t>
      </w:r>
      <w:r w:rsidRPr="00021D37">
        <w:rPr>
          <w:rFonts w:eastAsia="Times New Roman" w:cs="Times New Roman"/>
          <w:b/>
          <w:bCs/>
          <w:color w:val="000000"/>
          <w:szCs w:val="20"/>
          <w:lang w:eastAsia="tr-TR"/>
        </w:rPr>
        <w:t xml:space="preserve"> </w:t>
      </w:r>
    </w:p>
    <w:p w14:paraId="24D2E062"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Frequency:</w:t>
      </w:r>
      <w:r w:rsidRPr="00021D37">
        <w:rPr>
          <w:rFonts w:eastAsia="Times New Roman" w:cs="Times New Roman"/>
          <w:color w:val="000000"/>
          <w:szCs w:val="20"/>
          <w:lang w:eastAsia="tr-TR"/>
        </w:rPr>
        <w:t xml:space="preserve"> How often will the monitoring activity take place.</w:t>
      </w:r>
    </w:p>
    <w:p w14:paraId="48F6CE8B"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Monitoring measure:</w:t>
      </w:r>
      <w:r w:rsidRPr="00021D37">
        <w:rPr>
          <w:rFonts w:eastAsia="Times New Roman" w:cs="Times New Roman"/>
          <w:color w:val="000000"/>
          <w:szCs w:val="20"/>
          <w:lang w:eastAsia="tr-TR"/>
        </w:rPr>
        <w:t xml:space="preserve"> The monitoring activity and measure used to quantify that the KPI / target has been achieved.</w:t>
      </w:r>
    </w:p>
    <w:p w14:paraId="3F5E7427" w14:textId="77777777" w:rsidR="00F4246D" w:rsidRPr="00021D37" w:rsidRDefault="00F4246D" w:rsidP="00F4246D">
      <w:pPr>
        <w:pStyle w:val="GvdeMetni"/>
        <w:numPr>
          <w:ilvl w:val="0"/>
          <w:numId w:val="59"/>
        </w:numPr>
        <w:spacing w:before="120" w:line="260" w:lineRule="atLeast"/>
        <w:ind w:left="714" w:hanging="357"/>
        <w:rPr>
          <w:rFonts w:eastAsia="Times New Roman" w:cs="Times New Roman"/>
          <w:color w:val="000000"/>
          <w:szCs w:val="20"/>
          <w:lang w:eastAsia="tr-TR"/>
        </w:rPr>
      </w:pPr>
      <w:r w:rsidRPr="00021D37">
        <w:rPr>
          <w:rFonts w:eastAsia="Times New Roman" w:cs="Times New Roman"/>
          <w:b/>
          <w:bCs/>
          <w:color w:val="000000"/>
          <w:szCs w:val="20"/>
          <w:lang w:eastAsia="tr-TR"/>
        </w:rPr>
        <w:t>Responsibility:</w:t>
      </w:r>
      <w:r w:rsidRPr="00021D37">
        <w:rPr>
          <w:rFonts w:eastAsia="Times New Roman" w:cs="Times New Roman"/>
          <w:color w:val="000000"/>
          <w:szCs w:val="20"/>
          <w:lang w:eastAsia="tr-TR"/>
        </w:rPr>
        <w:t xml:space="preserve"> The person or team responsible for conducting the monitoring activity.</w:t>
      </w:r>
    </w:p>
    <w:p w14:paraId="7DEBD17C" w14:textId="77777777" w:rsidR="00780BDA" w:rsidRPr="00021D37" w:rsidRDefault="00780BDA" w:rsidP="00780BDA">
      <w:pPr>
        <w:pStyle w:val="GvdeMetni"/>
        <w:sectPr w:rsidR="00780BDA" w:rsidRPr="00021D37" w:rsidSect="00780BDA">
          <w:pgSz w:w="11906" w:h="16838" w:code="9"/>
          <w:pgMar w:top="1134" w:right="1134" w:bottom="1134" w:left="1134" w:header="567" w:footer="374" w:gutter="0"/>
          <w:cols w:sep="1" w:space="380"/>
          <w:titlePg/>
          <w:docGrid w:linePitch="360"/>
        </w:sectPr>
      </w:pPr>
    </w:p>
    <w:p w14:paraId="5AD06EFE" w14:textId="319EAC80" w:rsidR="00780BDA" w:rsidRPr="00021D37" w:rsidRDefault="00780BDA" w:rsidP="00780BDA">
      <w:pPr>
        <w:pStyle w:val="ResimYazs"/>
        <w:rPr>
          <w:lang w:val="en-GB"/>
        </w:rPr>
      </w:pPr>
      <w:bookmarkStart w:id="137" w:name="_Toc212210660"/>
      <w:r w:rsidRPr="00021D37">
        <w:lastRenderedPageBreak/>
        <w:t xml:space="preserve">Table </w:t>
      </w:r>
      <w:r w:rsidRPr="00021D37">
        <w:fldChar w:fldCharType="begin"/>
      </w:r>
      <w:r w:rsidRPr="00021D37">
        <w:instrText xml:space="preserve"> STYLEREF 1 \s </w:instrText>
      </w:r>
      <w:r w:rsidRPr="00021D37">
        <w:fldChar w:fldCharType="separate"/>
      </w:r>
      <w:r w:rsidR="00B506BC">
        <w:rPr>
          <w:noProof/>
        </w:rPr>
        <w:t>5</w:t>
      </w:r>
      <w:r w:rsidRPr="00021D37">
        <w:fldChar w:fldCharType="end"/>
      </w:r>
      <w:r w:rsidRPr="00021D37">
        <w:noBreakHyphen/>
      </w:r>
      <w:r w:rsidRPr="00021D37">
        <w:fldChar w:fldCharType="begin"/>
      </w:r>
      <w:r w:rsidRPr="00021D37">
        <w:instrText xml:space="preserve"> SEQ Table \* ARABIC \s 1 </w:instrText>
      </w:r>
      <w:r w:rsidRPr="00021D37">
        <w:fldChar w:fldCharType="separate"/>
      </w:r>
      <w:r w:rsidR="00B506BC">
        <w:rPr>
          <w:noProof/>
        </w:rPr>
        <w:t>3</w:t>
      </w:r>
      <w:r w:rsidRPr="00021D37">
        <w:fldChar w:fldCharType="end"/>
      </w:r>
      <w:r w:rsidRPr="00021D37">
        <w:t xml:space="preserve"> Monitoring actions for operationAL phase</w:t>
      </w:r>
      <w:bookmarkEnd w:id="137"/>
    </w:p>
    <w:tbl>
      <w:tblPr>
        <w:tblStyle w:val="KlavuzuTablo4-Vurgu3"/>
        <w:tblW w:w="5001" w:type="pct"/>
        <w:tblInd w:w="-2" w:type="dxa"/>
        <w:tblBorders>
          <w:top w:val="single" w:sz="2" w:space="0" w:color="B7B2AA" w:themeColor="accent5"/>
          <w:left w:val="single" w:sz="2" w:space="0" w:color="B7B2AA" w:themeColor="accent5"/>
          <w:bottom w:val="single" w:sz="2" w:space="0" w:color="B7B2AA" w:themeColor="accent5"/>
          <w:right w:val="single" w:sz="2" w:space="0" w:color="B7B2AA" w:themeColor="accent5"/>
          <w:insideH w:val="single" w:sz="6" w:space="0" w:color="B7B2AA" w:themeColor="accent5"/>
          <w:insideV w:val="single" w:sz="6" w:space="0" w:color="B7B2AA" w:themeColor="accent5"/>
        </w:tblBorders>
        <w:tblLook w:val="04A0" w:firstRow="1" w:lastRow="0" w:firstColumn="1" w:lastColumn="0" w:noHBand="0" w:noVBand="1"/>
      </w:tblPr>
      <w:tblGrid>
        <w:gridCol w:w="1768"/>
        <w:gridCol w:w="2706"/>
        <w:gridCol w:w="2190"/>
        <w:gridCol w:w="1788"/>
        <w:gridCol w:w="1456"/>
        <w:gridCol w:w="2709"/>
        <w:gridCol w:w="1946"/>
      </w:tblGrid>
      <w:tr w:rsidR="00780BDA" w:rsidRPr="00021D37" w14:paraId="1075C05F" w14:textId="77777777" w:rsidTr="006C382D">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607" w:type="pct"/>
            <w:shd w:val="clear" w:color="auto" w:fill="E5EDE8"/>
            <w:vAlign w:val="center"/>
          </w:tcPr>
          <w:p w14:paraId="093EE450" w14:textId="2DE67C05" w:rsidR="00780BDA" w:rsidRPr="00021D37" w:rsidRDefault="00780BDA" w:rsidP="009C154E">
            <w:pPr>
              <w:spacing w:before="20" w:after="20" w:line="240" w:lineRule="auto"/>
              <w:rPr>
                <w:color w:val="1C1C1C" w:themeColor="text1"/>
                <w:sz w:val="16"/>
                <w:szCs w:val="16"/>
              </w:rPr>
            </w:pPr>
            <w:r w:rsidRPr="00021D37">
              <w:rPr>
                <w:color w:val="1C1C1C" w:themeColor="text1"/>
                <w:sz w:val="16"/>
                <w:szCs w:val="16"/>
              </w:rPr>
              <w:t>Reference Number</w:t>
            </w:r>
          </w:p>
        </w:tc>
        <w:tc>
          <w:tcPr>
            <w:tcW w:w="929" w:type="pct"/>
            <w:shd w:val="clear" w:color="auto" w:fill="E5EDE8"/>
            <w:vAlign w:val="center"/>
          </w:tcPr>
          <w:p w14:paraId="4CC982F7" w14:textId="77777777" w:rsidR="00780BDA" w:rsidRPr="00021D37"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 xml:space="preserve">KPI (with target) </w:t>
            </w:r>
          </w:p>
        </w:tc>
        <w:tc>
          <w:tcPr>
            <w:tcW w:w="752" w:type="pct"/>
            <w:shd w:val="clear" w:color="auto" w:fill="E5EDE8"/>
            <w:vAlign w:val="center"/>
          </w:tcPr>
          <w:p w14:paraId="69B21685" w14:textId="77777777" w:rsidR="00780BDA" w:rsidRPr="00021D37"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Metric</w:t>
            </w:r>
          </w:p>
        </w:tc>
        <w:tc>
          <w:tcPr>
            <w:tcW w:w="614" w:type="pct"/>
            <w:shd w:val="clear" w:color="auto" w:fill="E5EDE8"/>
            <w:vAlign w:val="center"/>
          </w:tcPr>
          <w:p w14:paraId="7016CF85" w14:textId="77777777" w:rsidR="00780BDA" w:rsidRPr="00021D37" w:rsidRDefault="00780BDA" w:rsidP="009C15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Timing</w:t>
            </w:r>
          </w:p>
        </w:tc>
        <w:tc>
          <w:tcPr>
            <w:tcW w:w="500" w:type="pct"/>
            <w:shd w:val="clear" w:color="auto" w:fill="E5EDE8"/>
            <w:vAlign w:val="center"/>
          </w:tcPr>
          <w:p w14:paraId="36240E0A" w14:textId="77777777" w:rsidR="00780BDA" w:rsidRPr="00021D37" w:rsidRDefault="00780BDA" w:rsidP="009C154E">
            <w:pPr>
              <w:spacing w:before="20" w:after="20" w:line="240" w:lineRule="auto"/>
              <w:jc w:val="center"/>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Frequency</w:t>
            </w:r>
          </w:p>
        </w:tc>
        <w:tc>
          <w:tcPr>
            <w:tcW w:w="930" w:type="pct"/>
            <w:shd w:val="clear" w:color="auto" w:fill="E5EDE8"/>
            <w:vAlign w:val="center"/>
          </w:tcPr>
          <w:p w14:paraId="203B5EB1" w14:textId="77777777" w:rsidR="00780BDA" w:rsidRPr="00021D37"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 xml:space="preserve">Monitoring measure </w:t>
            </w:r>
          </w:p>
        </w:tc>
        <w:tc>
          <w:tcPr>
            <w:tcW w:w="668" w:type="pct"/>
            <w:shd w:val="clear" w:color="auto" w:fill="E5EDE8"/>
            <w:vAlign w:val="center"/>
          </w:tcPr>
          <w:p w14:paraId="20AC639A" w14:textId="77777777" w:rsidR="00780BDA" w:rsidRPr="00021D37" w:rsidRDefault="00780BDA" w:rsidP="009C154E">
            <w:pPr>
              <w:spacing w:before="20" w:after="20" w:line="240" w:lineRule="auto"/>
              <w:cnfStyle w:val="100000000000" w:firstRow="1" w:lastRow="0" w:firstColumn="0" w:lastColumn="0" w:oddVBand="0" w:evenVBand="0" w:oddHBand="0" w:evenHBand="0" w:firstRowFirstColumn="0" w:firstRowLastColumn="0" w:lastRowFirstColumn="0" w:lastRowLastColumn="0"/>
              <w:rPr>
                <w:color w:val="1C1C1C" w:themeColor="text1"/>
                <w:sz w:val="16"/>
                <w:szCs w:val="16"/>
              </w:rPr>
            </w:pPr>
            <w:r w:rsidRPr="00021D37">
              <w:rPr>
                <w:color w:val="1C1C1C" w:themeColor="text1"/>
                <w:sz w:val="16"/>
                <w:szCs w:val="16"/>
              </w:rPr>
              <w:t>Responsibility</w:t>
            </w:r>
          </w:p>
        </w:tc>
      </w:tr>
      <w:tr w:rsidR="00780BDA" w:rsidRPr="00021D37" w14:paraId="11978CD5" w14:textId="77777777" w:rsidTr="006C382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7"/>
            <w:shd w:val="clear" w:color="auto" w:fill="D9D9D9" w:themeFill="background1" w:themeFillShade="D9"/>
            <w:vAlign w:val="center"/>
          </w:tcPr>
          <w:p w14:paraId="1061C38C" w14:textId="77777777" w:rsidR="00780BDA" w:rsidRPr="00021D37" w:rsidRDefault="00780BDA" w:rsidP="009C154E">
            <w:pPr>
              <w:autoSpaceDE w:val="0"/>
              <w:autoSpaceDN w:val="0"/>
              <w:adjustRightInd w:val="0"/>
              <w:spacing w:before="20" w:after="20" w:line="240" w:lineRule="auto"/>
              <w:jc w:val="both"/>
              <w:rPr>
                <w:rFonts w:cs="Arial"/>
                <w:color w:val="1C1C1C" w:themeColor="text1"/>
                <w:sz w:val="16"/>
                <w:szCs w:val="16"/>
              </w:rPr>
            </w:pPr>
            <w:r w:rsidRPr="00021D37">
              <w:rPr>
                <w:rFonts w:cs="Arial"/>
                <w:color w:val="1C1C1C" w:themeColor="text1"/>
                <w:sz w:val="16"/>
                <w:szCs w:val="16"/>
              </w:rPr>
              <w:t>OPERATIONAL MONITORING</w:t>
            </w:r>
          </w:p>
        </w:tc>
      </w:tr>
      <w:tr w:rsidR="00780BDA" w:rsidRPr="00021D37" w14:paraId="56B2A017" w14:textId="77777777" w:rsidTr="006C382D">
        <w:tc>
          <w:tcPr>
            <w:cnfStyle w:val="001000000000" w:firstRow="0" w:lastRow="0" w:firstColumn="1" w:lastColumn="0" w:oddVBand="0" w:evenVBand="0" w:oddHBand="0" w:evenHBand="0" w:firstRowFirstColumn="0" w:firstRowLastColumn="0" w:lastRowFirstColumn="0" w:lastRowLastColumn="0"/>
            <w:tcW w:w="607" w:type="pct"/>
            <w:vAlign w:val="center"/>
          </w:tcPr>
          <w:p w14:paraId="7E0278FA" w14:textId="131267CD" w:rsidR="00780BDA" w:rsidRPr="00021D37" w:rsidRDefault="005C792E" w:rsidP="009C154E">
            <w:pPr>
              <w:spacing w:before="20" w:after="20" w:line="240" w:lineRule="auto"/>
              <w:jc w:val="both"/>
              <w:rPr>
                <w:sz w:val="16"/>
                <w:szCs w:val="16"/>
              </w:rPr>
            </w:pPr>
            <w:r w:rsidRPr="00021D37">
              <w:rPr>
                <w:b w:val="0"/>
                <w:sz w:val="16"/>
                <w:szCs w:val="16"/>
              </w:rPr>
              <w:t>O</w:t>
            </w:r>
            <w:r w:rsidR="00780BDA" w:rsidRPr="00021D37">
              <w:rPr>
                <w:b w:val="0"/>
                <w:sz w:val="16"/>
                <w:szCs w:val="16"/>
              </w:rPr>
              <w:t>BMP-1</w:t>
            </w:r>
          </w:p>
        </w:tc>
        <w:tc>
          <w:tcPr>
            <w:tcW w:w="929" w:type="pct"/>
            <w:vAlign w:val="center"/>
          </w:tcPr>
          <w:p w14:paraId="3FE81877" w14:textId="77777777" w:rsidR="00780BDA" w:rsidRPr="00021D37" w:rsidRDefault="00780BDA"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r w:rsidRPr="00021D37">
              <w:rPr>
                <w:rFonts w:cs="Arial"/>
                <w:color w:val="000000"/>
                <w:sz w:val="16"/>
                <w:szCs w:val="16"/>
              </w:rPr>
              <w:t>100% avoidance of adjacent natural habitats outside of the maintained area.</w:t>
            </w:r>
          </w:p>
        </w:tc>
        <w:tc>
          <w:tcPr>
            <w:tcW w:w="752" w:type="pct"/>
            <w:vAlign w:val="center"/>
          </w:tcPr>
          <w:p w14:paraId="45FF5AA2" w14:textId="77777777" w:rsidR="00780BDA" w:rsidRPr="00021D37" w:rsidRDefault="00780BDA"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1C1C1C" w:themeColor="text1"/>
                <w:sz w:val="16"/>
                <w:szCs w:val="16"/>
              </w:rPr>
              <w:t>Extent (area) of natural habitats</w:t>
            </w:r>
          </w:p>
        </w:tc>
        <w:tc>
          <w:tcPr>
            <w:tcW w:w="614" w:type="pct"/>
            <w:vAlign w:val="center"/>
          </w:tcPr>
          <w:p w14:paraId="7044C4AD" w14:textId="77777777" w:rsidR="00780BDA" w:rsidRPr="00021D37" w:rsidRDefault="00780BDA"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sz w:val="16"/>
                <w:szCs w:val="16"/>
              </w:rPr>
            </w:pPr>
            <w:r w:rsidRPr="00021D37">
              <w:rPr>
                <w:sz w:val="16"/>
                <w:szCs w:val="16"/>
              </w:rPr>
              <w:t>During maintenance activities</w:t>
            </w:r>
          </w:p>
        </w:tc>
        <w:tc>
          <w:tcPr>
            <w:tcW w:w="500" w:type="pct"/>
            <w:vAlign w:val="center"/>
          </w:tcPr>
          <w:p w14:paraId="193A1A29" w14:textId="77777777" w:rsidR="00780BDA" w:rsidRPr="00021D37" w:rsidRDefault="00780BDA"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Once-off</w:t>
            </w:r>
          </w:p>
        </w:tc>
        <w:tc>
          <w:tcPr>
            <w:tcW w:w="930" w:type="pct"/>
            <w:vAlign w:val="center"/>
          </w:tcPr>
          <w:p w14:paraId="650A4D5E"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tc>
        <w:tc>
          <w:tcPr>
            <w:tcW w:w="668" w:type="pct"/>
            <w:vAlign w:val="center"/>
          </w:tcPr>
          <w:p w14:paraId="5E593293" w14:textId="77777777" w:rsidR="003F3CDF" w:rsidRPr="00021D37" w:rsidRDefault="003F3CDF" w:rsidP="003F3CDF">
            <w:pPr>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Operator</w:t>
            </w:r>
          </w:p>
          <w:p w14:paraId="5746EB02" w14:textId="53FAFA17" w:rsidR="00780BDA" w:rsidRPr="00021D37" w:rsidRDefault="00780BDA" w:rsidP="009C154E">
            <w:pPr>
              <w:autoSpaceDE w:val="0"/>
              <w:autoSpaceDN w:val="0"/>
              <w:adjustRightInd w:val="0"/>
              <w:spacing w:before="20" w:after="20" w:line="240" w:lineRule="auto"/>
              <w:ind w:left="-31"/>
              <w:jc w:val="both"/>
              <w:cnfStyle w:val="000000000000" w:firstRow="0" w:lastRow="0" w:firstColumn="0" w:lastColumn="0" w:oddVBand="0" w:evenVBand="0" w:oddHBand="0" w:evenHBand="0" w:firstRowFirstColumn="0" w:firstRowLastColumn="0" w:lastRowFirstColumn="0" w:lastRowLastColumn="0"/>
              <w:rPr>
                <w:rFonts w:cs="Arial"/>
                <w:color w:val="1C1C1C" w:themeColor="text1"/>
                <w:sz w:val="16"/>
                <w:szCs w:val="16"/>
              </w:rPr>
            </w:pPr>
          </w:p>
        </w:tc>
      </w:tr>
      <w:tr w:rsidR="00780BDA" w:rsidRPr="00021D37" w14:paraId="43B6F63C" w14:textId="77777777" w:rsidTr="006C382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7" w:type="pct"/>
            <w:vAlign w:val="center"/>
          </w:tcPr>
          <w:p w14:paraId="1DB46F92" w14:textId="7BA8C3B5" w:rsidR="00780BDA" w:rsidRPr="00021D37" w:rsidRDefault="005C792E" w:rsidP="009C154E">
            <w:pPr>
              <w:spacing w:before="20" w:after="20" w:line="240" w:lineRule="auto"/>
              <w:jc w:val="both"/>
              <w:rPr>
                <w:rFonts w:cs="Arial"/>
                <w:b w:val="0"/>
                <w:bCs w:val="0"/>
                <w:color w:val="000000"/>
                <w:sz w:val="16"/>
                <w:szCs w:val="16"/>
              </w:rPr>
            </w:pPr>
            <w:r w:rsidRPr="00021D37">
              <w:rPr>
                <w:rFonts w:cs="Arial"/>
                <w:b w:val="0"/>
                <w:bCs w:val="0"/>
                <w:color w:val="000000"/>
                <w:sz w:val="16"/>
                <w:szCs w:val="16"/>
              </w:rPr>
              <w:t>O</w:t>
            </w:r>
            <w:r w:rsidR="00780BDA" w:rsidRPr="00021D37">
              <w:rPr>
                <w:rFonts w:cs="Arial"/>
                <w:b w:val="0"/>
                <w:bCs w:val="0"/>
                <w:color w:val="000000"/>
                <w:sz w:val="16"/>
                <w:szCs w:val="16"/>
              </w:rPr>
              <w:t>BMP-2</w:t>
            </w:r>
          </w:p>
        </w:tc>
        <w:tc>
          <w:tcPr>
            <w:tcW w:w="929" w:type="pct"/>
            <w:vAlign w:val="center"/>
          </w:tcPr>
          <w:p w14:paraId="2E28E605" w14:textId="77777777" w:rsidR="00780BDA" w:rsidRPr="00021D37" w:rsidRDefault="00780BDA" w:rsidP="009C15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sz w:val="16"/>
                <w:szCs w:val="16"/>
              </w:rPr>
              <w:t>Monitor avian and bat collision incidents.</w:t>
            </w:r>
          </w:p>
        </w:tc>
        <w:tc>
          <w:tcPr>
            <w:tcW w:w="752" w:type="pct"/>
            <w:vAlign w:val="center"/>
          </w:tcPr>
          <w:p w14:paraId="720D0735" w14:textId="77777777" w:rsidR="00780BDA" w:rsidRPr="00021D37" w:rsidRDefault="00780BDA" w:rsidP="009C15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Post-construction fatality monitoring based on surveys</w:t>
            </w:r>
          </w:p>
        </w:tc>
        <w:tc>
          <w:tcPr>
            <w:tcW w:w="614" w:type="pct"/>
            <w:vAlign w:val="center"/>
          </w:tcPr>
          <w:p w14:paraId="78DA81B3" w14:textId="77777777" w:rsidR="00780BDA" w:rsidRPr="00021D37" w:rsidRDefault="00780BDA" w:rsidP="009C15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During operation</w:t>
            </w:r>
          </w:p>
        </w:tc>
        <w:tc>
          <w:tcPr>
            <w:tcW w:w="500" w:type="pct"/>
            <w:vAlign w:val="center"/>
          </w:tcPr>
          <w:p w14:paraId="71AE9D32" w14:textId="77777777" w:rsidR="00780BDA" w:rsidRPr="00021D37" w:rsidRDefault="00780BDA" w:rsidP="009C15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Monthly</w:t>
            </w:r>
          </w:p>
        </w:tc>
        <w:tc>
          <w:tcPr>
            <w:tcW w:w="930" w:type="pct"/>
            <w:vAlign w:val="center"/>
          </w:tcPr>
          <w:p w14:paraId="52D17A07"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Annual monitoring report</w:t>
            </w:r>
          </w:p>
          <w:p w14:paraId="494349EA"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668" w:type="pct"/>
            <w:vAlign w:val="center"/>
          </w:tcPr>
          <w:p w14:paraId="02D41C2A" w14:textId="77777777" w:rsidR="003F3CDF" w:rsidRDefault="003F3CDF" w:rsidP="003F3CDF">
            <w:pPr>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Operator</w:t>
            </w:r>
          </w:p>
          <w:p w14:paraId="7EBFDAB3" w14:textId="77777777" w:rsidR="00411EEE" w:rsidRDefault="00411EEE" w:rsidP="003F3CDF">
            <w:pPr>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p>
          <w:p w14:paraId="35777B03" w14:textId="6B865865" w:rsidR="00780BDA" w:rsidRPr="00021D37" w:rsidRDefault="00411EEE" w:rsidP="009C15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Pr>
                <w:rFonts w:ascii="Verdana" w:hAnsi="Verdana"/>
                <w:sz w:val="16"/>
                <w:szCs w:val="16"/>
              </w:rPr>
              <w:t>External biodiversity expert to suppor</w:t>
            </w:r>
            <w:r>
              <w:rPr>
                <w:rFonts w:cs="Arial"/>
                <w:color w:val="000000"/>
                <w:sz w:val="16"/>
                <w:szCs w:val="16"/>
              </w:rPr>
              <w:t>t</w:t>
            </w:r>
          </w:p>
        </w:tc>
      </w:tr>
      <w:tr w:rsidR="00780BDA" w:rsidRPr="00021D37" w14:paraId="18261CC0" w14:textId="77777777" w:rsidTr="006C382D">
        <w:tc>
          <w:tcPr>
            <w:cnfStyle w:val="001000000000" w:firstRow="0" w:lastRow="0" w:firstColumn="1" w:lastColumn="0" w:oddVBand="0" w:evenVBand="0" w:oddHBand="0" w:evenHBand="0" w:firstRowFirstColumn="0" w:firstRowLastColumn="0" w:lastRowFirstColumn="0" w:lastRowLastColumn="0"/>
            <w:tcW w:w="607" w:type="pct"/>
            <w:vAlign w:val="center"/>
          </w:tcPr>
          <w:p w14:paraId="5D1134F6" w14:textId="425069FD" w:rsidR="00780BDA" w:rsidRPr="00021D37" w:rsidRDefault="005C792E" w:rsidP="009C154E">
            <w:pPr>
              <w:spacing w:before="20" w:after="20" w:line="240" w:lineRule="auto"/>
              <w:jc w:val="both"/>
              <w:rPr>
                <w:rFonts w:cs="Arial"/>
                <w:b w:val="0"/>
                <w:bCs w:val="0"/>
                <w:color w:val="000000"/>
                <w:sz w:val="16"/>
                <w:szCs w:val="16"/>
              </w:rPr>
            </w:pPr>
            <w:r w:rsidRPr="00021D37">
              <w:rPr>
                <w:rFonts w:cs="Arial"/>
                <w:b w:val="0"/>
                <w:bCs w:val="0"/>
                <w:color w:val="000000"/>
                <w:sz w:val="16"/>
                <w:szCs w:val="16"/>
              </w:rPr>
              <w:t>O</w:t>
            </w:r>
            <w:r w:rsidR="00780BDA" w:rsidRPr="00021D37">
              <w:rPr>
                <w:rFonts w:cs="Arial"/>
                <w:b w:val="0"/>
                <w:bCs w:val="0"/>
                <w:color w:val="000000"/>
                <w:sz w:val="16"/>
                <w:szCs w:val="16"/>
              </w:rPr>
              <w:t>BMP-3</w:t>
            </w:r>
          </w:p>
        </w:tc>
        <w:tc>
          <w:tcPr>
            <w:tcW w:w="929" w:type="pct"/>
            <w:vAlign w:val="center"/>
          </w:tcPr>
          <w:p w14:paraId="7829A10C" w14:textId="77777777" w:rsidR="00780BDA" w:rsidRPr="00021D37" w:rsidRDefault="00780BDA"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Biannual (spring and Autumn migration periods) monitoring report for birds and bats compiled as per the ABBMP requirements.</w:t>
            </w:r>
            <w:r w:rsidRPr="00021D37">
              <w:rPr>
                <w:rStyle w:val="DipnotBavurusu"/>
                <w:rFonts w:cs="Arial"/>
                <w:color w:val="000000"/>
                <w:sz w:val="16"/>
                <w:szCs w:val="16"/>
              </w:rPr>
              <w:footnoteReference w:id="12"/>
            </w:r>
          </w:p>
        </w:tc>
        <w:tc>
          <w:tcPr>
            <w:tcW w:w="752" w:type="pct"/>
            <w:vAlign w:val="center"/>
          </w:tcPr>
          <w:p w14:paraId="701447D6" w14:textId="77777777" w:rsidR="00780BDA" w:rsidRPr="00021D37" w:rsidRDefault="00780BDA"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Monitoring report available or not</w:t>
            </w:r>
          </w:p>
        </w:tc>
        <w:tc>
          <w:tcPr>
            <w:tcW w:w="614" w:type="pct"/>
            <w:vAlign w:val="center"/>
          </w:tcPr>
          <w:p w14:paraId="5514CDF5" w14:textId="77777777" w:rsidR="00780BDA" w:rsidRPr="00021D37" w:rsidRDefault="00780BDA"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During operation</w:t>
            </w:r>
          </w:p>
        </w:tc>
        <w:tc>
          <w:tcPr>
            <w:tcW w:w="500" w:type="pct"/>
            <w:vAlign w:val="center"/>
          </w:tcPr>
          <w:p w14:paraId="1A2E1B87" w14:textId="77777777" w:rsidR="00780BDA" w:rsidRPr="00021D37" w:rsidRDefault="00780BDA"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Biannual</w:t>
            </w:r>
          </w:p>
        </w:tc>
        <w:tc>
          <w:tcPr>
            <w:tcW w:w="930" w:type="pct"/>
            <w:vAlign w:val="center"/>
          </w:tcPr>
          <w:p w14:paraId="75E2D69E"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Biannual monitoring report</w:t>
            </w:r>
          </w:p>
        </w:tc>
        <w:tc>
          <w:tcPr>
            <w:tcW w:w="668" w:type="pct"/>
            <w:vAlign w:val="center"/>
          </w:tcPr>
          <w:p w14:paraId="3FA17C6A" w14:textId="77777777" w:rsidR="003F3CDF" w:rsidRPr="00021D37" w:rsidRDefault="003F3CDF" w:rsidP="003F3CDF">
            <w:pPr>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Operator</w:t>
            </w:r>
          </w:p>
          <w:p w14:paraId="11AE59A8" w14:textId="77777777" w:rsidR="00780BDA" w:rsidRDefault="00780BDA" w:rsidP="009C15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p>
          <w:p w14:paraId="1A505DAB" w14:textId="343CEF2B" w:rsidR="00411EEE" w:rsidRPr="00021D37" w:rsidRDefault="00411EEE" w:rsidP="009C15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Pr>
                <w:rFonts w:ascii="Verdana" w:hAnsi="Verdana"/>
                <w:sz w:val="16"/>
                <w:szCs w:val="16"/>
              </w:rPr>
              <w:t>External biodiversity expert to suppor</w:t>
            </w:r>
            <w:r>
              <w:rPr>
                <w:rFonts w:cs="Arial"/>
                <w:color w:val="000000"/>
                <w:sz w:val="16"/>
                <w:szCs w:val="16"/>
              </w:rPr>
              <w:t>t</w:t>
            </w:r>
          </w:p>
        </w:tc>
      </w:tr>
      <w:tr w:rsidR="00780BDA" w:rsidRPr="00021D37" w14:paraId="0A60FBD5" w14:textId="77777777" w:rsidTr="006C382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7" w:type="pct"/>
            <w:vAlign w:val="center"/>
          </w:tcPr>
          <w:p w14:paraId="0929AB00" w14:textId="71D5C256" w:rsidR="00780BDA" w:rsidRPr="00021D37" w:rsidRDefault="005C792E" w:rsidP="009C154E">
            <w:pPr>
              <w:spacing w:before="20" w:after="20" w:line="240" w:lineRule="auto"/>
              <w:jc w:val="both"/>
              <w:rPr>
                <w:rFonts w:cs="Arial"/>
                <w:b w:val="0"/>
                <w:bCs w:val="0"/>
                <w:color w:val="000000"/>
                <w:sz w:val="16"/>
                <w:szCs w:val="16"/>
              </w:rPr>
            </w:pPr>
            <w:r w:rsidRPr="00021D37">
              <w:rPr>
                <w:rFonts w:cs="Arial"/>
                <w:b w:val="0"/>
                <w:bCs w:val="0"/>
                <w:color w:val="000000"/>
                <w:sz w:val="16"/>
                <w:szCs w:val="16"/>
              </w:rPr>
              <w:t>OB</w:t>
            </w:r>
            <w:r w:rsidR="00780BDA" w:rsidRPr="00021D37">
              <w:rPr>
                <w:rFonts w:cs="Arial"/>
                <w:b w:val="0"/>
                <w:bCs w:val="0"/>
                <w:color w:val="000000"/>
                <w:sz w:val="16"/>
                <w:szCs w:val="16"/>
              </w:rPr>
              <w:t>MP-4</w:t>
            </w:r>
          </w:p>
        </w:tc>
        <w:tc>
          <w:tcPr>
            <w:tcW w:w="929" w:type="pct"/>
            <w:vAlign w:val="center"/>
          </w:tcPr>
          <w:p w14:paraId="1E91C9C9" w14:textId="77777777" w:rsidR="00780BDA" w:rsidRPr="00021D37" w:rsidRDefault="00780BDA" w:rsidP="009C15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Appropriate adaptive management implemented as required and informed by operational monitoring.</w:t>
            </w:r>
          </w:p>
        </w:tc>
        <w:tc>
          <w:tcPr>
            <w:tcW w:w="752" w:type="pct"/>
            <w:vAlign w:val="center"/>
          </w:tcPr>
          <w:p w14:paraId="59F6F2FE" w14:textId="77777777" w:rsidR="00780BDA" w:rsidRPr="00021D37" w:rsidRDefault="00780BDA" w:rsidP="009C15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Adaptive management actions register available or not</w:t>
            </w:r>
          </w:p>
          <w:p w14:paraId="71D4E558" w14:textId="77777777" w:rsidR="00780BDA" w:rsidRPr="00021D37" w:rsidRDefault="00780BDA" w:rsidP="009C154E">
            <w:pPr>
              <w:spacing w:before="20" w:after="20" w:line="240" w:lineRule="auto"/>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Number of adaptive management actions implemented</w:t>
            </w:r>
          </w:p>
        </w:tc>
        <w:tc>
          <w:tcPr>
            <w:tcW w:w="614" w:type="pct"/>
            <w:vAlign w:val="center"/>
          </w:tcPr>
          <w:p w14:paraId="0F6F5077" w14:textId="77777777" w:rsidR="00780BDA" w:rsidRPr="00021D37" w:rsidRDefault="00780BDA" w:rsidP="009C15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During operation</w:t>
            </w:r>
          </w:p>
        </w:tc>
        <w:tc>
          <w:tcPr>
            <w:tcW w:w="500" w:type="pct"/>
            <w:vAlign w:val="center"/>
          </w:tcPr>
          <w:p w14:paraId="7B8316CD" w14:textId="3731CE37" w:rsidR="00780BDA" w:rsidRPr="00021D37" w:rsidRDefault="00DC559D" w:rsidP="009C154E">
            <w:pPr>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Informed by operational monitoring</w:t>
            </w:r>
          </w:p>
        </w:tc>
        <w:tc>
          <w:tcPr>
            <w:tcW w:w="930" w:type="pct"/>
            <w:vAlign w:val="center"/>
          </w:tcPr>
          <w:p w14:paraId="6F0EA43D"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Annual monitoring report</w:t>
            </w:r>
          </w:p>
          <w:p w14:paraId="1FBFBC69"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Records of actions</w:t>
            </w:r>
          </w:p>
          <w:p w14:paraId="19ABD28D"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Site inspection (visual assessment)</w:t>
            </w:r>
          </w:p>
          <w:p w14:paraId="6FB92CDB" w14:textId="77777777" w:rsidR="00780BDA" w:rsidRPr="00021D37" w:rsidRDefault="00780BDA" w:rsidP="009C154E">
            <w:pPr>
              <w:pStyle w:val="ListeParagraf"/>
              <w:numPr>
                <w:ilvl w:val="0"/>
                <w:numId w:val="58"/>
              </w:numPr>
              <w:autoSpaceDE w:val="0"/>
              <w:autoSpaceDN w:val="0"/>
              <w:adjustRightInd w:val="0"/>
              <w:spacing w:before="20" w:after="20" w:line="240" w:lineRule="auto"/>
              <w:ind w:left="329"/>
              <w:contextualSpacing w:val="0"/>
              <w:jc w:val="both"/>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668" w:type="pct"/>
            <w:vAlign w:val="center"/>
          </w:tcPr>
          <w:p w14:paraId="6DFA2C58" w14:textId="77777777" w:rsidR="003F3CDF" w:rsidRPr="00021D37" w:rsidRDefault="003F3CDF" w:rsidP="003F3CDF">
            <w:pPr>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Operator</w:t>
            </w:r>
          </w:p>
          <w:p w14:paraId="1883316F" w14:textId="77777777" w:rsidR="00780BDA" w:rsidRDefault="00780BDA" w:rsidP="009C15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p>
          <w:p w14:paraId="2DFAD242" w14:textId="4EF2DC66" w:rsidR="00411EEE" w:rsidRPr="00021D37" w:rsidRDefault="00411EEE" w:rsidP="009C154E">
            <w:pPr>
              <w:spacing w:before="20" w:after="20" w:line="240" w:lineRule="auto"/>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Pr>
                <w:rFonts w:ascii="Verdana" w:hAnsi="Verdana"/>
                <w:sz w:val="16"/>
                <w:szCs w:val="16"/>
              </w:rPr>
              <w:t>External biodiversity expert to suppor</w:t>
            </w:r>
            <w:r>
              <w:rPr>
                <w:rFonts w:cs="Arial"/>
                <w:color w:val="000000"/>
                <w:sz w:val="16"/>
                <w:szCs w:val="16"/>
              </w:rPr>
              <w:t>t</w:t>
            </w:r>
          </w:p>
        </w:tc>
      </w:tr>
      <w:tr w:rsidR="007C469B" w:rsidRPr="00021D37" w14:paraId="1E766F32" w14:textId="77777777" w:rsidTr="006C382D">
        <w:tc>
          <w:tcPr>
            <w:cnfStyle w:val="001000000000" w:firstRow="0" w:lastRow="0" w:firstColumn="1" w:lastColumn="0" w:oddVBand="0" w:evenVBand="0" w:oddHBand="0" w:evenHBand="0" w:firstRowFirstColumn="0" w:firstRowLastColumn="0" w:lastRowFirstColumn="0" w:lastRowLastColumn="0"/>
            <w:tcW w:w="607" w:type="pct"/>
            <w:vAlign w:val="center"/>
          </w:tcPr>
          <w:p w14:paraId="516E8CEC" w14:textId="67952EB7" w:rsidR="007C469B" w:rsidRPr="00021D37" w:rsidRDefault="007C469B" w:rsidP="009C154E">
            <w:pPr>
              <w:spacing w:before="20" w:after="20" w:line="240" w:lineRule="auto"/>
              <w:jc w:val="both"/>
              <w:rPr>
                <w:rFonts w:cs="Arial"/>
                <w:b w:val="0"/>
                <w:bCs w:val="0"/>
                <w:color w:val="000000"/>
                <w:sz w:val="16"/>
                <w:szCs w:val="16"/>
              </w:rPr>
            </w:pPr>
            <w:r w:rsidRPr="00021D37">
              <w:rPr>
                <w:rFonts w:cs="Arial"/>
                <w:b w:val="0"/>
                <w:bCs w:val="0"/>
                <w:color w:val="000000"/>
                <w:sz w:val="16"/>
                <w:szCs w:val="16"/>
              </w:rPr>
              <w:lastRenderedPageBreak/>
              <w:t>OBMP-5</w:t>
            </w:r>
          </w:p>
        </w:tc>
        <w:tc>
          <w:tcPr>
            <w:tcW w:w="929" w:type="pct"/>
            <w:vAlign w:val="center"/>
          </w:tcPr>
          <w:p w14:paraId="19211A2B" w14:textId="574C142B" w:rsidR="007C469B" w:rsidRPr="00021D37" w:rsidRDefault="007C469B" w:rsidP="009C154E">
            <w:pPr>
              <w:spacing w:before="20" w:after="20" w:line="240" w:lineRule="auto"/>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ABBMMP review and updates</w:t>
            </w:r>
          </w:p>
        </w:tc>
        <w:tc>
          <w:tcPr>
            <w:tcW w:w="752" w:type="pct"/>
            <w:vAlign w:val="center"/>
          </w:tcPr>
          <w:p w14:paraId="25F5B4B2" w14:textId="4EE2490F" w:rsidR="007C469B" w:rsidRPr="00021D37" w:rsidRDefault="00DC559D" w:rsidP="009C154E">
            <w:pPr>
              <w:spacing w:before="20" w:after="20" w:line="240" w:lineRule="auto"/>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Annual review of the ABBMP with updates as necessary.</w:t>
            </w:r>
          </w:p>
        </w:tc>
        <w:tc>
          <w:tcPr>
            <w:tcW w:w="614" w:type="pct"/>
            <w:vAlign w:val="center"/>
          </w:tcPr>
          <w:p w14:paraId="5E21D8AB" w14:textId="6691DC7A" w:rsidR="007C469B" w:rsidRPr="00021D37" w:rsidRDefault="00DC559D"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During operation</w:t>
            </w:r>
          </w:p>
        </w:tc>
        <w:tc>
          <w:tcPr>
            <w:tcW w:w="500" w:type="pct"/>
            <w:vAlign w:val="center"/>
          </w:tcPr>
          <w:p w14:paraId="53820750" w14:textId="50DB512E" w:rsidR="007C469B" w:rsidRPr="00021D37" w:rsidRDefault="00DC559D" w:rsidP="009C154E">
            <w:pPr>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Annual</w:t>
            </w:r>
          </w:p>
        </w:tc>
        <w:tc>
          <w:tcPr>
            <w:tcW w:w="930" w:type="pct"/>
            <w:vAlign w:val="center"/>
          </w:tcPr>
          <w:p w14:paraId="3E5F772E" w14:textId="58E95919" w:rsidR="007C469B" w:rsidRPr="00021D37" w:rsidRDefault="00CE2D7C" w:rsidP="009C154E">
            <w:pPr>
              <w:pStyle w:val="ListeParagraf"/>
              <w:numPr>
                <w:ilvl w:val="0"/>
                <w:numId w:val="58"/>
              </w:numPr>
              <w:autoSpaceDE w:val="0"/>
              <w:autoSpaceDN w:val="0"/>
              <w:adjustRightInd w:val="0"/>
              <w:spacing w:before="20" w:after="20" w:line="240" w:lineRule="auto"/>
              <w:ind w:left="329"/>
              <w:contextualSpacing w:val="0"/>
              <w:jc w:val="both"/>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21D37">
              <w:rPr>
                <w:rFonts w:cs="Arial"/>
                <w:color w:val="000000"/>
                <w:sz w:val="16"/>
                <w:szCs w:val="16"/>
              </w:rPr>
              <w:t>Audit</w:t>
            </w:r>
          </w:p>
        </w:tc>
        <w:tc>
          <w:tcPr>
            <w:tcW w:w="668" w:type="pct"/>
            <w:vAlign w:val="center"/>
          </w:tcPr>
          <w:p w14:paraId="645E4451" w14:textId="77777777" w:rsidR="003F3CDF" w:rsidRDefault="003F3CDF" w:rsidP="003F3CDF">
            <w:pPr>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Operator</w:t>
            </w:r>
          </w:p>
          <w:p w14:paraId="038C751F" w14:textId="77777777" w:rsidR="00411EEE" w:rsidRDefault="00411EEE" w:rsidP="003F3CDF">
            <w:pPr>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p>
          <w:p w14:paraId="69DA56CB" w14:textId="150B1E97" w:rsidR="00411EEE" w:rsidRPr="00021D37" w:rsidRDefault="00411EEE" w:rsidP="003F3CDF">
            <w:pPr>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Pr>
                <w:rFonts w:ascii="Verdana" w:hAnsi="Verdana"/>
                <w:sz w:val="16"/>
                <w:szCs w:val="16"/>
              </w:rPr>
              <w:t>External biodiversity expert to suppor</w:t>
            </w:r>
            <w:r>
              <w:rPr>
                <w:rFonts w:cs="Arial"/>
                <w:color w:val="000000"/>
                <w:sz w:val="16"/>
                <w:szCs w:val="16"/>
              </w:rPr>
              <w:t>t</w:t>
            </w:r>
          </w:p>
          <w:p w14:paraId="6F6C07DC" w14:textId="24CCEAF3" w:rsidR="00CE2D7C" w:rsidRPr="00021D37" w:rsidRDefault="00CE2D7C" w:rsidP="009C154E">
            <w:pPr>
              <w:spacing w:before="20" w:after="20" w:line="240" w:lineRule="auto"/>
              <w:cnfStyle w:val="000000000000" w:firstRow="0" w:lastRow="0" w:firstColumn="0" w:lastColumn="0" w:oddVBand="0" w:evenVBand="0" w:oddHBand="0" w:evenHBand="0" w:firstRowFirstColumn="0" w:firstRowLastColumn="0" w:lastRowFirstColumn="0" w:lastRowLastColumn="0"/>
              <w:rPr>
                <w:sz w:val="16"/>
                <w:szCs w:val="16"/>
              </w:rPr>
            </w:pPr>
          </w:p>
        </w:tc>
      </w:tr>
    </w:tbl>
    <w:p w14:paraId="45A9C34A" w14:textId="77777777" w:rsidR="00780BDA" w:rsidRPr="00021D37" w:rsidRDefault="00780BDA" w:rsidP="00780BDA">
      <w:pPr>
        <w:pStyle w:val="GvdeMetni"/>
        <w:rPr>
          <w:b/>
          <w:bCs/>
        </w:rPr>
        <w:sectPr w:rsidR="00780BDA" w:rsidRPr="00021D37" w:rsidSect="00780BDA">
          <w:pgSz w:w="16838" w:h="11906" w:orient="landscape" w:code="9"/>
          <w:pgMar w:top="1134" w:right="1134" w:bottom="1134" w:left="1134" w:header="567" w:footer="374" w:gutter="0"/>
          <w:cols w:sep="1" w:space="380"/>
          <w:titlePg/>
          <w:docGrid w:linePitch="360"/>
        </w:sectPr>
      </w:pPr>
    </w:p>
    <w:p w14:paraId="3D9B7FB0" w14:textId="584DF704" w:rsidR="0075089E" w:rsidRPr="00021D37" w:rsidRDefault="00D7563D" w:rsidP="00693200">
      <w:pPr>
        <w:pStyle w:val="Balk2"/>
      </w:pPr>
      <w:bookmarkStart w:id="138" w:name="_Toc212210604"/>
      <w:r w:rsidRPr="00021D37">
        <w:lastRenderedPageBreak/>
        <w:t>Roles and Responsibilities</w:t>
      </w:r>
      <w:bookmarkEnd w:id="138"/>
    </w:p>
    <w:p w14:paraId="2BB839AF" w14:textId="340A5DDF" w:rsidR="002E2759" w:rsidRPr="00021D37" w:rsidRDefault="002E2759" w:rsidP="002E2759">
      <w:pPr>
        <w:pStyle w:val="GvdeMetni"/>
      </w:pPr>
      <w:r w:rsidRPr="00021D37">
        <w:t xml:space="preserve">The ultimate responsibility for implementing the operation phase BMP rests with the </w:t>
      </w:r>
      <w:r w:rsidR="009D514E" w:rsidRPr="00021D37">
        <w:t xml:space="preserve">wind farm operator, </w:t>
      </w:r>
      <w:r w:rsidRPr="00021D37">
        <w:t xml:space="preserve">however specific technical tasks and measures </w:t>
      </w:r>
      <w:r w:rsidR="009D514E" w:rsidRPr="00021D37">
        <w:t>may</w:t>
      </w:r>
      <w:r w:rsidRPr="00021D37">
        <w:t xml:space="preserve"> be delegated to independent </w:t>
      </w:r>
      <w:r w:rsidR="009D514E" w:rsidRPr="00021D37">
        <w:t xml:space="preserve">external </w:t>
      </w:r>
      <w:r w:rsidRPr="00021D37">
        <w:t>experts likely to be involved in BMP implementation and monitoring.</w:t>
      </w:r>
    </w:p>
    <w:p w14:paraId="5589BDC6" w14:textId="77777777" w:rsidR="002E2759" w:rsidRPr="00021D37" w:rsidRDefault="002E2759" w:rsidP="002E2759">
      <w:pPr>
        <w:pStyle w:val="GvdeMetni"/>
      </w:pPr>
      <w:r w:rsidRPr="00021D37">
        <w:t>Key roles and responsibilities are as follows:</w:t>
      </w:r>
    </w:p>
    <w:p w14:paraId="20422E8C" w14:textId="4E3D8E88" w:rsidR="002E2759" w:rsidRPr="00021D37" w:rsidRDefault="002E2759" w:rsidP="002E2759">
      <w:pPr>
        <w:pStyle w:val="ResimYazs"/>
      </w:pPr>
      <w:bookmarkStart w:id="139" w:name="_Toc179545773"/>
      <w:bookmarkStart w:id="140" w:name="_Toc212210661"/>
      <w:r w:rsidRPr="00021D37">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5</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4</w:t>
      </w:r>
      <w:r w:rsidR="00780BDA" w:rsidRPr="00021D37">
        <w:fldChar w:fldCharType="end"/>
      </w:r>
      <w:r w:rsidRPr="00021D37">
        <w:t xml:space="preserve"> Roles and Responsibilities</w:t>
      </w:r>
      <w:bookmarkEnd w:id="139"/>
      <w:bookmarkEnd w:id="140"/>
      <w:r w:rsidRPr="00021D37">
        <w:t xml:space="preserve"> </w:t>
      </w:r>
    </w:p>
    <w:tbl>
      <w:tblPr>
        <w:tblStyle w:val="TableNormal1"/>
        <w:tblW w:w="5000" w:type="pct"/>
        <w:tblBorders>
          <w:top w:val="single" w:sz="4" w:space="0" w:color="B7B2AA" w:themeColor="accent5"/>
          <w:left w:val="single" w:sz="4" w:space="0" w:color="B7B2AA" w:themeColor="accent5"/>
          <w:bottom w:val="single" w:sz="4" w:space="0" w:color="B7B2AA" w:themeColor="accent5"/>
          <w:right w:val="single" w:sz="4" w:space="0" w:color="B7B2AA" w:themeColor="accent5"/>
          <w:insideH w:val="single" w:sz="4" w:space="0" w:color="B7B2AA" w:themeColor="accent5"/>
          <w:insideV w:val="single" w:sz="4" w:space="0" w:color="B7B2AA" w:themeColor="accent5"/>
        </w:tblBorders>
        <w:tblLook w:val="01E0" w:firstRow="1" w:lastRow="1" w:firstColumn="1" w:lastColumn="1" w:noHBand="0" w:noVBand="0"/>
      </w:tblPr>
      <w:tblGrid>
        <w:gridCol w:w="1839"/>
        <w:gridCol w:w="4046"/>
        <w:gridCol w:w="3743"/>
      </w:tblGrid>
      <w:tr w:rsidR="002E2759" w:rsidRPr="00021D37" w14:paraId="366B3A80" w14:textId="77777777" w:rsidTr="000E3D77">
        <w:trPr>
          <w:trHeight w:val="587"/>
          <w:tblHeader/>
        </w:trPr>
        <w:tc>
          <w:tcPr>
            <w:tcW w:w="955" w:type="pct"/>
            <w:shd w:val="clear" w:color="auto" w:fill="D5E0D7" w:themeFill="text2" w:themeFillTint="E6"/>
          </w:tcPr>
          <w:p w14:paraId="26006DA1" w14:textId="77777777" w:rsidR="002E2759" w:rsidRPr="00021D37" w:rsidRDefault="002E2759">
            <w:pPr>
              <w:pStyle w:val="TableParagraph"/>
              <w:spacing w:before="90"/>
              <w:rPr>
                <w:rFonts w:asciiTheme="minorHAnsi" w:hAnsiTheme="minorHAnsi"/>
                <w:b/>
                <w:sz w:val="18"/>
                <w:szCs w:val="18"/>
              </w:rPr>
            </w:pPr>
            <w:r w:rsidRPr="00021D37">
              <w:rPr>
                <w:rFonts w:asciiTheme="minorHAnsi" w:hAnsiTheme="minorHAnsi"/>
                <w:b/>
                <w:sz w:val="18"/>
                <w:szCs w:val="18"/>
              </w:rPr>
              <w:t>Role</w:t>
            </w:r>
          </w:p>
        </w:tc>
        <w:tc>
          <w:tcPr>
            <w:tcW w:w="2101" w:type="pct"/>
            <w:shd w:val="clear" w:color="auto" w:fill="D5E0D7" w:themeFill="text2" w:themeFillTint="E6"/>
          </w:tcPr>
          <w:p w14:paraId="797A78E0" w14:textId="77777777" w:rsidR="002E2759" w:rsidRPr="00021D37" w:rsidRDefault="002E2759">
            <w:pPr>
              <w:pStyle w:val="TableParagraph"/>
              <w:spacing w:before="90"/>
              <w:rPr>
                <w:rFonts w:asciiTheme="minorHAnsi" w:hAnsiTheme="minorHAnsi"/>
                <w:b/>
                <w:sz w:val="18"/>
                <w:szCs w:val="18"/>
              </w:rPr>
            </w:pPr>
            <w:r w:rsidRPr="00021D37">
              <w:rPr>
                <w:rFonts w:asciiTheme="minorHAnsi" w:hAnsiTheme="minorHAnsi"/>
                <w:b/>
                <w:sz w:val="18"/>
                <w:szCs w:val="18"/>
              </w:rPr>
              <w:t>Overall</w:t>
            </w:r>
            <w:r w:rsidRPr="00021D37">
              <w:rPr>
                <w:rFonts w:asciiTheme="minorHAnsi" w:hAnsiTheme="minorHAnsi"/>
                <w:b/>
                <w:spacing w:val="-8"/>
                <w:sz w:val="18"/>
                <w:szCs w:val="18"/>
              </w:rPr>
              <w:t xml:space="preserve"> </w:t>
            </w:r>
            <w:r w:rsidRPr="00021D37">
              <w:rPr>
                <w:rFonts w:asciiTheme="minorHAnsi" w:hAnsiTheme="minorHAnsi"/>
                <w:b/>
                <w:sz w:val="18"/>
                <w:szCs w:val="18"/>
              </w:rPr>
              <w:t>responsibilities</w:t>
            </w:r>
          </w:p>
        </w:tc>
        <w:tc>
          <w:tcPr>
            <w:tcW w:w="1945" w:type="pct"/>
            <w:shd w:val="clear" w:color="auto" w:fill="D5E0D7" w:themeFill="text2" w:themeFillTint="E6"/>
          </w:tcPr>
          <w:p w14:paraId="6A7C1CD6" w14:textId="77777777" w:rsidR="002E2759" w:rsidRPr="00021D37" w:rsidRDefault="002E2759">
            <w:pPr>
              <w:pStyle w:val="TableParagraph"/>
              <w:spacing w:before="90"/>
              <w:ind w:left="92"/>
              <w:rPr>
                <w:rFonts w:asciiTheme="minorHAnsi" w:hAnsiTheme="minorHAnsi"/>
                <w:b/>
                <w:sz w:val="18"/>
                <w:szCs w:val="18"/>
              </w:rPr>
            </w:pPr>
            <w:r w:rsidRPr="00021D37">
              <w:rPr>
                <w:rFonts w:asciiTheme="minorHAnsi" w:hAnsiTheme="minorHAnsi"/>
                <w:b/>
                <w:sz w:val="18"/>
                <w:szCs w:val="18"/>
              </w:rPr>
              <w:t>Specific</w:t>
            </w:r>
            <w:r w:rsidRPr="00021D37">
              <w:rPr>
                <w:rFonts w:asciiTheme="minorHAnsi" w:hAnsiTheme="minorHAnsi"/>
                <w:b/>
                <w:spacing w:val="-9"/>
                <w:sz w:val="18"/>
                <w:szCs w:val="18"/>
              </w:rPr>
              <w:t xml:space="preserve"> </w:t>
            </w:r>
            <w:r w:rsidRPr="00021D37">
              <w:rPr>
                <w:rFonts w:asciiTheme="minorHAnsi" w:hAnsiTheme="minorHAnsi"/>
                <w:b/>
                <w:sz w:val="18"/>
                <w:szCs w:val="18"/>
              </w:rPr>
              <w:t>responsibilities</w:t>
            </w:r>
          </w:p>
        </w:tc>
      </w:tr>
      <w:tr w:rsidR="002E2759" w:rsidRPr="00021D37" w14:paraId="683D40E3" w14:textId="77777777" w:rsidTr="00C853C0">
        <w:trPr>
          <w:trHeight w:val="2062"/>
        </w:trPr>
        <w:tc>
          <w:tcPr>
            <w:tcW w:w="955" w:type="pct"/>
          </w:tcPr>
          <w:p w14:paraId="4AB00489" w14:textId="5325CFBF" w:rsidR="002E2759" w:rsidRPr="00021D37" w:rsidRDefault="005828CC">
            <w:pPr>
              <w:pStyle w:val="TableParagraph"/>
              <w:spacing w:before="90"/>
              <w:ind w:right="701"/>
              <w:rPr>
                <w:rFonts w:asciiTheme="minorHAnsi" w:hAnsiTheme="minorHAnsi"/>
                <w:b/>
                <w:sz w:val="18"/>
                <w:szCs w:val="18"/>
              </w:rPr>
            </w:pPr>
            <w:r w:rsidRPr="00021D37">
              <w:rPr>
                <w:rFonts w:asciiTheme="minorHAnsi" w:hAnsiTheme="minorHAnsi"/>
                <w:b/>
                <w:sz w:val="18"/>
                <w:szCs w:val="18"/>
              </w:rPr>
              <w:t>Project</w:t>
            </w:r>
            <w:r w:rsidR="002E2759" w:rsidRPr="00021D37">
              <w:rPr>
                <w:rFonts w:asciiTheme="minorHAnsi" w:hAnsiTheme="minorHAnsi"/>
                <w:b/>
                <w:spacing w:val="1"/>
                <w:sz w:val="18"/>
                <w:szCs w:val="18"/>
              </w:rPr>
              <w:t xml:space="preserve"> </w:t>
            </w:r>
            <w:r w:rsidR="002E2759" w:rsidRPr="00021D37">
              <w:rPr>
                <w:rFonts w:asciiTheme="minorHAnsi" w:hAnsiTheme="minorHAnsi"/>
                <w:b/>
                <w:sz w:val="18"/>
                <w:szCs w:val="18"/>
              </w:rPr>
              <w:t>Manager</w:t>
            </w:r>
          </w:p>
          <w:p w14:paraId="5DAAD2E9" w14:textId="170F8244" w:rsidR="002E2759" w:rsidRPr="00021D37" w:rsidRDefault="002E2759">
            <w:pPr>
              <w:pStyle w:val="TableParagraph"/>
              <w:spacing w:before="1"/>
              <w:ind w:right="798"/>
              <w:rPr>
                <w:rFonts w:asciiTheme="minorHAnsi" w:hAnsiTheme="minorHAnsi"/>
                <w:b/>
                <w:sz w:val="18"/>
                <w:szCs w:val="18"/>
              </w:rPr>
            </w:pPr>
            <w:r w:rsidRPr="00021D37">
              <w:rPr>
                <w:rFonts w:asciiTheme="minorHAnsi" w:hAnsiTheme="minorHAnsi"/>
                <w:b/>
                <w:spacing w:val="-1"/>
                <w:sz w:val="18"/>
                <w:szCs w:val="18"/>
              </w:rPr>
              <w:t xml:space="preserve">/Deputy </w:t>
            </w:r>
            <w:r w:rsidR="00375971" w:rsidRPr="00021D37">
              <w:rPr>
                <w:rFonts w:asciiTheme="minorHAnsi" w:hAnsiTheme="minorHAnsi"/>
                <w:b/>
                <w:spacing w:val="-1"/>
                <w:sz w:val="18"/>
                <w:szCs w:val="18"/>
              </w:rPr>
              <w:t>Project</w:t>
            </w:r>
            <w:r w:rsidRPr="00021D37">
              <w:rPr>
                <w:rFonts w:asciiTheme="minorHAnsi" w:hAnsiTheme="minorHAnsi"/>
                <w:b/>
                <w:spacing w:val="-1"/>
                <w:sz w:val="18"/>
                <w:szCs w:val="18"/>
              </w:rPr>
              <w:t xml:space="preserve"> Manager</w:t>
            </w:r>
          </w:p>
        </w:tc>
        <w:tc>
          <w:tcPr>
            <w:tcW w:w="2101" w:type="pct"/>
          </w:tcPr>
          <w:p w14:paraId="540F13AC" w14:textId="77777777" w:rsidR="00EF7F19" w:rsidRPr="00021D37" w:rsidRDefault="00EF7F19" w:rsidP="00EF7F19">
            <w:pPr>
              <w:pStyle w:val="TableParagraph"/>
              <w:numPr>
                <w:ilvl w:val="0"/>
                <w:numId w:val="79"/>
              </w:numPr>
              <w:tabs>
                <w:tab w:val="left" w:pos="550"/>
              </w:tabs>
              <w:spacing w:before="128"/>
              <w:ind w:right="87"/>
              <w:jc w:val="both"/>
              <w:rPr>
                <w:rFonts w:asciiTheme="minorHAnsi" w:hAnsiTheme="minorHAnsi"/>
                <w:sz w:val="18"/>
                <w:szCs w:val="18"/>
              </w:rPr>
            </w:pPr>
            <w:r w:rsidRPr="00021D37">
              <w:rPr>
                <w:rFonts w:asciiTheme="minorHAnsi" w:hAnsiTheme="minorHAnsi"/>
                <w:sz w:val="18"/>
                <w:szCs w:val="18"/>
              </w:rPr>
              <w:t>Ensure continued implementation of the Operation Phase BMP and allocation of necessary resources.</w:t>
            </w:r>
          </w:p>
          <w:p w14:paraId="07695495" w14:textId="746BF8B9" w:rsidR="00EF7F19" w:rsidRPr="00021D37" w:rsidRDefault="00EF7F19" w:rsidP="00EF7F19">
            <w:pPr>
              <w:pStyle w:val="TableParagraph"/>
              <w:numPr>
                <w:ilvl w:val="0"/>
                <w:numId w:val="79"/>
              </w:numPr>
              <w:tabs>
                <w:tab w:val="left" w:pos="550"/>
              </w:tabs>
              <w:spacing w:before="128"/>
              <w:ind w:right="87"/>
              <w:jc w:val="both"/>
              <w:rPr>
                <w:rFonts w:asciiTheme="minorHAnsi" w:hAnsiTheme="minorHAnsi"/>
                <w:sz w:val="18"/>
                <w:szCs w:val="18"/>
              </w:rPr>
            </w:pPr>
            <w:r w:rsidRPr="00021D37">
              <w:rPr>
                <w:rFonts w:asciiTheme="minorHAnsi" w:hAnsiTheme="minorHAnsi"/>
                <w:sz w:val="18"/>
                <w:szCs w:val="18"/>
              </w:rPr>
              <w:t>Review monitoring results and take decisions on adaptive management interventions based on risk and performance</w:t>
            </w:r>
            <w:r w:rsidR="002F58C5" w:rsidRPr="00021D37">
              <w:rPr>
                <w:rFonts w:asciiTheme="minorHAnsi" w:hAnsiTheme="minorHAnsi"/>
                <w:sz w:val="18"/>
                <w:szCs w:val="18"/>
              </w:rPr>
              <w:t>.</w:t>
            </w:r>
          </w:p>
          <w:p w14:paraId="07A30DA6" w14:textId="1B925C81" w:rsidR="002E2759" w:rsidRPr="00021D37" w:rsidRDefault="002E2759" w:rsidP="007468A2">
            <w:pPr>
              <w:pStyle w:val="TableParagraph"/>
              <w:spacing w:before="10"/>
              <w:ind w:left="0" w:right="83"/>
              <w:jc w:val="both"/>
              <w:rPr>
                <w:rFonts w:asciiTheme="minorHAnsi" w:hAnsiTheme="minorHAnsi"/>
                <w:sz w:val="18"/>
                <w:szCs w:val="18"/>
              </w:rPr>
            </w:pPr>
          </w:p>
        </w:tc>
        <w:tc>
          <w:tcPr>
            <w:tcW w:w="1945" w:type="pct"/>
          </w:tcPr>
          <w:p w14:paraId="1D7DEF20" w14:textId="4C47DA5E" w:rsidR="002E2759" w:rsidRPr="00021D37" w:rsidRDefault="002E2759" w:rsidP="00EF7F19">
            <w:pPr>
              <w:pStyle w:val="TableParagraph"/>
              <w:numPr>
                <w:ilvl w:val="0"/>
                <w:numId w:val="79"/>
              </w:numPr>
              <w:tabs>
                <w:tab w:val="left" w:pos="550"/>
              </w:tabs>
              <w:spacing w:before="128"/>
              <w:ind w:right="87"/>
              <w:jc w:val="both"/>
              <w:rPr>
                <w:rFonts w:asciiTheme="minorHAnsi" w:hAnsiTheme="minorHAnsi"/>
                <w:sz w:val="18"/>
                <w:szCs w:val="18"/>
              </w:rPr>
            </w:pPr>
            <w:r w:rsidRPr="00021D37">
              <w:rPr>
                <w:rFonts w:asciiTheme="minorHAnsi" w:hAnsiTheme="minorHAnsi"/>
                <w:sz w:val="18"/>
                <w:szCs w:val="18"/>
              </w:rPr>
              <w:t>Final approval of this Management Plan and subcontractors’</w:t>
            </w:r>
            <w:r w:rsidR="00EF7F19" w:rsidRPr="00021D37">
              <w:rPr>
                <w:rFonts w:asciiTheme="minorHAnsi" w:hAnsiTheme="minorHAnsi"/>
                <w:sz w:val="18"/>
                <w:szCs w:val="18"/>
              </w:rPr>
              <w:t xml:space="preserve"> </w:t>
            </w:r>
            <w:r w:rsidRPr="00021D37">
              <w:rPr>
                <w:rFonts w:asciiTheme="minorHAnsi" w:hAnsiTheme="minorHAnsi"/>
                <w:sz w:val="18"/>
                <w:szCs w:val="18"/>
              </w:rPr>
              <w:t>plans/procedures for the Project.</w:t>
            </w:r>
          </w:p>
          <w:p w14:paraId="7D48ADB7" w14:textId="39AFAECD" w:rsidR="002E2759" w:rsidRPr="00021D37" w:rsidRDefault="002F58C5">
            <w:pPr>
              <w:pStyle w:val="TableParagraph"/>
              <w:numPr>
                <w:ilvl w:val="0"/>
                <w:numId w:val="79"/>
              </w:numPr>
              <w:tabs>
                <w:tab w:val="left" w:pos="550"/>
              </w:tabs>
              <w:spacing w:before="128"/>
              <w:ind w:right="87"/>
              <w:jc w:val="both"/>
              <w:rPr>
                <w:rFonts w:asciiTheme="minorHAnsi" w:hAnsiTheme="minorHAnsi"/>
                <w:sz w:val="18"/>
                <w:szCs w:val="18"/>
              </w:rPr>
            </w:pPr>
            <w:r w:rsidRPr="00021D37">
              <w:rPr>
                <w:rFonts w:asciiTheme="minorHAnsi" w:hAnsiTheme="minorHAnsi"/>
                <w:sz w:val="18"/>
                <w:szCs w:val="18"/>
              </w:rPr>
              <w:t>Oversee the implementation of corrective measures in response to exceedances (e.g., bat/bird fatality thresholds).</w:t>
            </w:r>
          </w:p>
        </w:tc>
      </w:tr>
      <w:tr w:rsidR="002E2759" w:rsidRPr="00021D37" w14:paraId="5211A683" w14:textId="77777777" w:rsidTr="000E3D77">
        <w:trPr>
          <w:trHeight w:val="4353"/>
        </w:trPr>
        <w:tc>
          <w:tcPr>
            <w:tcW w:w="955" w:type="pct"/>
          </w:tcPr>
          <w:p w14:paraId="44CB7592" w14:textId="23D1B6A1" w:rsidR="002E2759" w:rsidRPr="00021D37" w:rsidRDefault="0043247F" w:rsidP="00F52DBF">
            <w:pPr>
              <w:pStyle w:val="TableParagraph"/>
              <w:spacing w:before="90"/>
              <w:rPr>
                <w:rFonts w:asciiTheme="minorHAnsi" w:hAnsiTheme="minorHAnsi"/>
                <w:b/>
                <w:sz w:val="18"/>
                <w:szCs w:val="18"/>
              </w:rPr>
            </w:pPr>
            <w:r w:rsidRPr="00021D37">
              <w:rPr>
                <w:rFonts w:asciiTheme="minorHAnsi" w:hAnsiTheme="minorHAnsi"/>
                <w:b/>
                <w:bCs/>
                <w:sz w:val="18"/>
                <w:szCs w:val="18"/>
              </w:rPr>
              <w:t>Health and Safety Manager / Environmental Solution Partner</w:t>
            </w:r>
          </w:p>
        </w:tc>
        <w:tc>
          <w:tcPr>
            <w:tcW w:w="2101" w:type="pct"/>
          </w:tcPr>
          <w:p w14:paraId="47A2F434" w14:textId="77777777" w:rsidR="001506B9" w:rsidRPr="00021D37" w:rsidRDefault="001506B9">
            <w:pPr>
              <w:pStyle w:val="TableParagraph"/>
              <w:numPr>
                <w:ilvl w:val="0"/>
                <w:numId w:val="79"/>
              </w:numPr>
              <w:tabs>
                <w:tab w:val="left" w:pos="550"/>
              </w:tabs>
              <w:spacing w:before="12"/>
              <w:ind w:left="550" w:right="87"/>
              <w:jc w:val="both"/>
              <w:rPr>
                <w:rFonts w:asciiTheme="minorHAnsi" w:hAnsiTheme="minorHAnsi"/>
                <w:sz w:val="18"/>
                <w:szCs w:val="18"/>
              </w:rPr>
            </w:pPr>
            <w:r w:rsidRPr="00021D37">
              <w:rPr>
                <w:rFonts w:asciiTheme="minorHAnsi" w:hAnsiTheme="minorHAnsi"/>
                <w:sz w:val="18"/>
                <w:szCs w:val="18"/>
              </w:rPr>
              <w:t>Coordinate biodiversity management and operational monitoring activities.</w:t>
            </w:r>
          </w:p>
          <w:p w14:paraId="57CA38BA" w14:textId="4FF11D52" w:rsidR="002E2759" w:rsidRPr="00021D37" w:rsidRDefault="001506B9" w:rsidP="007468A2">
            <w:pPr>
              <w:pStyle w:val="TableParagraph"/>
              <w:numPr>
                <w:ilvl w:val="0"/>
                <w:numId w:val="79"/>
              </w:numPr>
              <w:tabs>
                <w:tab w:val="left" w:pos="550"/>
              </w:tabs>
              <w:spacing w:before="195"/>
              <w:ind w:left="550" w:right="84"/>
              <w:jc w:val="both"/>
              <w:rPr>
                <w:rFonts w:asciiTheme="minorHAnsi" w:hAnsiTheme="minorHAnsi"/>
                <w:sz w:val="18"/>
                <w:szCs w:val="18"/>
              </w:rPr>
            </w:pPr>
            <w:r w:rsidRPr="00021D37">
              <w:rPr>
                <w:rFonts w:asciiTheme="minorHAnsi" w:hAnsiTheme="minorHAnsi"/>
                <w:sz w:val="18"/>
                <w:szCs w:val="18"/>
              </w:rPr>
              <w:t>Liaise with regulatory agencies, lenders, and stakeholders as required.</w:t>
            </w:r>
            <w:r w:rsidRPr="00021D37">
              <w:rPr>
                <w:rFonts w:asciiTheme="minorHAnsi" w:hAnsiTheme="minorHAnsi"/>
                <w:sz w:val="18"/>
                <w:szCs w:val="18"/>
              </w:rPr>
              <w:br/>
              <w:t>Maintain records of compliance, fatalities, and monitoring results.</w:t>
            </w:r>
          </w:p>
        </w:tc>
        <w:tc>
          <w:tcPr>
            <w:tcW w:w="1945" w:type="pct"/>
          </w:tcPr>
          <w:p w14:paraId="4E5EE071" w14:textId="77777777" w:rsidR="00403B63" w:rsidRPr="00021D37" w:rsidRDefault="00403B63" w:rsidP="00403B63">
            <w:pPr>
              <w:pStyle w:val="TableParagraph"/>
              <w:numPr>
                <w:ilvl w:val="0"/>
                <w:numId w:val="79"/>
              </w:numPr>
              <w:tabs>
                <w:tab w:val="left" w:pos="547"/>
              </w:tabs>
              <w:spacing w:before="128"/>
              <w:ind w:right="90"/>
              <w:jc w:val="both"/>
              <w:rPr>
                <w:rFonts w:asciiTheme="minorHAnsi" w:hAnsiTheme="minorHAnsi"/>
                <w:sz w:val="18"/>
                <w:szCs w:val="18"/>
              </w:rPr>
            </w:pPr>
            <w:r w:rsidRPr="00021D37">
              <w:rPr>
                <w:rFonts w:asciiTheme="minorHAnsi" w:hAnsiTheme="minorHAnsi"/>
                <w:sz w:val="18"/>
                <w:szCs w:val="18"/>
              </w:rPr>
              <w:t>Implement Post-Construction Fatality Monitoring (PCFM) for birds and bats in line with international best practice (e.g., IFC, EBRD, KfW, 2023).</w:t>
            </w:r>
          </w:p>
          <w:p w14:paraId="28D5273E" w14:textId="2E9BABC8" w:rsidR="00403B63" w:rsidRPr="00021D37" w:rsidRDefault="00403B63" w:rsidP="00403B63">
            <w:pPr>
              <w:pStyle w:val="TableParagraph"/>
              <w:numPr>
                <w:ilvl w:val="0"/>
                <w:numId w:val="79"/>
              </w:numPr>
              <w:tabs>
                <w:tab w:val="left" w:pos="547"/>
              </w:tabs>
              <w:spacing w:before="128"/>
              <w:ind w:right="90"/>
              <w:jc w:val="both"/>
              <w:rPr>
                <w:rFonts w:asciiTheme="minorHAnsi" w:hAnsiTheme="minorHAnsi"/>
                <w:sz w:val="18"/>
                <w:szCs w:val="18"/>
              </w:rPr>
            </w:pPr>
            <w:r w:rsidRPr="00021D37">
              <w:rPr>
                <w:rFonts w:asciiTheme="minorHAnsi" w:hAnsiTheme="minorHAnsi"/>
                <w:sz w:val="18"/>
                <w:szCs w:val="18"/>
              </w:rPr>
              <w:t>Initiate adaptive responses such as smart curtailment or shutdown-on-demand where trigger thresholds are exceeded.</w:t>
            </w:r>
          </w:p>
          <w:p w14:paraId="1A7E23A8" w14:textId="47850A1B" w:rsidR="00403B63" w:rsidRPr="00021D37" w:rsidRDefault="00403B63" w:rsidP="00403B63">
            <w:pPr>
              <w:pStyle w:val="TableParagraph"/>
              <w:numPr>
                <w:ilvl w:val="0"/>
                <w:numId w:val="79"/>
              </w:numPr>
              <w:tabs>
                <w:tab w:val="left" w:pos="547"/>
              </w:tabs>
              <w:spacing w:before="128"/>
              <w:ind w:right="90"/>
              <w:jc w:val="both"/>
              <w:rPr>
                <w:rFonts w:asciiTheme="minorHAnsi" w:hAnsiTheme="minorHAnsi"/>
                <w:sz w:val="18"/>
                <w:szCs w:val="18"/>
              </w:rPr>
            </w:pPr>
            <w:r w:rsidRPr="00021D37">
              <w:rPr>
                <w:rFonts w:asciiTheme="minorHAnsi" w:hAnsiTheme="minorHAnsi"/>
                <w:sz w:val="18"/>
                <w:szCs w:val="18"/>
              </w:rPr>
              <w:t>Ensure reporting requirements are met.</w:t>
            </w:r>
          </w:p>
          <w:p w14:paraId="03EF1A1B" w14:textId="0A4880B4" w:rsidR="002E2759" w:rsidRPr="00021D37" w:rsidRDefault="002E2759" w:rsidP="00302DE6">
            <w:pPr>
              <w:pStyle w:val="TableParagraph"/>
              <w:numPr>
                <w:ilvl w:val="0"/>
                <w:numId w:val="79"/>
              </w:numPr>
              <w:tabs>
                <w:tab w:val="left" w:pos="547"/>
              </w:tabs>
              <w:spacing w:before="128"/>
              <w:ind w:left="550" w:right="90"/>
              <w:jc w:val="both"/>
              <w:rPr>
                <w:rFonts w:asciiTheme="minorHAnsi" w:hAnsiTheme="minorHAnsi"/>
                <w:sz w:val="18"/>
                <w:szCs w:val="18"/>
              </w:rPr>
            </w:pPr>
            <w:r w:rsidRPr="00021D37">
              <w:rPr>
                <w:rFonts w:asciiTheme="minorHAnsi" w:hAnsiTheme="minorHAnsi"/>
                <w:sz w:val="18"/>
                <w:szCs w:val="18"/>
              </w:rPr>
              <w:t>Ensuring that action/measures and monitoring activities directly under</w:t>
            </w:r>
          </w:p>
          <w:p w14:paraId="721530ED" w14:textId="0CBFF940" w:rsidR="002E2759" w:rsidRPr="00021D37" w:rsidRDefault="002E2759" w:rsidP="007468A2">
            <w:pPr>
              <w:pStyle w:val="TableParagraph"/>
              <w:numPr>
                <w:ilvl w:val="0"/>
                <w:numId w:val="79"/>
              </w:numPr>
              <w:tabs>
                <w:tab w:val="left" w:pos="547"/>
                <w:tab w:val="left" w:pos="1506"/>
                <w:tab w:val="left" w:pos="3325"/>
              </w:tabs>
              <w:spacing w:before="195"/>
              <w:ind w:left="550" w:right="84"/>
              <w:jc w:val="both"/>
              <w:rPr>
                <w:rFonts w:asciiTheme="minorHAnsi" w:hAnsiTheme="minorHAnsi"/>
                <w:sz w:val="18"/>
                <w:szCs w:val="18"/>
              </w:rPr>
            </w:pPr>
            <w:r w:rsidRPr="00021D37">
              <w:rPr>
                <w:rFonts w:asciiTheme="minorHAnsi" w:hAnsiTheme="minorHAnsi"/>
                <w:sz w:val="18"/>
                <w:szCs w:val="18"/>
              </w:rPr>
              <w:t>Addressing Non-</w:t>
            </w:r>
            <w:r w:rsidR="009D514E" w:rsidRPr="00021D37">
              <w:rPr>
                <w:rFonts w:asciiTheme="minorHAnsi" w:hAnsiTheme="minorHAnsi"/>
                <w:sz w:val="18"/>
                <w:szCs w:val="18"/>
              </w:rPr>
              <w:t xml:space="preserve">Conformances </w:t>
            </w:r>
            <w:r w:rsidRPr="00021D37">
              <w:rPr>
                <w:rFonts w:asciiTheme="minorHAnsi" w:hAnsiTheme="minorHAnsi"/>
                <w:sz w:val="18"/>
                <w:szCs w:val="18"/>
              </w:rPr>
              <w:t>through the definition of Preventive/Corrective</w:t>
            </w:r>
            <w:r w:rsidR="00403B63" w:rsidRPr="00021D37">
              <w:rPr>
                <w:rFonts w:asciiTheme="minorHAnsi" w:hAnsiTheme="minorHAnsi"/>
                <w:sz w:val="18"/>
                <w:szCs w:val="18"/>
              </w:rPr>
              <w:t xml:space="preserve"> </w:t>
            </w:r>
            <w:r w:rsidRPr="00021D37">
              <w:rPr>
                <w:rFonts w:asciiTheme="minorHAnsi" w:hAnsiTheme="minorHAnsi"/>
                <w:sz w:val="18"/>
                <w:szCs w:val="18"/>
              </w:rPr>
              <w:t>actions proposing to Management, if necessary, amendments and/or updates to this Management Plan and issuing plan revisions.</w:t>
            </w:r>
          </w:p>
          <w:p w14:paraId="3588898D" w14:textId="3BC9B96F" w:rsidR="002E2759" w:rsidRPr="00021D37" w:rsidRDefault="002E2759" w:rsidP="007468A2">
            <w:pPr>
              <w:pStyle w:val="TableParagraph"/>
              <w:numPr>
                <w:ilvl w:val="0"/>
                <w:numId w:val="79"/>
              </w:numPr>
              <w:tabs>
                <w:tab w:val="left" w:pos="546"/>
                <w:tab w:val="left" w:pos="547"/>
              </w:tabs>
              <w:spacing w:before="193"/>
              <w:ind w:left="550" w:right="89"/>
              <w:rPr>
                <w:rFonts w:asciiTheme="minorHAnsi" w:hAnsiTheme="minorHAnsi"/>
                <w:sz w:val="18"/>
                <w:szCs w:val="18"/>
              </w:rPr>
            </w:pPr>
            <w:r w:rsidRPr="00021D37">
              <w:rPr>
                <w:rFonts w:asciiTheme="minorHAnsi" w:hAnsiTheme="minorHAnsi"/>
                <w:sz w:val="18"/>
                <w:szCs w:val="18"/>
              </w:rPr>
              <w:t>Bringing major Non-Conformi</w:t>
            </w:r>
            <w:r w:rsidR="009D514E" w:rsidRPr="00021D37">
              <w:rPr>
                <w:rFonts w:asciiTheme="minorHAnsi" w:hAnsiTheme="minorHAnsi"/>
                <w:sz w:val="18"/>
                <w:szCs w:val="18"/>
              </w:rPr>
              <w:t>ances</w:t>
            </w:r>
            <w:r w:rsidRPr="00021D37">
              <w:rPr>
                <w:rFonts w:asciiTheme="minorHAnsi" w:hAnsiTheme="minorHAnsi"/>
                <w:sz w:val="18"/>
                <w:szCs w:val="18"/>
              </w:rPr>
              <w:t xml:space="preserve"> immediately to the attention of</w:t>
            </w:r>
            <w:r w:rsidR="00403B63" w:rsidRPr="00021D37">
              <w:rPr>
                <w:rFonts w:asciiTheme="minorHAnsi" w:hAnsiTheme="minorHAnsi"/>
                <w:sz w:val="18"/>
                <w:szCs w:val="18"/>
              </w:rPr>
              <w:t xml:space="preserve"> </w:t>
            </w:r>
            <w:r w:rsidRPr="00021D37">
              <w:rPr>
                <w:rFonts w:asciiTheme="minorHAnsi" w:hAnsiTheme="minorHAnsi"/>
                <w:sz w:val="18"/>
                <w:szCs w:val="18"/>
              </w:rPr>
              <w:t>Management.</w:t>
            </w:r>
          </w:p>
        </w:tc>
      </w:tr>
      <w:tr w:rsidR="002E2759" w:rsidRPr="00021D37" w14:paraId="5A4377DE" w14:textId="77777777" w:rsidTr="000E3D77">
        <w:trPr>
          <w:trHeight w:val="1732"/>
        </w:trPr>
        <w:tc>
          <w:tcPr>
            <w:tcW w:w="955" w:type="pct"/>
          </w:tcPr>
          <w:p w14:paraId="29A5ED60" w14:textId="3ECBA359" w:rsidR="002E2759" w:rsidRPr="00021D37" w:rsidRDefault="002E2759">
            <w:pPr>
              <w:pStyle w:val="TableParagraph"/>
              <w:spacing w:before="90"/>
              <w:ind w:right="88"/>
              <w:rPr>
                <w:rFonts w:asciiTheme="minorHAnsi" w:hAnsiTheme="minorHAnsi"/>
                <w:b/>
                <w:sz w:val="18"/>
                <w:szCs w:val="18"/>
              </w:rPr>
            </w:pPr>
            <w:r w:rsidRPr="00021D37">
              <w:rPr>
                <w:rFonts w:asciiTheme="minorHAnsi" w:hAnsiTheme="minorHAnsi"/>
                <w:b/>
                <w:sz w:val="18"/>
                <w:szCs w:val="18"/>
              </w:rPr>
              <w:t>All</w:t>
            </w:r>
            <w:r w:rsidRPr="00021D37">
              <w:rPr>
                <w:rFonts w:asciiTheme="minorHAnsi" w:hAnsiTheme="minorHAnsi"/>
                <w:b/>
                <w:spacing w:val="40"/>
                <w:sz w:val="18"/>
                <w:szCs w:val="18"/>
              </w:rPr>
              <w:t xml:space="preserve"> </w:t>
            </w:r>
            <w:r w:rsidRPr="00021D37">
              <w:rPr>
                <w:rFonts w:asciiTheme="minorHAnsi" w:hAnsiTheme="minorHAnsi"/>
                <w:b/>
                <w:sz w:val="18"/>
                <w:szCs w:val="18"/>
              </w:rPr>
              <w:t>employees</w:t>
            </w:r>
            <w:r w:rsidRPr="00021D37">
              <w:rPr>
                <w:rFonts w:asciiTheme="minorHAnsi" w:hAnsiTheme="minorHAnsi"/>
                <w:b/>
                <w:spacing w:val="-53"/>
                <w:sz w:val="18"/>
                <w:szCs w:val="18"/>
              </w:rPr>
              <w:t xml:space="preserve"> </w:t>
            </w:r>
            <w:r w:rsidRPr="00021D37">
              <w:rPr>
                <w:rFonts w:asciiTheme="minorHAnsi" w:hAnsiTheme="minorHAnsi"/>
                <w:b/>
                <w:sz w:val="18"/>
                <w:szCs w:val="18"/>
              </w:rPr>
              <w:t>and</w:t>
            </w:r>
            <w:r w:rsidRPr="00021D37">
              <w:rPr>
                <w:rFonts w:asciiTheme="minorHAnsi" w:hAnsiTheme="minorHAnsi"/>
                <w:b/>
                <w:spacing w:val="1"/>
                <w:sz w:val="18"/>
                <w:szCs w:val="18"/>
              </w:rPr>
              <w:t xml:space="preserve"> </w:t>
            </w:r>
            <w:r w:rsidR="009D514E" w:rsidRPr="00021D37">
              <w:rPr>
                <w:rFonts w:asciiTheme="minorHAnsi" w:hAnsiTheme="minorHAnsi"/>
                <w:b/>
                <w:spacing w:val="1"/>
                <w:sz w:val="18"/>
                <w:szCs w:val="18"/>
              </w:rPr>
              <w:t xml:space="preserve">maintenance </w:t>
            </w:r>
            <w:r w:rsidRPr="00021D37">
              <w:rPr>
                <w:rFonts w:asciiTheme="minorHAnsi" w:hAnsiTheme="minorHAnsi"/>
                <w:b/>
                <w:sz w:val="18"/>
                <w:szCs w:val="18"/>
              </w:rPr>
              <w:t>contractors</w:t>
            </w:r>
          </w:p>
        </w:tc>
        <w:tc>
          <w:tcPr>
            <w:tcW w:w="2101" w:type="pct"/>
          </w:tcPr>
          <w:p w14:paraId="509CB5C5" w14:textId="44DB9F1B" w:rsidR="002E2759" w:rsidRPr="00021D37" w:rsidRDefault="00BC082C" w:rsidP="00302DE6">
            <w:pPr>
              <w:pStyle w:val="TableParagraph"/>
              <w:numPr>
                <w:ilvl w:val="0"/>
                <w:numId w:val="79"/>
              </w:numPr>
              <w:spacing w:before="0"/>
              <w:ind w:right="87"/>
              <w:jc w:val="both"/>
              <w:rPr>
                <w:rFonts w:asciiTheme="minorHAnsi" w:hAnsiTheme="minorHAnsi"/>
                <w:sz w:val="18"/>
                <w:szCs w:val="18"/>
              </w:rPr>
            </w:pPr>
            <w:r w:rsidRPr="00021D37">
              <w:rPr>
                <w:rFonts w:asciiTheme="minorHAnsi" w:hAnsiTheme="minorHAnsi"/>
                <w:sz w:val="18"/>
                <w:szCs w:val="18"/>
              </w:rPr>
              <w:t>Maintain awareness of operational biodiversity risks and mitigation protocols.</w:t>
            </w:r>
          </w:p>
        </w:tc>
        <w:tc>
          <w:tcPr>
            <w:tcW w:w="1945" w:type="pct"/>
          </w:tcPr>
          <w:p w14:paraId="5E5D1B2A" w14:textId="482AF933" w:rsidR="00BC082C" w:rsidRPr="00021D37" w:rsidRDefault="00BC082C" w:rsidP="00BC082C">
            <w:pPr>
              <w:pStyle w:val="TableParagraph"/>
              <w:numPr>
                <w:ilvl w:val="0"/>
                <w:numId w:val="79"/>
              </w:numPr>
              <w:spacing w:before="128"/>
              <w:ind w:right="87"/>
              <w:jc w:val="both"/>
              <w:rPr>
                <w:rFonts w:asciiTheme="minorHAnsi" w:hAnsiTheme="minorHAnsi"/>
                <w:sz w:val="18"/>
                <w:szCs w:val="18"/>
              </w:rPr>
            </w:pPr>
            <w:r w:rsidRPr="00021D37">
              <w:rPr>
                <w:rFonts w:asciiTheme="minorHAnsi" w:hAnsiTheme="minorHAnsi"/>
                <w:sz w:val="18"/>
                <w:szCs w:val="18"/>
              </w:rPr>
              <w:t>Report any wildlife sightings, fatalities, or issues to</w:t>
            </w:r>
            <w:r w:rsidR="007C3393" w:rsidRPr="00021D37">
              <w:rPr>
                <w:rFonts w:asciiTheme="minorHAnsi" w:hAnsiTheme="minorHAnsi"/>
                <w:sz w:val="18"/>
                <w:szCs w:val="18"/>
              </w:rPr>
              <w:t xml:space="preserve"> Project Manager or Environmental Solution Partner</w:t>
            </w:r>
            <w:r w:rsidRPr="00021D37">
              <w:rPr>
                <w:rFonts w:asciiTheme="minorHAnsi" w:hAnsiTheme="minorHAnsi"/>
                <w:sz w:val="18"/>
                <w:szCs w:val="18"/>
              </w:rPr>
              <w:t>.</w:t>
            </w:r>
          </w:p>
          <w:p w14:paraId="4A23CB85" w14:textId="23320FE4" w:rsidR="002E2759" w:rsidRPr="00021D37" w:rsidRDefault="00BC082C" w:rsidP="00302DE6">
            <w:pPr>
              <w:pStyle w:val="TableParagraph"/>
              <w:numPr>
                <w:ilvl w:val="0"/>
                <w:numId w:val="79"/>
              </w:numPr>
              <w:spacing w:before="12"/>
              <w:ind w:right="87"/>
              <w:jc w:val="both"/>
              <w:rPr>
                <w:rFonts w:asciiTheme="minorHAnsi" w:hAnsiTheme="minorHAnsi"/>
                <w:sz w:val="18"/>
                <w:szCs w:val="18"/>
              </w:rPr>
            </w:pPr>
            <w:r w:rsidRPr="00021D37">
              <w:rPr>
                <w:rFonts w:asciiTheme="minorHAnsi" w:hAnsiTheme="minorHAnsi"/>
                <w:sz w:val="18"/>
                <w:szCs w:val="18"/>
              </w:rPr>
              <w:t>Follow good conduct guidelines to avoid disturbance to fauna (e.g., noise, lighting, access to sensitive areas).</w:t>
            </w:r>
          </w:p>
        </w:tc>
      </w:tr>
      <w:tr w:rsidR="002E2759" w:rsidRPr="00021D37" w14:paraId="4C3CD0D5" w14:textId="77777777" w:rsidTr="00C52FE4">
        <w:trPr>
          <w:trHeight w:val="4901"/>
        </w:trPr>
        <w:tc>
          <w:tcPr>
            <w:tcW w:w="955" w:type="pct"/>
          </w:tcPr>
          <w:p w14:paraId="695A7595" w14:textId="05CF1C94" w:rsidR="002E2759" w:rsidRPr="00021D37" w:rsidRDefault="002E2759" w:rsidP="00366F0B">
            <w:pPr>
              <w:pStyle w:val="TableParagraph"/>
              <w:spacing w:before="90"/>
              <w:ind w:right="88"/>
              <w:rPr>
                <w:rFonts w:asciiTheme="minorHAnsi" w:hAnsiTheme="minorHAnsi"/>
                <w:sz w:val="18"/>
                <w:szCs w:val="18"/>
              </w:rPr>
            </w:pPr>
            <w:r w:rsidRPr="00021D37">
              <w:rPr>
                <w:rFonts w:asciiTheme="minorHAnsi" w:hAnsiTheme="minorHAnsi"/>
                <w:b/>
                <w:sz w:val="18"/>
                <w:szCs w:val="18"/>
              </w:rPr>
              <w:lastRenderedPageBreak/>
              <w:t>Biodiversity Specialist</w:t>
            </w:r>
          </w:p>
        </w:tc>
        <w:tc>
          <w:tcPr>
            <w:tcW w:w="2101" w:type="pct"/>
          </w:tcPr>
          <w:p w14:paraId="35F6F82B" w14:textId="467FBD65" w:rsidR="006E6ACE" w:rsidRPr="00021D37" w:rsidRDefault="009D514E" w:rsidP="00366F0B">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O</w:t>
            </w:r>
            <w:r w:rsidR="006E6ACE" w:rsidRPr="00021D37">
              <w:rPr>
                <w:rFonts w:asciiTheme="minorHAnsi" w:hAnsiTheme="minorHAnsi"/>
                <w:sz w:val="18"/>
                <w:szCs w:val="18"/>
              </w:rPr>
              <w:t>perate the wind farm in accordance with the BMP and environmental management requirements.</w:t>
            </w:r>
          </w:p>
          <w:p w14:paraId="003E3605" w14:textId="27A32C97" w:rsidR="002E2759" w:rsidRPr="00021D37" w:rsidRDefault="00366F0B" w:rsidP="007468A2">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Provide expert input for post-construction monitoring, adaptive management decisions, and species-specific measures.</w:t>
            </w:r>
          </w:p>
        </w:tc>
        <w:tc>
          <w:tcPr>
            <w:tcW w:w="1945" w:type="pct"/>
          </w:tcPr>
          <w:p w14:paraId="5CE8CCCC" w14:textId="3D5C31D0" w:rsidR="006E6ACE" w:rsidRPr="00021D37" w:rsidRDefault="006E6ACE" w:rsidP="00354EFD">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Record wildlife incidents (e.g., bat or bird collisions) and report them to the HSE Manager.</w:t>
            </w:r>
          </w:p>
          <w:p w14:paraId="2C3F5600" w14:textId="04E2B03A" w:rsidR="008754DA" w:rsidRPr="00021D37" w:rsidRDefault="008754DA" w:rsidP="00354EFD">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Ensure compliance with operational mitigation measures.</w:t>
            </w:r>
          </w:p>
          <w:p w14:paraId="1D851585" w14:textId="77777777" w:rsidR="007A3658" w:rsidRPr="00021D37" w:rsidRDefault="007A3658" w:rsidP="007A3658">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Assist with developing Scope of Works and Terms of Reference for operational bird/bat monitoring implementation.</w:t>
            </w:r>
          </w:p>
          <w:p w14:paraId="3E7C63A5" w14:textId="09BA4DF3" w:rsidR="00354EFD" w:rsidRPr="00021D37" w:rsidRDefault="00354EFD" w:rsidP="00354EFD">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Design and implement ABBMMP (Adaptive Bird and Bat Management and Monitoring Plan).</w:t>
            </w:r>
          </w:p>
          <w:p w14:paraId="450780D1" w14:textId="18A32097" w:rsidR="00354EFD" w:rsidRPr="00021D37" w:rsidRDefault="00354EFD" w:rsidP="00354EFD">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Analyse PCFM data, update species risk profiles, and recommend mitigation responses.</w:t>
            </w:r>
          </w:p>
          <w:p w14:paraId="3432E020" w14:textId="77777777" w:rsidR="003F6224" w:rsidRPr="00021D37" w:rsidRDefault="00354EFD" w:rsidP="003F6224">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Support training and capacity building for operational teams.</w:t>
            </w:r>
          </w:p>
          <w:p w14:paraId="45D9B68B" w14:textId="5B287640" w:rsidR="003F6224" w:rsidRPr="00021D37" w:rsidRDefault="007A3658" w:rsidP="007A3658">
            <w:pPr>
              <w:pStyle w:val="TableParagraph"/>
              <w:numPr>
                <w:ilvl w:val="0"/>
                <w:numId w:val="79"/>
              </w:numPr>
              <w:tabs>
                <w:tab w:val="left" w:pos="547"/>
              </w:tabs>
              <w:spacing w:before="128"/>
              <w:ind w:right="87"/>
              <w:jc w:val="both"/>
              <w:rPr>
                <w:rFonts w:asciiTheme="minorHAnsi" w:hAnsiTheme="minorHAnsi"/>
                <w:sz w:val="18"/>
                <w:szCs w:val="18"/>
              </w:rPr>
            </w:pPr>
            <w:r w:rsidRPr="00021D37">
              <w:rPr>
                <w:rFonts w:asciiTheme="minorHAnsi" w:hAnsiTheme="minorHAnsi"/>
                <w:sz w:val="18"/>
                <w:szCs w:val="18"/>
              </w:rPr>
              <w:t>Ad-hoc support onsite or remotely as necessary.</w:t>
            </w:r>
          </w:p>
        </w:tc>
      </w:tr>
    </w:tbl>
    <w:p w14:paraId="6CA8A181" w14:textId="77777777" w:rsidR="002E2759" w:rsidRPr="00021D37" w:rsidRDefault="002E2759" w:rsidP="007468A2">
      <w:pPr>
        <w:pStyle w:val="Balk2"/>
      </w:pPr>
      <w:bookmarkStart w:id="141" w:name="_Toc199519280"/>
      <w:bookmarkStart w:id="142" w:name="_Toc199519281"/>
      <w:bookmarkStart w:id="143" w:name="_Toc199519282"/>
      <w:bookmarkStart w:id="144" w:name="_Toc199519283"/>
      <w:bookmarkStart w:id="145" w:name="_Toc199519284"/>
      <w:bookmarkStart w:id="146" w:name="_Toc199519285"/>
      <w:bookmarkStart w:id="147" w:name="_Toc199519286"/>
      <w:bookmarkStart w:id="148" w:name="_Toc199519287"/>
      <w:bookmarkStart w:id="149" w:name="_Toc199519288"/>
      <w:bookmarkStart w:id="150" w:name="_Toc199519289"/>
      <w:bookmarkStart w:id="151" w:name="_Toc155624919"/>
      <w:bookmarkStart w:id="152" w:name="_Toc156896032"/>
      <w:bookmarkStart w:id="153" w:name="_Toc179473591"/>
      <w:bookmarkStart w:id="154" w:name="_Toc212210605"/>
      <w:bookmarkEnd w:id="141"/>
      <w:bookmarkEnd w:id="142"/>
      <w:bookmarkEnd w:id="143"/>
      <w:bookmarkEnd w:id="144"/>
      <w:bookmarkEnd w:id="145"/>
      <w:bookmarkEnd w:id="146"/>
      <w:bookmarkEnd w:id="147"/>
      <w:bookmarkEnd w:id="148"/>
      <w:bookmarkEnd w:id="149"/>
      <w:bookmarkEnd w:id="150"/>
      <w:r w:rsidRPr="00021D37">
        <w:t>Compliance and Review</w:t>
      </w:r>
      <w:bookmarkEnd w:id="151"/>
      <w:bookmarkEnd w:id="152"/>
      <w:bookmarkEnd w:id="153"/>
      <w:bookmarkEnd w:id="154"/>
      <w:r w:rsidRPr="00021D37">
        <w:t xml:space="preserve"> </w:t>
      </w:r>
    </w:p>
    <w:p w14:paraId="6AB1B0FA" w14:textId="025D50AD" w:rsidR="00FC1B90" w:rsidRPr="00FC1B90" w:rsidRDefault="00FC1B90" w:rsidP="00C17C75">
      <w:pPr>
        <w:pStyle w:val="GvdeMetni"/>
      </w:pPr>
      <w:bookmarkStart w:id="155" w:name="_Toc138838420"/>
      <w:bookmarkStart w:id="156" w:name="_Toc155624920"/>
      <w:bookmarkStart w:id="157" w:name="_Toc156896033"/>
      <w:r w:rsidRPr="00FC1B90">
        <w:t>Post</w:t>
      </w:r>
      <w:r w:rsidRPr="00FC1B90">
        <w:rPr>
          <w:rFonts w:ascii="Cambria Math" w:hAnsi="Cambria Math" w:cs="Cambria Math"/>
        </w:rPr>
        <w:t>‑</w:t>
      </w:r>
      <w:r w:rsidRPr="00FC1B90">
        <w:t xml:space="preserve">construction, quarterly checks </w:t>
      </w:r>
      <w:r w:rsidR="00F15FC1">
        <w:t>will be</w:t>
      </w:r>
      <w:r w:rsidRPr="00FC1B90">
        <w:t xml:space="preserve"> undertaken in accordance with EBRD guidelines to verify restoration/mitigation performance and interim success criteria</w:t>
      </w:r>
      <w:r w:rsidR="00F15FC1">
        <w:t>.</w:t>
      </w:r>
    </w:p>
    <w:p w14:paraId="08FA8D13" w14:textId="77777777" w:rsidR="002E2759" w:rsidRPr="00021D37" w:rsidRDefault="002E2759" w:rsidP="007468A2">
      <w:pPr>
        <w:pStyle w:val="Balk2"/>
      </w:pPr>
      <w:bookmarkStart w:id="158" w:name="_Toc212210606"/>
      <w:bookmarkStart w:id="159" w:name="_Toc212210607"/>
      <w:bookmarkStart w:id="160" w:name="_Toc212210608"/>
      <w:bookmarkStart w:id="161" w:name="_Toc212210609"/>
      <w:bookmarkStart w:id="162" w:name="_Toc212210610"/>
      <w:bookmarkStart w:id="163" w:name="_Toc212210611"/>
      <w:bookmarkStart w:id="164" w:name="_Toc212210612"/>
      <w:bookmarkStart w:id="165" w:name="_Toc212210613"/>
      <w:bookmarkStart w:id="166" w:name="_Toc212210614"/>
      <w:bookmarkStart w:id="167" w:name="_Toc212210615"/>
      <w:bookmarkStart w:id="168" w:name="_Toc212210616"/>
      <w:bookmarkStart w:id="169" w:name="_Toc212210617"/>
      <w:bookmarkStart w:id="170" w:name="_Toc212210618"/>
      <w:bookmarkStart w:id="171" w:name="_Toc212210619"/>
      <w:bookmarkStart w:id="172" w:name="_Toc212210620"/>
      <w:bookmarkStart w:id="173" w:name="_Toc212210621"/>
      <w:bookmarkStart w:id="174" w:name="_Toc212210622"/>
      <w:bookmarkStart w:id="175" w:name="_Toc212210623"/>
      <w:bookmarkStart w:id="176" w:name="_Toc212210624"/>
      <w:bookmarkStart w:id="177" w:name="_Toc212210625"/>
      <w:bookmarkStart w:id="178" w:name="_Toc212210626"/>
      <w:bookmarkStart w:id="179" w:name="_Toc212210627"/>
      <w:bookmarkStart w:id="180" w:name="_Toc212210628"/>
      <w:bookmarkStart w:id="181" w:name="_Toc212210629"/>
      <w:bookmarkStart w:id="182" w:name="_Toc212210630"/>
      <w:bookmarkStart w:id="183" w:name="_Toc212210631"/>
      <w:bookmarkStart w:id="184" w:name="_Toc212210632"/>
      <w:bookmarkStart w:id="185" w:name="_Toc212210633"/>
      <w:bookmarkStart w:id="186" w:name="_Toc212210634"/>
      <w:bookmarkStart w:id="187" w:name="_Toc199519505"/>
      <w:bookmarkStart w:id="188" w:name="_Toc199519506"/>
      <w:bookmarkStart w:id="189" w:name="_Toc199519507"/>
      <w:bookmarkStart w:id="190" w:name="_Toc199519508"/>
      <w:bookmarkStart w:id="191" w:name="_Toc199519509"/>
      <w:bookmarkStart w:id="192" w:name="_Toc199519510"/>
      <w:bookmarkStart w:id="193" w:name="_Toc199519511"/>
      <w:bookmarkStart w:id="194" w:name="_Toc199519512"/>
      <w:bookmarkStart w:id="195" w:name="_Toc199519513"/>
      <w:bookmarkStart w:id="196" w:name="_Toc199519514"/>
      <w:bookmarkStart w:id="197" w:name="_Toc199519515"/>
      <w:bookmarkStart w:id="198" w:name="_Toc199519516"/>
      <w:bookmarkStart w:id="199" w:name="_Toc199519517"/>
      <w:bookmarkStart w:id="200" w:name="_Toc199519518"/>
      <w:bookmarkStart w:id="201" w:name="_Toc199519519"/>
      <w:bookmarkStart w:id="202" w:name="_Toc155624924"/>
      <w:bookmarkStart w:id="203" w:name="_Toc156896037"/>
      <w:bookmarkStart w:id="204" w:name="_Toc179473592"/>
      <w:bookmarkStart w:id="205" w:name="_Toc212210635"/>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r w:rsidRPr="00021D37">
        <w:t>Reporting Requirements</w:t>
      </w:r>
      <w:bookmarkEnd w:id="202"/>
      <w:bookmarkEnd w:id="203"/>
      <w:bookmarkEnd w:id="204"/>
      <w:bookmarkEnd w:id="205"/>
    </w:p>
    <w:p w14:paraId="0F02C621" w14:textId="3A7701F2" w:rsidR="002E2759" w:rsidRPr="00021D37" w:rsidRDefault="002E2759" w:rsidP="002E2759">
      <w:pPr>
        <w:autoSpaceDE w:val="0"/>
        <w:autoSpaceDN w:val="0"/>
        <w:adjustRightInd w:val="0"/>
        <w:spacing w:before="120" w:after="60"/>
        <w:contextualSpacing/>
        <w:jc w:val="both"/>
        <w:rPr>
          <w:rFonts w:cs="Arial"/>
          <w:color w:val="000000"/>
        </w:rPr>
      </w:pPr>
      <w:r w:rsidRPr="00021D37">
        <w:rPr>
          <w:rFonts w:cs="Arial"/>
          <w:color w:val="000000"/>
        </w:rPr>
        <w:t xml:space="preserve">The following reporting requirements apply for the </w:t>
      </w:r>
      <w:r w:rsidR="00C27FCD" w:rsidRPr="00021D37">
        <w:rPr>
          <w:rFonts w:cs="Arial"/>
          <w:color w:val="000000"/>
        </w:rPr>
        <w:t>operator</w:t>
      </w:r>
      <w:r w:rsidRPr="00021D37">
        <w:rPr>
          <w:rFonts w:cs="Arial"/>
          <w:color w:val="000000"/>
        </w:rPr>
        <w:t>:</w:t>
      </w:r>
    </w:p>
    <w:p w14:paraId="7877AA9D" w14:textId="3765B662" w:rsidR="002E2759" w:rsidRPr="00021D37" w:rsidRDefault="002E2759" w:rsidP="00BB705C">
      <w:pPr>
        <w:pStyle w:val="ListeMaddemi"/>
        <w:numPr>
          <w:ilvl w:val="0"/>
          <w:numId w:val="47"/>
        </w:numPr>
        <w:spacing w:before="0" w:afterLines="120" w:after="288" w:line="300" w:lineRule="auto"/>
        <w:contextualSpacing/>
        <w:jc w:val="both"/>
      </w:pPr>
      <w:r w:rsidRPr="00021D37">
        <w:t>Incident reporting</w:t>
      </w:r>
      <w:r w:rsidR="009C2C2B" w:rsidRPr="00021D37">
        <w:rPr>
          <w:rFonts w:eastAsiaTheme="minorHAnsi"/>
          <w:kern w:val="2"/>
          <w:szCs w:val="24"/>
          <w:lang w:val="en-US"/>
          <w14:ligatures w14:val="standardContextual"/>
        </w:rPr>
        <w:t xml:space="preserve"> (</w:t>
      </w:r>
      <w:r w:rsidR="003E1FC2" w:rsidRPr="00021D37">
        <w:rPr>
          <w:rFonts w:eastAsiaTheme="minorHAnsi"/>
          <w:kern w:val="2"/>
          <w:szCs w:val="24"/>
          <w:lang w:val="en-US"/>
          <w14:ligatures w14:val="standardContextual"/>
        </w:rPr>
        <w:t>w</w:t>
      </w:r>
      <w:r w:rsidR="009C2C2B" w:rsidRPr="00021D37">
        <w:rPr>
          <w:lang w:val="en-US"/>
        </w:rPr>
        <w:t>ildlife fatalities, habitat degradation, etc.);</w:t>
      </w:r>
      <w:r w:rsidRPr="00021D37">
        <w:t xml:space="preserve"> </w:t>
      </w:r>
    </w:p>
    <w:p w14:paraId="21D945F1"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Emergency response reporting;</w:t>
      </w:r>
    </w:p>
    <w:p w14:paraId="41EBE716" w14:textId="42AD9463" w:rsidR="003E1FC2" w:rsidRPr="00021D37" w:rsidRDefault="003E1FC2" w:rsidP="00BB705C">
      <w:pPr>
        <w:pStyle w:val="ListeMaddemi"/>
        <w:numPr>
          <w:ilvl w:val="0"/>
          <w:numId w:val="47"/>
        </w:numPr>
        <w:spacing w:before="0" w:afterLines="120" w:after="288" w:line="300" w:lineRule="auto"/>
        <w:contextualSpacing/>
        <w:jc w:val="both"/>
      </w:pPr>
      <w:r w:rsidRPr="00021D37">
        <w:rPr>
          <w:lang w:val="en-US"/>
        </w:rPr>
        <w:t>Biannual monitoring reports for birds and bats (as per ABBMMP);</w:t>
      </w:r>
    </w:p>
    <w:p w14:paraId="0D4461D8" w14:textId="3508F0D4" w:rsidR="00655825" w:rsidRPr="00021D37" w:rsidRDefault="00655825" w:rsidP="00BB705C">
      <w:pPr>
        <w:pStyle w:val="ListeMaddemi"/>
        <w:numPr>
          <w:ilvl w:val="0"/>
          <w:numId w:val="47"/>
        </w:numPr>
        <w:spacing w:before="0" w:afterLines="120" w:after="288" w:line="300" w:lineRule="auto"/>
        <w:contextualSpacing/>
        <w:jc w:val="both"/>
      </w:pPr>
      <w:r w:rsidRPr="00021D37">
        <w:rPr>
          <w:lang w:val="en-US"/>
        </w:rPr>
        <w:t>Monthly summaries of maintenance inspections;</w:t>
      </w:r>
    </w:p>
    <w:p w14:paraId="15230C01" w14:textId="77777777" w:rsidR="00655825" w:rsidRPr="00021D37" w:rsidRDefault="00655825" w:rsidP="00655825">
      <w:pPr>
        <w:pStyle w:val="ListeMaddemi"/>
        <w:numPr>
          <w:ilvl w:val="0"/>
          <w:numId w:val="47"/>
        </w:numPr>
        <w:spacing w:afterLines="120" w:after="288"/>
        <w:contextualSpacing/>
        <w:jc w:val="both"/>
      </w:pPr>
      <w:r w:rsidRPr="00021D37">
        <w:t>Annual adaptive management progress and KPI tracking reports;</w:t>
      </w:r>
    </w:p>
    <w:p w14:paraId="1ED0E5F7"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Audit reports;</w:t>
      </w:r>
    </w:p>
    <w:p w14:paraId="4F12FB50"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Inspection logs and status of non-compliances.</w:t>
      </w:r>
    </w:p>
    <w:p w14:paraId="264009F3" w14:textId="77777777" w:rsidR="002E2759" w:rsidRPr="00021D37" w:rsidRDefault="002E2759" w:rsidP="002D1EBB">
      <w:pPr>
        <w:pStyle w:val="Balk2"/>
        <w:ind w:left="426" w:hanging="426"/>
      </w:pPr>
      <w:bookmarkStart w:id="206" w:name="_Toc155624925"/>
      <w:bookmarkStart w:id="207" w:name="_Toc156896038"/>
      <w:bookmarkStart w:id="208" w:name="_Toc179473593"/>
      <w:bookmarkStart w:id="209" w:name="_Toc212210636"/>
      <w:r w:rsidRPr="00021D37">
        <w:t>Record Keeping &amp; Document Control</w:t>
      </w:r>
      <w:bookmarkEnd w:id="206"/>
      <w:bookmarkEnd w:id="207"/>
      <w:bookmarkEnd w:id="208"/>
      <w:bookmarkEnd w:id="209"/>
      <w:r w:rsidRPr="00021D37">
        <w:t xml:space="preserve"> </w:t>
      </w:r>
    </w:p>
    <w:p w14:paraId="01CA799C" w14:textId="77777777" w:rsidR="002E2759" w:rsidRPr="00021D37" w:rsidRDefault="002E2759" w:rsidP="002E2759">
      <w:pPr>
        <w:pStyle w:val="ListeMaddemi"/>
        <w:spacing w:before="0" w:afterLines="120" w:after="288" w:line="300" w:lineRule="auto"/>
        <w:ind w:left="403" w:hanging="403"/>
        <w:jc w:val="both"/>
      </w:pPr>
      <w:r w:rsidRPr="00021D37">
        <w:t>A record-keeping system shall be used to control all records and documents so that they are:</w:t>
      </w:r>
    </w:p>
    <w:p w14:paraId="4FA81057"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Easy to retrieve and identify and are maintained in an orderly fashion;</w:t>
      </w:r>
    </w:p>
    <w:p w14:paraId="7D87BC0F"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Current, accurate, legible, and dated, and that the dates should include revision dates when appropriate;</w:t>
      </w:r>
    </w:p>
    <w:p w14:paraId="5B469637"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Relevant/applicable and satisfy regulatory and/or legislative requirements; and</w:t>
      </w:r>
    </w:p>
    <w:p w14:paraId="3DFDA51B" w14:textId="77777777" w:rsidR="002E2759" w:rsidRPr="00021D37" w:rsidRDefault="002E2759" w:rsidP="00BB705C">
      <w:pPr>
        <w:pStyle w:val="ListeMaddemi"/>
        <w:numPr>
          <w:ilvl w:val="0"/>
          <w:numId w:val="47"/>
        </w:numPr>
        <w:spacing w:before="0" w:afterLines="120" w:after="288" w:line="300" w:lineRule="auto"/>
        <w:contextualSpacing/>
        <w:jc w:val="both"/>
      </w:pPr>
      <w:r w:rsidRPr="00021D37">
        <w:t>Retained for a specified time period – Retention of records may be regulated by legislative or regulatory policies;</w:t>
      </w:r>
    </w:p>
    <w:p w14:paraId="46B3D094" w14:textId="77777777" w:rsidR="002E2759" w:rsidRPr="00021D37" w:rsidRDefault="002E2759" w:rsidP="002E2759">
      <w:pPr>
        <w:pStyle w:val="ListeMaddemi"/>
        <w:spacing w:before="0" w:after="120" w:line="300" w:lineRule="auto"/>
        <w:ind w:left="0" w:firstLine="0"/>
        <w:contextualSpacing/>
        <w:jc w:val="both"/>
      </w:pPr>
    </w:p>
    <w:p w14:paraId="7B559A73" w14:textId="77777777" w:rsidR="002E2759" w:rsidRPr="00021D37" w:rsidRDefault="002E2759" w:rsidP="002E2759">
      <w:pPr>
        <w:pStyle w:val="ListeMaddemi"/>
        <w:spacing w:before="0" w:afterLines="120" w:after="288" w:line="300" w:lineRule="auto"/>
        <w:ind w:left="403" w:hanging="403"/>
        <w:jc w:val="both"/>
      </w:pPr>
      <w:r w:rsidRPr="00021D37">
        <w:lastRenderedPageBreak/>
        <w:t xml:space="preserve">Records are to be kept of all required activities and incidents, which must be readily available for inspection at any time and which are to include the following: </w:t>
      </w:r>
    </w:p>
    <w:p w14:paraId="39B23499" w14:textId="6AD56704" w:rsidR="00607E17" w:rsidRPr="00021D37" w:rsidRDefault="00607E17" w:rsidP="007468A2">
      <w:pPr>
        <w:pStyle w:val="ListeMaddemi"/>
        <w:numPr>
          <w:ilvl w:val="0"/>
          <w:numId w:val="47"/>
        </w:numPr>
        <w:spacing w:before="0" w:afterLines="120" w:after="288" w:line="300" w:lineRule="auto"/>
        <w:contextualSpacing/>
        <w:jc w:val="both"/>
      </w:pPr>
      <w:r w:rsidRPr="00021D37">
        <w:t>Operational permits, licenses, and approvals;</w:t>
      </w:r>
    </w:p>
    <w:p w14:paraId="4BD02171" w14:textId="77777777" w:rsidR="00607E17" w:rsidRPr="00021D37" w:rsidRDefault="00607E17" w:rsidP="00607E17">
      <w:pPr>
        <w:pStyle w:val="ListeMaddemi"/>
        <w:numPr>
          <w:ilvl w:val="0"/>
          <w:numId w:val="47"/>
        </w:numPr>
        <w:spacing w:before="0" w:afterLines="120" w:after="288" w:line="300" w:lineRule="auto"/>
        <w:contextualSpacing/>
        <w:jc w:val="both"/>
      </w:pPr>
      <w:r w:rsidRPr="00021D37">
        <w:t>Register of relevant environmental legislation;</w:t>
      </w:r>
    </w:p>
    <w:p w14:paraId="0A9FC18C" w14:textId="77777777" w:rsidR="00607E17" w:rsidRPr="00021D37" w:rsidRDefault="00607E17" w:rsidP="00607E17">
      <w:pPr>
        <w:pStyle w:val="ListeMaddemi"/>
        <w:numPr>
          <w:ilvl w:val="0"/>
          <w:numId w:val="47"/>
        </w:numPr>
        <w:spacing w:before="0" w:afterLines="120" w:after="288" w:line="300" w:lineRule="auto"/>
        <w:contextualSpacing/>
        <w:jc w:val="both"/>
      </w:pPr>
      <w:r w:rsidRPr="00021D37">
        <w:t>Register of relevant environmental consents;</w:t>
      </w:r>
    </w:p>
    <w:p w14:paraId="0498A2E2" w14:textId="3D989A6C" w:rsidR="00607E17" w:rsidRPr="00021D37" w:rsidRDefault="00607E17" w:rsidP="007468A2">
      <w:pPr>
        <w:pStyle w:val="ListeMaddemi"/>
        <w:numPr>
          <w:ilvl w:val="0"/>
          <w:numId w:val="47"/>
        </w:numPr>
        <w:spacing w:before="0" w:afterLines="120" w:after="288" w:line="300" w:lineRule="auto"/>
        <w:contextualSpacing/>
        <w:jc w:val="both"/>
      </w:pPr>
      <w:r w:rsidRPr="00021D37">
        <w:t>Collision monitoring reports (birds and bats);</w:t>
      </w:r>
    </w:p>
    <w:p w14:paraId="6EAD6EA6" w14:textId="6EA8EBE2" w:rsidR="00607E17" w:rsidRPr="00021D37" w:rsidRDefault="00607E17" w:rsidP="007468A2">
      <w:pPr>
        <w:pStyle w:val="ListeMaddemi"/>
        <w:numPr>
          <w:ilvl w:val="0"/>
          <w:numId w:val="47"/>
        </w:numPr>
        <w:spacing w:before="0" w:afterLines="120" w:after="288" w:line="300" w:lineRule="auto"/>
        <w:contextualSpacing/>
        <w:jc w:val="both"/>
      </w:pPr>
      <w:r w:rsidRPr="00021D37">
        <w:t>ABBMMP and Post-Construction Fatality Monitoring (PCFM) outputs;</w:t>
      </w:r>
    </w:p>
    <w:p w14:paraId="0E7AB923" w14:textId="360F1EBF" w:rsidR="00607E17" w:rsidRPr="00021D37" w:rsidRDefault="00607E17" w:rsidP="007468A2">
      <w:pPr>
        <w:pStyle w:val="ListeMaddemi"/>
        <w:numPr>
          <w:ilvl w:val="0"/>
          <w:numId w:val="47"/>
        </w:numPr>
        <w:spacing w:before="0" w:afterLines="120" w:after="288" w:line="300" w:lineRule="auto"/>
        <w:contextualSpacing/>
        <w:jc w:val="both"/>
      </w:pPr>
      <w:r w:rsidRPr="00021D37">
        <w:t>Training logs and refresher records;</w:t>
      </w:r>
    </w:p>
    <w:p w14:paraId="151D3DAC" w14:textId="459B0E88" w:rsidR="00607E17" w:rsidRPr="00021D37" w:rsidRDefault="00607E17" w:rsidP="007468A2">
      <w:pPr>
        <w:pStyle w:val="ListeMaddemi"/>
        <w:numPr>
          <w:ilvl w:val="0"/>
          <w:numId w:val="47"/>
        </w:numPr>
        <w:spacing w:before="0" w:afterLines="120" w:after="288" w:line="300" w:lineRule="auto"/>
        <w:contextualSpacing/>
        <w:jc w:val="both"/>
      </w:pPr>
      <w:r w:rsidRPr="00021D37">
        <w:t>Equipment inspection and maintenance logs;</w:t>
      </w:r>
    </w:p>
    <w:p w14:paraId="1DD3ADAD" w14:textId="5DA3658A" w:rsidR="00607E17" w:rsidRPr="00021D37" w:rsidRDefault="00607E17" w:rsidP="007468A2">
      <w:pPr>
        <w:pStyle w:val="ListeMaddemi"/>
        <w:numPr>
          <w:ilvl w:val="0"/>
          <w:numId w:val="47"/>
        </w:numPr>
        <w:spacing w:before="0" w:afterLines="120" w:after="288" w:line="300" w:lineRule="auto"/>
        <w:contextualSpacing/>
        <w:jc w:val="both"/>
      </w:pPr>
      <w:r w:rsidRPr="00021D37">
        <w:t>Records of any curtailment or adaptive management actions;</w:t>
      </w:r>
    </w:p>
    <w:p w14:paraId="5CBA968B" w14:textId="23E34821" w:rsidR="00607E17" w:rsidRPr="00021D37" w:rsidRDefault="00607E17" w:rsidP="007468A2">
      <w:pPr>
        <w:pStyle w:val="ListeMaddemi"/>
        <w:numPr>
          <w:ilvl w:val="0"/>
          <w:numId w:val="47"/>
        </w:numPr>
        <w:spacing w:before="0" w:afterLines="120" w:after="288" w:line="300" w:lineRule="auto"/>
        <w:contextualSpacing/>
        <w:jc w:val="both"/>
      </w:pPr>
      <w:r w:rsidRPr="00021D37">
        <w:t>Updated habitat restoration/compensation monitoring results.</w:t>
      </w:r>
    </w:p>
    <w:p w14:paraId="1004DE4C" w14:textId="77777777" w:rsidR="00942A30" w:rsidRPr="00021D37" w:rsidRDefault="00942A30" w:rsidP="007468A2">
      <w:pPr>
        <w:pStyle w:val="ListeMaddemi"/>
        <w:spacing w:before="0" w:afterLines="120" w:after="288" w:line="300" w:lineRule="auto"/>
        <w:ind w:left="0" w:firstLine="0"/>
        <w:contextualSpacing/>
        <w:jc w:val="both"/>
      </w:pPr>
    </w:p>
    <w:p w14:paraId="375D5E40" w14:textId="53CA394B" w:rsidR="0006525B" w:rsidRPr="00021D37" w:rsidRDefault="0006525B" w:rsidP="007468A2">
      <w:pPr>
        <w:pStyle w:val="ListeMaddemi"/>
        <w:spacing w:before="0" w:afterLines="120" w:after="288" w:line="300" w:lineRule="auto"/>
        <w:ind w:left="0" w:firstLine="0"/>
        <w:contextualSpacing/>
        <w:jc w:val="both"/>
      </w:pPr>
      <w:r w:rsidRPr="00021D37">
        <w:t>As with the construction phase, version control and summary of revisions must be maintained, with a change log authorized by the operator or designated Biodiversity/Environmental Officer.</w:t>
      </w:r>
    </w:p>
    <w:p w14:paraId="0D93B3AE" w14:textId="7A34C4AE" w:rsidR="007468A2" w:rsidRPr="00021D37" w:rsidRDefault="007E5BD9" w:rsidP="007468A2">
      <w:pPr>
        <w:pStyle w:val="Balk1"/>
      </w:pPr>
      <w:bookmarkStart w:id="210" w:name="_Toc212210637"/>
      <w:r w:rsidRPr="00021D37">
        <w:rPr>
          <w:caps w:val="0"/>
        </w:rPr>
        <w:t>SUPPLEMENTARY / COMPLEMENTARY PLANS</w:t>
      </w:r>
      <w:bookmarkEnd w:id="210"/>
    </w:p>
    <w:p w14:paraId="74F16B92" w14:textId="3F195650" w:rsidR="00224348" w:rsidRPr="00021D37" w:rsidRDefault="0052616D" w:rsidP="00D7563D">
      <w:pPr>
        <w:pStyle w:val="GvdeMetni"/>
      </w:pPr>
      <w:r w:rsidRPr="00021D37">
        <w:t xml:space="preserve">The </w:t>
      </w:r>
      <w:r w:rsidR="00224348" w:rsidRPr="00021D37">
        <w:t xml:space="preserve">construction and operation </w:t>
      </w:r>
      <w:r w:rsidRPr="00021D37">
        <w:t xml:space="preserve">BMP </w:t>
      </w:r>
      <w:r w:rsidR="00224348" w:rsidRPr="00021D37">
        <w:t xml:space="preserve">(see Chapters 4 and 5 respectively) </w:t>
      </w:r>
      <w:r w:rsidRPr="00021D37">
        <w:t>has highlighted a number of complementary / supplementary plans</w:t>
      </w:r>
      <w:r w:rsidR="009618EF" w:rsidRPr="00021D37">
        <w:t xml:space="preserve"> or </w:t>
      </w:r>
      <w:r w:rsidR="007E0559" w:rsidRPr="00021D37">
        <w:t>programs</w:t>
      </w:r>
      <w:r w:rsidRPr="00021D37">
        <w:t xml:space="preserve"> required to implement the necessary management actions for the construction and operation phases.</w:t>
      </w:r>
      <w:r w:rsidR="00B67373" w:rsidRPr="00021D37">
        <w:t xml:space="preserve"> </w:t>
      </w:r>
      <w:r w:rsidR="00224348" w:rsidRPr="00021D37">
        <w:t>Specifically</w:t>
      </w:r>
      <w:r w:rsidR="007E0559" w:rsidRPr="00021D37">
        <w:t>,</w:t>
      </w:r>
      <w:r w:rsidR="00224348" w:rsidRPr="00021D37">
        <w:t xml:space="preserve"> these are identified in Table 4-2 (construction BMP action table) and Table 5-2 (operational BMP action table).</w:t>
      </w:r>
    </w:p>
    <w:p w14:paraId="7480310F" w14:textId="75B38210" w:rsidR="007468A2" w:rsidRPr="00021D37" w:rsidRDefault="00B67373" w:rsidP="00D7563D">
      <w:pPr>
        <w:pStyle w:val="GvdeMetni"/>
      </w:pPr>
      <w:r w:rsidRPr="00021D37">
        <w:t>The</w:t>
      </w:r>
      <w:r w:rsidR="00224348" w:rsidRPr="00021D37">
        <w:t xml:space="preserve"> plans</w:t>
      </w:r>
      <w:r w:rsidR="007E0559" w:rsidRPr="00021D37">
        <w:t xml:space="preserve"> and programs</w:t>
      </w:r>
      <w:r w:rsidRPr="00021D37">
        <w:t xml:space="preserve"> are indicated below in Table 6-1, together with recommended timeframes</w:t>
      </w:r>
      <w:r w:rsidR="007E0559" w:rsidRPr="00021D37">
        <w:t xml:space="preserve"> to develop these</w:t>
      </w:r>
      <w:r w:rsidRPr="00021D37">
        <w:t>.</w:t>
      </w:r>
    </w:p>
    <w:p w14:paraId="3D286641" w14:textId="77777777" w:rsidR="009618EF" w:rsidRPr="00021D37" w:rsidRDefault="009618EF" w:rsidP="00D7563D">
      <w:pPr>
        <w:pStyle w:val="GvdeMetni"/>
        <w:sectPr w:rsidR="009618EF" w:rsidRPr="00021D37" w:rsidSect="009A59EE">
          <w:pgSz w:w="11906" w:h="16838" w:code="9"/>
          <w:pgMar w:top="1134" w:right="1134" w:bottom="1134" w:left="1134" w:header="567" w:footer="374" w:gutter="0"/>
          <w:cols w:sep="1" w:space="380"/>
          <w:titlePg/>
          <w:docGrid w:linePitch="360"/>
        </w:sectPr>
      </w:pPr>
    </w:p>
    <w:p w14:paraId="4ADAA4CE" w14:textId="5F04C6DD" w:rsidR="00CB2BE7" w:rsidRPr="00021D37" w:rsidRDefault="00CB2BE7" w:rsidP="00CB2BE7">
      <w:pPr>
        <w:pStyle w:val="ResimYazs"/>
      </w:pPr>
      <w:bookmarkStart w:id="211" w:name="_Toc212210662"/>
      <w:r w:rsidRPr="00021D37">
        <w:lastRenderedPageBreak/>
        <w:t xml:space="preserve">Table </w:t>
      </w:r>
      <w:r w:rsidRPr="00021D37">
        <w:fldChar w:fldCharType="begin"/>
      </w:r>
      <w:r w:rsidRPr="00021D37">
        <w:instrText xml:space="preserve"> STYLEREF 1 \s </w:instrText>
      </w:r>
      <w:r w:rsidRPr="00021D37">
        <w:fldChar w:fldCharType="separate"/>
      </w:r>
      <w:r w:rsidR="00B506BC">
        <w:rPr>
          <w:noProof/>
        </w:rPr>
        <w:t>6</w:t>
      </w:r>
      <w:r w:rsidRPr="00021D37">
        <w:fldChar w:fldCharType="end"/>
      </w:r>
      <w:r w:rsidRPr="00021D37">
        <w:noBreakHyphen/>
      </w:r>
      <w:r w:rsidRPr="00021D37">
        <w:fldChar w:fldCharType="begin"/>
      </w:r>
      <w:r w:rsidRPr="00021D37">
        <w:instrText xml:space="preserve"> SEQ Table \* ARABIC \s 1 </w:instrText>
      </w:r>
      <w:r w:rsidRPr="00021D37">
        <w:fldChar w:fldCharType="separate"/>
      </w:r>
      <w:r w:rsidR="00B506BC">
        <w:rPr>
          <w:noProof/>
        </w:rPr>
        <w:t>1</w:t>
      </w:r>
      <w:r w:rsidRPr="00021D37">
        <w:fldChar w:fldCharType="end"/>
      </w:r>
      <w:r w:rsidRPr="00021D37">
        <w:t xml:space="preserve"> Supplementary and Compl</w:t>
      </w:r>
      <w:r w:rsidR="009618EF" w:rsidRPr="00021D37">
        <w:t>E</w:t>
      </w:r>
      <w:r w:rsidRPr="00021D37">
        <w:t>mentary Plans Required</w:t>
      </w:r>
      <w:bookmarkEnd w:id="211"/>
      <w:r w:rsidRPr="00021D37">
        <w:t xml:space="preserve"> </w:t>
      </w:r>
    </w:p>
    <w:tbl>
      <w:tblPr>
        <w:tblStyle w:val="ERMTable1"/>
        <w:tblW w:w="5000" w:type="pct"/>
        <w:tblLook w:val="04A0" w:firstRow="1" w:lastRow="0" w:firstColumn="1" w:lastColumn="0" w:noHBand="0" w:noVBand="1"/>
      </w:tblPr>
      <w:tblGrid>
        <w:gridCol w:w="915"/>
        <w:gridCol w:w="3905"/>
        <w:gridCol w:w="3453"/>
        <w:gridCol w:w="2101"/>
        <w:gridCol w:w="2101"/>
        <w:gridCol w:w="2095"/>
      </w:tblGrid>
      <w:tr w:rsidR="009618EF" w:rsidRPr="00021D37" w14:paraId="479A38FA" w14:textId="38442CF6" w:rsidTr="00DF124B">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41450FDC" w14:textId="415A1682" w:rsidR="009618EF" w:rsidRPr="00021D37" w:rsidRDefault="009618EF" w:rsidP="00FD264E">
            <w:pPr>
              <w:pStyle w:val="GvdeMetni"/>
              <w:spacing w:before="20" w:after="20" w:line="240" w:lineRule="auto"/>
              <w:jc w:val="center"/>
              <w:rPr>
                <w:rFonts w:ascii="Verdana" w:hAnsi="Verdana"/>
                <w:sz w:val="16"/>
                <w:szCs w:val="16"/>
              </w:rPr>
            </w:pPr>
            <w:r w:rsidRPr="00021D37">
              <w:rPr>
                <w:rFonts w:ascii="Verdana" w:hAnsi="Verdana"/>
                <w:sz w:val="16"/>
                <w:szCs w:val="16"/>
              </w:rPr>
              <w:t>#</w:t>
            </w:r>
          </w:p>
        </w:tc>
        <w:tc>
          <w:tcPr>
            <w:tcW w:w="1340" w:type="pct"/>
            <w:vAlign w:val="center"/>
          </w:tcPr>
          <w:p w14:paraId="5FFF753C" w14:textId="02A64F83" w:rsidR="009618EF" w:rsidRPr="00021D37" w:rsidRDefault="009618EF">
            <w:pPr>
              <w:pStyle w:val="GvdeMetni"/>
              <w:spacing w:before="20" w:after="20" w:line="240" w:lineRule="auto"/>
              <w:cnfStyle w:val="100000000000" w:firstRow="1"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Plan / Program</w:t>
            </w:r>
          </w:p>
        </w:tc>
        <w:tc>
          <w:tcPr>
            <w:tcW w:w="1185" w:type="pct"/>
            <w:vAlign w:val="center"/>
          </w:tcPr>
          <w:p w14:paraId="66416E23" w14:textId="41BC4F98" w:rsidR="009618EF" w:rsidRPr="00021D37" w:rsidRDefault="009618EF">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Relevance</w:t>
            </w:r>
          </w:p>
        </w:tc>
        <w:tc>
          <w:tcPr>
            <w:tcW w:w="721" w:type="pct"/>
            <w:vAlign w:val="center"/>
          </w:tcPr>
          <w:p w14:paraId="68806B36" w14:textId="54255CF6" w:rsidR="009618EF" w:rsidRPr="00021D37" w:rsidRDefault="009618EF">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Project Phase</w:t>
            </w:r>
          </w:p>
        </w:tc>
        <w:tc>
          <w:tcPr>
            <w:tcW w:w="721" w:type="pct"/>
            <w:vAlign w:val="center"/>
          </w:tcPr>
          <w:p w14:paraId="52EBDD55" w14:textId="426B6807" w:rsidR="009618EF" w:rsidRPr="00021D37" w:rsidRDefault="009618EF">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Status</w:t>
            </w:r>
          </w:p>
        </w:tc>
        <w:tc>
          <w:tcPr>
            <w:tcW w:w="719" w:type="pct"/>
            <w:vAlign w:val="center"/>
          </w:tcPr>
          <w:p w14:paraId="58001D70" w14:textId="0B8A47A9" w:rsidR="009618EF" w:rsidRPr="00021D37" w:rsidRDefault="009618EF">
            <w:pPr>
              <w:pStyle w:val="GvdeMetni"/>
              <w:spacing w:before="20" w:after="20" w:line="240" w:lineRule="auto"/>
              <w:jc w:val="center"/>
              <w:cnfStyle w:val="100000000000" w:firstRow="1"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Timeframe to develop</w:t>
            </w:r>
          </w:p>
        </w:tc>
      </w:tr>
      <w:tr w:rsidR="009618EF" w:rsidRPr="00021D37" w14:paraId="342C4AE8" w14:textId="45F7CE9A"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42573663" w14:textId="2A9CE407" w:rsidR="009618EF" w:rsidRPr="00021D37" w:rsidRDefault="009618EF" w:rsidP="00FD264E">
            <w:pPr>
              <w:pStyle w:val="GvdeMetni"/>
              <w:spacing w:before="20" w:after="20" w:line="240" w:lineRule="auto"/>
              <w:jc w:val="center"/>
              <w:rPr>
                <w:rFonts w:ascii="Verdana" w:hAnsi="Verdana"/>
                <w:sz w:val="16"/>
                <w:szCs w:val="16"/>
              </w:rPr>
            </w:pPr>
            <w:r w:rsidRPr="00021D37">
              <w:rPr>
                <w:rFonts w:ascii="Verdana" w:hAnsi="Verdana"/>
                <w:sz w:val="16"/>
                <w:szCs w:val="16"/>
              </w:rPr>
              <w:t>1</w:t>
            </w:r>
          </w:p>
        </w:tc>
        <w:tc>
          <w:tcPr>
            <w:tcW w:w="1340" w:type="pct"/>
            <w:vAlign w:val="center"/>
          </w:tcPr>
          <w:p w14:paraId="0288B3AE" w14:textId="01275072" w:rsidR="009618EF" w:rsidRPr="00021D37" w:rsidRDefault="009618EF">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Noise and Vibration Management Plan</w:t>
            </w:r>
          </w:p>
        </w:tc>
        <w:tc>
          <w:tcPr>
            <w:tcW w:w="1185" w:type="pct"/>
            <w:vAlign w:val="center"/>
          </w:tcPr>
          <w:p w14:paraId="5161BA0E" w14:textId="757C6169" w:rsidR="009618EF" w:rsidRPr="00021D37" w:rsidRDefault="0058542D"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Noise and vibration management</w:t>
            </w:r>
          </w:p>
        </w:tc>
        <w:tc>
          <w:tcPr>
            <w:tcW w:w="721" w:type="pct"/>
            <w:vAlign w:val="center"/>
          </w:tcPr>
          <w:p w14:paraId="4D72D0AB" w14:textId="1F60D506" w:rsidR="009618EF" w:rsidRPr="00021D37" w:rsidRDefault="00566A3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3DCC1637" w14:textId="6717EEAF" w:rsidR="009618EF" w:rsidRPr="00021D37" w:rsidRDefault="00E1106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Being developed</w:t>
            </w:r>
            <w:r w:rsidR="009618EF" w:rsidRPr="00021D37">
              <w:rPr>
                <w:rFonts w:ascii="Verdana" w:hAnsi="Verdana"/>
                <w:sz w:val="16"/>
                <w:szCs w:val="16"/>
              </w:rPr>
              <w:t>: ERM</w:t>
            </w:r>
          </w:p>
        </w:tc>
        <w:tc>
          <w:tcPr>
            <w:tcW w:w="719" w:type="pct"/>
            <w:vAlign w:val="center"/>
          </w:tcPr>
          <w:p w14:paraId="2F564AD1" w14:textId="3CFC3930" w:rsidR="009618EF" w:rsidRPr="00021D37" w:rsidRDefault="00566A3C">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3129A035" w14:textId="3732128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15CBF983" w14:textId="7F6B9F44" w:rsidR="009618EF" w:rsidRPr="00021D37" w:rsidRDefault="009618EF" w:rsidP="00FD264E">
            <w:pPr>
              <w:pStyle w:val="GvdeMetni"/>
              <w:spacing w:before="20" w:after="20" w:line="240" w:lineRule="auto"/>
              <w:jc w:val="center"/>
              <w:rPr>
                <w:rFonts w:ascii="Verdana" w:hAnsi="Verdana"/>
                <w:sz w:val="16"/>
                <w:szCs w:val="16"/>
              </w:rPr>
            </w:pPr>
            <w:r w:rsidRPr="00021D37">
              <w:rPr>
                <w:rFonts w:ascii="Verdana" w:hAnsi="Verdana"/>
                <w:sz w:val="16"/>
                <w:szCs w:val="16"/>
              </w:rPr>
              <w:t>2</w:t>
            </w:r>
          </w:p>
        </w:tc>
        <w:tc>
          <w:tcPr>
            <w:tcW w:w="1340" w:type="pct"/>
            <w:vAlign w:val="center"/>
          </w:tcPr>
          <w:p w14:paraId="224265AC" w14:textId="11277AD5" w:rsidR="009618EF" w:rsidRPr="00021D37" w:rsidRDefault="009618EF">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Air Quality Management Plan</w:t>
            </w:r>
          </w:p>
        </w:tc>
        <w:tc>
          <w:tcPr>
            <w:tcW w:w="1185" w:type="pct"/>
            <w:vAlign w:val="center"/>
          </w:tcPr>
          <w:p w14:paraId="68434495" w14:textId="1850F7FC" w:rsidR="009618EF" w:rsidRPr="00021D37" w:rsidRDefault="0058542D"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Dust / air quality management</w:t>
            </w:r>
          </w:p>
        </w:tc>
        <w:tc>
          <w:tcPr>
            <w:tcW w:w="721" w:type="pct"/>
            <w:vAlign w:val="center"/>
          </w:tcPr>
          <w:p w14:paraId="27EE390F" w14:textId="4A53E356" w:rsidR="009618EF" w:rsidRPr="00021D37" w:rsidRDefault="00566A3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147A40BE" w14:textId="00F961AE" w:rsidR="009618EF" w:rsidRPr="00021D37" w:rsidRDefault="00E1106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Being developed</w:t>
            </w:r>
            <w:r w:rsidR="009618EF" w:rsidRPr="00021D37">
              <w:rPr>
                <w:rFonts w:ascii="Verdana" w:hAnsi="Verdana"/>
                <w:sz w:val="16"/>
                <w:szCs w:val="16"/>
              </w:rPr>
              <w:t>: ERM</w:t>
            </w:r>
          </w:p>
        </w:tc>
        <w:tc>
          <w:tcPr>
            <w:tcW w:w="719" w:type="pct"/>
            <w:vAlign w:val="center"/>
          </w:tcPr>
          <w:p w14:paraId="15EAFE5E" w14:textId="5EF51B96" w:rsidR="009618EF" w:rsidRPr="00021D37" w:rsidRDefault="00566A3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B10C89" w:rsidRPr="00021D37" w14:paraId="3250B799"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321756B" w14:textId="3DA25641" w:rsidR="00B10C89"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3</w:t>
            </w:r>
          </w:p>
        </w:tc>
        <w:tc>
          <w:tcPr>
            <w:tcW w:w="1340" w:type="pct"/>
            <w:vAlign w:val="center"/>
          </w:tcPr>
          <w:p w14:paraId="45A272D8" w14:textId="2E75C991" w:rsidR="00B10C89" w:rsidRPr="00021D37" w:rsidRDefault="00B10C89" w:rsidP="00B10C89">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Resource Efficiency and Pollution Prevention Plan</w:t>
            </w:r>
          </w:p>
        </w:tc>
        <w:tc>
          <w:tcPr>
            <w:tcW w:w="1185" w:type="pct"/>
            <w:vAlign w:val="center"/>
          </w:tcPr>
          <w:p w14:paraId="041CB4AB" w14:textId="2F0DBA49" w:rsidR="00B10C89" w:rsidRPr="00021D37" w:rsidRDefault="00B10C89" w:rsidP="00A116E6">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Pollution prevention and control</w:t>
            </w:r>
          </w:p>
        </w:tc>
        <w:tc>
          <w:tcPr>
            <w:tcW w:w="721" w:type="pct"/>
            <w:vAlign w:val="center"/>
          </w:tcPr>
          <w:p w14:paraId="5C4BC2AF" w14:textId="73E5A064" w:rsidR="00B10C89" w:rsidRPr="00021D37" w:rsidRDefault="00B10C89" w:rsidP="00B10C8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6178A71D" w14:textId="08559466" w:rsidR="00B10C89" w:rsidRPr="00021D37" w:rsidRDefault="00E1106C" w:rsidP="00B10C8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Being developed</w:t>
            </w:r>
            <w:r w:rsidR="00B10C89" w:rsidRPr="00021D37">
              <w:rPr>
                <w:rFonts w:ascii="Verdana" w:hAnsi="Verdana"/>
                <w:sz w:val="16"/>
                <w:szCs w:val="16"/>
              </w:rPr>
              <w:t>: ERM</w:t>
            </w:r>
          </w:p>
        </w:tc>
        <w:tc>
          <w:tcPr>
            <w:tcW w:w="719" w:type="pct"/>
            <w:vAlign w:val="center"/>
          </w:tcPr>
          <w:p w14:paraId="6CAFE0D2" w14:textId="4B13416E" w:rsidR="00B10C89" w:rsidRPr="00021D37" w:rsidRDefault="00B10C89" w:rsidP="00B10C8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7084F3D8" w14:textId="14B5D836"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2AE42012" w14:textId="7F361E63"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4</w:t>
            </w:r>
          </w:p>
        </w:tc>
        <w:tc>
          <w:tcPr>
            <w:tcW w:w="1340" w:type="pct"/>
            <w:vAlign w:val="center"/>
          </w:tcPr>
          <w:p w14:paraId="24F3EADF" w14:textId="65550102" w:rsidR="009618EF" w:rsidRPr="00021D37" w:rsidRDefault="009618EF">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 xml:space="preserve">Waste and Wastewater Management Plan  </w:t>
            </w:r>
          </w:p>
        </w:tc>
        <w:tc>
          <w:tcPr>
            <w:tcW w:w="1185" w:type="pct"/>
            <w:vAlign w:val="center"/>
          </w:tcPr>
          <w:p w14:paraId="3C8629C7" w14:textId="643521E3" w:rsidR="009618EF" w:rsidRPr="00021D37" w:rsidRDefault="0058542D" w:rsidP="00A116E6">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Pollution prevention and control</w:t>
            </w:r>
          </w:p>
        </w:tc>
        <w:tc>
          <w:tcPr>
            <w:tcW w:w="721" w:type="pct"/>
            <w:vAlign w:val="center"/>
          </w:tcPr>
          <w:p w14:paraId="20677D5F" w14:textId="1D23C2EF" w:rsidR="009618EF" w:rsidRPr="00021D37" w:rsidRDefault="00566A3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690856DB" w14:textId="2599D81E" w:rsidR="009618EF" w:rsidRPr="00021D37" w:rsidRDefault="00E1106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Being developed</w:t>
            </w:r>
            <w:r w:rsidR="009618EF" w:rsidRPr="00021D37">
              <w:rPr>
                <w:rFonts w:ascii="Verdana" w:hAnsi="Verdana"/>
                <w:sz w:val="16"/>
                <w:szCs w:val="16"/>
              </w:rPr>
              <w:t>: ERM</w:t>
            </w:r>
          </w:p>
        </w:tc>
        <w:tc>
          <w:tcPr>
            <w:tcW w:w="719" w:type="pct"/>
            <w:vAlign w:val="center"/>
          </w:tcPr>
          <w:p w14:paraId="07820F26" w14:textId="056DDBF3" w:rsidR="009618EF" w:rsidRPr="00021D37" w:rsidRDefault="00566A3C">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58542D" w:rsidRPr="00021D37" w14:paraId="4481F075" w14:textId="09C5A841"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8C6C5F4" w14:textId="0A8521D4" w:rsidR="0058542D"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5</w:t>
            </w:r>
          </w:p>
        </w:tc>
        <w:tc>
          <w:tcPr>
            <w:tcW w:w="1340" w:type="pct"/>
            <w:vAlign w:val="center"/>
          </w:tcPr>
          <w:p w14:paraId="378B9171" w14:textId="7953E9F2" w:rsidR="0058542D" w:rsidRPr="00021D37" w:rsidRDefault="0058542D"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Spill Response Plan</w:t>
            </w:r>
          </w:p>
        </w:tc>
        <w:tc>
          <w:tcPr>
            <w:tcW w:w="1185" w:type="pct"/>
            <w:vAlign w:val="center"/>
          </w:tcPr>
          <w:p w14:paraId="00576C27" w14:textId="18952B96" w:rsidR="0058542D" w:rsidRPr="00021D37" w:rsidRDefault="0058542D"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Pollution prevention and control</w:t>
            </w:r>
          </w:p>
        </w:tc>
        <w:tc>
          <w:tcPr>
            <w:tcW w:w="721" w:type="pct"/>
            <w:vAlign w:val="center"/>
          </w:tcPr>
          <w:p w14:paraId="5E4A81C2" w14:textId="695E1872" w:rsidR="0058542D" w:rsidRPr="00021D37" w:rsidRDefault="00E1106C"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1EF984E1" w14:textId="552F2E65" w:rsidR="0058542D" w:rsidRPr="00021D37" w:rsidRDefault="00E1106C"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Being developed</w:t>
            </w:r>
            <w:r w:rsidR="0058542D" w:rsidRPr="00021D37">
              <w:rPr>
                <w:rFonts w:ascii="Verdana" w:hAnsi="Verdana"/>
                <w:sz w:val="16"/>
                <w:szCs w:val="16"/>
              </w:rPr>
              <w:t>: ERM</w:t>
            </w:r>
          </w:p>
        </w:tc>
        <w:tc>
          <w:tcPr>
            <w:tcW w:w="719" w:type="pct"/>
            <w:vAlign w:val="center"/>
          </w:tcPr>
          <w:p w14:paraId="6AF84530" w14:textId="2B7900AE" w:rsidR="0058542D" w:rsidRPr="00021D37" w:rsidRDefault="0058542D"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C919EB" w:rsidRPr="00021D37" w14:paraId="295492BD"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61E61044" w14:textId="77777777" w:rsidR="00C919EB" w:rsidRPr="00021D37" w:rsidRDefault="00C919EB" w:rsidP="00FD264E">
            <w:pPr>
              <w:pStyle w:val="GvdeMetni"/>
              <w:spacing w:before="20" w:after="20" w:line="240" w:lineRule="auto"/>
              <w:jc w:val="center"/>
              <w:rPr>
                <w:rFonts w:ascii="Verdana" w:hAnsi="Verdana"/>
                <w:sz w:val="16"/>
                <w:szCs w:val="16"/>
              </w:rPr>
            </w:pPr>
          </w:p>
        </w:tc>
        <w:tc>
          <w:tcPr>
            <w:tcW w:w="1340" w:type="pct"/>
            <w:vAlign w:val="center"/>
          </w:tcPr>
          <w:p w14:paraId="520AE0E9" w14:textId="24A656C7" w:rsidR="00C919EB" w:rsidRPr="00021D37" w:rsidRDefault="00E1106C"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Hazardous Materials Management Plan</w:t>
            </w:r>
          </w:p>
        </w:tc>
        <w:tc>
          <w:tcPr>
            <w:tcW w:w="1185" w:type="pct"/>
            <w:vAlign w:val="center"/>
          </w:tcPr>
          <w:p w14:paraId="06632D2E" w14:textId="0EC3C0A8" w:rsidR="00C919EB" w:rsidRPr="00021D37" w:rsidRDefault="00E1106C"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Pollution prevention and control</w:t>
            </w:r>
          </w:p>
        </w:tc>
        <w:tc>
          <w:tcPr>
            <w:tcW w:w="721" w:type="pct"/>
            <w:vAlign w:val="center"/>
          </w:tcPr>
          <w:p w14:paraId="25C8EBB8" w14:textId="142B46F3" w:rsidR="00C919EB" w:rsidRPr="00021D37" w:rsidRDefault="00E1106C"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2807B98D" w14:textId="3DC9BA6B" w:rsidR="00C919EB" w:rsidRPr="00021D37" w:rsidRDefault="00E1106C"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Being developed: ERM</w:t>
            </w:r>
          </w:p>
        </w:tc>
        <w:tc>
          <w:tcPr>
            <w:tcW w:w="719" w:type="pct"/>
            <w:vAlign w:val="center"/>
          </w:tcPr>
          <w:p w14:paraId="4B66298B" w14:textId="4786430A" w:rsidR="00C919EB" w:rsidRPr="00021D37" w:rsidRDefault="00E1106C"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20668" w:rsidRPr="00021D37" w14:paraId="48645529"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0C2A38F7" w14:textId="3FCB18FB" w:rsidR="00920668"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6</w:t>
            </w:r>
          </w:p>
        </w:tc>
        <w:tc>
          <w:tcPr>
            <w:tcW w:w="1340" w:type="pct"/>
            <w:vAlign w:val="center"/>
          </w:tcPr>
          <w:p w14:paraId="4AD80CBC" w14:textId="303AE7E4" w:rsidR="00920668" w:rsidRPr="00021D37" w:rsidRDefault="00920668"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Fire Management Plan</w:t>
            </w:r>
          </w:p>
        </w:tc>
        <w:tc>
          <w:tcPr>
            <w:tcW w:w="1185" w:type="pct"/>
            <w:vAlign w:val="center"/>
          </w:tcPr>
          <w:p w14:paraId="5D6D5A31" w14:textId="022F5C93" w:rsidR="00920668" w:rsidRPr="00021D37" w:rsidRDefault="003F1250"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Fire control</w:t>
            </w:r>
          </w:p>
        </w:tc>
        <w:tc>
          <w:tcPr>
            <w:tcW w:w="721" w:type="pct"/>
            <w:vAlign w:val="center"/>
          </w:tcPr>
          <w:p w14:paraId="4729F818" w14:textId="7FED07E0" w:rsidR="00920668" w:rsidRPr="00021D37" w:rsidRDefault="003F1250"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301F98F2" w14:textId="1DA26E9F" w:rsidR="00920668" w:rsidRPr="00021D37"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473B48CA" w14:textId="2120542A" w:rsidR="00920668" w:rsidRPr="00021D37"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20668" w:rsidRPr="00021D37" w14:paraId="6F0E5D3A"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1DF5020C" w14:textId="78B67A61" w:rsidR="00920668"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7</w:t>
            </w:r>
          </w:p>
        </w:tc>
        <w:tc>
          <w:tcPr>
            <w:tcW w:w="1340" w:type="pct"/>
            <w:vAlign w:val="center"/>
          </w:tcPr>
          <w:p w14:paraId="5B5C45AC" w14:textId="5EAB7B34" w:rsidR="00920668" w:rsidRPr="00021D37" w:rsidRDefault="003F1250"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Soil Management Plan</w:t>
            </w:r>
          </w:p>
        </w:tc>
        <w:tc>
          <w:tcPr>
            <w:tcW w:w="1185" w:type="pct"/>
            <w:vAlign w:val="center"/>
          </w:tcPr>
          <w:p w14:paraId="7DE9C3FA" w14:textId="562D7D18" w:rsidR="00920668" w:rsidRPr="00021D37" w:rsidRDefault="003F1250"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Soil and stockpile management</w:t>
            </w:r>
          </w:p>
        </w:tc>
        <w:tc>
          <w:tcPr>
            <w:tcW w:w="721" w:type="pct"/>
            <w:vAlign w:val="center"/>
          </w:tcPr>
          <w:p w14:paraId="0C104EA0" w14:textId="7507827A" w:rsidR="00920668" w:rsidRPr="00021D37" w:rsidRDefault="003F1250"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68A50CE4" w14:textId="24EFEC14" w:rsidR="00920668" w:rsidRPr="00021D37"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1EEC6C95" w14:textId="405C3D5F" w:rsidR="00920668" w:rsidRPr="00021D37"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6A5BC1" w:rsidRPr="00021D37" w14:paraId="121F6D47"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5B659C38" w14:textId="11E53DCF" w:rsidR="006A5BC1"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8</w:t>
            </w:r>
          </w:p>
        </w:tc>
        <w:tc>
          <w:tcPr>
            <w:tcW w:w="1340" w:type="pct"/>
            <w:vAlign w:val="center"/>
          </w:tcPr>
          <w:p w14:paraId="6426ECA8" w14:textId="0E0BF563" w:rsidR="006A5BC1" w:rsidRPr="00021D37" w:rsidRDefault="00E32928"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Invasive Alien Plant (IAP) control plan</w:t>
            </w:r>
          </w:p>
        </w:tc>
        <w:tc>
          <w:tcPr>
            <w:tcW w:w="1185" w:type="pct"/>
            <w:vAlign w:val="center"/>
          </w:tcPr>
          <w:p w14:paraId="4451C8DD" w14:textId="197D7DF9" w:rsidR="006A5BC1" w:rsidRPr="00021D37" w:rsidRDefault="00B46664" w:rsidP="0058542D">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Control of Invasive/Alien Plant species</w:t>
            </w:r>
          </w:p>
        </w:tc>
        <w:tc>
          <w:tcPr>
            <w:tcW w:w="721" w:type="pct"/>
            <w:vAlign w:val="center"/>
          </w:tcPr>
          <w:p w14:paraId="1093AC57" w14:textId="727E43F1" w:rsidR="006A5BC1" w:rsidRPr="00021D37" w:rsidRDefault="00AB0DB4"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0C474838" w14:textId="37AC2700" w:rsidR="006A5BC1" w:rsidRPr="00021D37"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25AA522E" w14:textId="65139393" w:rsidR="006A5BC1" w:rsidRPr="00021D37" w:rsidRDefault="004F41F9" w:rsidP="0058542D">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E32928" w:rsidRPr="00021D37" w14:paraId="5752E532"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5AF71AC2" w14:textId="60BB5CC2" w:rsidR="00E32928"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9</w:t>
            </w:r>
          </w:p>
        </w:tc>
        <w:tc>
          <w:tcPr>
            <w:tcW w:w="1340" w:type="pct"/>
            <w:vAlign w:val="center"/>
          </w:tcPr>
          <w:p w14:paraId="54CA76E4" w14:textId="1593E6BB" w:rsidR="00E32928" w:rsidRPr="00021D37" w:rsidRDefault="00AB0DB4"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Protected and Threatened Flora Conservation Program</w:t>
            </w:r>
          </w:p>
        </w:tc>
        <w:tc>
          <w:tcPr>
            <w:tcW w:w="1185" w:type="pct"/>
            <w:vAlign w:val="center"/>
          </w:tcPr>
          <w:p w14:paraId="763FF0AD" w14:textId="7F50EFE9" w:rsidR="00E32928" w:rsidRPr="00021D37" w:rsidRDefault="002228CA" w:rsidP="0058542D">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Program to manage/conserve protected/threatened flora (CH and PBF species)</w:t>
            </w:r>
          </w:p>
        </w:tc>
        <w:tc>
          <w:tcPr>
            <w:tcW w:w="721" w:type="pct"/>
            <w:vAlign w:val="center"/>
          </w:tcPr>
          <w:p w14:paraId="0E01139D" w14:textId="0BAE4C81" w:rsidR="00E32928" w:rsidRPr="00021D37" w:rsidRDefault="00F43D53"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Pre-construction</w:t>
            </w:r>
          </w:p>
        </w:tc>
        <w:tc>
          <w:tcPr>
            <w:tcW w:w="721" w:type="pct"/>
            <w:vAlign w:val="center"/>
          </w:tcPr>
          <w:p w14:paraId="5A5A1DC3" w14:textId="25A2E985" w:rsidR="00E32928" w:rsidRPr="00021D37"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4E34B6BA" w14:textId="28CB033C" w:rsidR="00E32928" w:rsidRPr="00021D37" w:rsidRDefault="004F41F9" w:rsidP="0058542D">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753EB3EF" w14:textId="00354E95"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1FD99CAC" w14:textId="347FB71A"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10</w:t>
            </w:r>
          </w:p>
        </w:tc>
        <w:tc>
          <w:tcPr>
            <w:tcW w:w="1340" w:type="pct"/>
            <w:vAlign w:val="center"/>
          </w:tcPr>
          <w:p w14:paraId="47F29FAE" w14:textId="2D51E03E" w:rsidR="009618EF" w:rsidRPr="00021D37" w:rsidRDefault="00B31330">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Pre-construction wildlife survey program</w:t>
            </w:r>
          </w:p>
        </w:tc>
        <w:tc>
          <w:tcPr>
            <w:tcW w:w="1185" w:type="pct"/>
            <w:vAlign w:val="center"/>
          </w:tcPr>
          <w:p w14:paraId="41E4B49F" w14:textId="2C12BAA9" w:rsidR="009618EF" w:rsidRPr="00021D37" w:rsidRDefault="002228CA" w:rsidP="002228CA">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 xml:space="preserve">Program </w:t>
            </w:r>
            <w:r w:rsidR="00EF4251" w:rsidRPr="00021D37">
              <w:rPr>
                <w:rFonts w:ascii="Verdana" w:hAnsi="Verdana"/>
                <w:sz w:val="16"/>
                <w:szCs w:val="16"/>
              </w:rPr>
              <w:t xml:space="preserve">and schedule to </w:t>
            </w:r>
            <w:r w:rsidR="00F43D53" w:rsidRPr="00021D37">
              <w:rPr>
                <w:rFonts w:ascii="Verdana" w:hAnsi="Verdana"/>
                <w:sz w:val="16"/>
                <w:szCs w:val="16"/>
              </w:rPr>
              <w:t>inform wildlife surveys pre-construction</w:t>
            </w:r>
          </w:p>
        </w:tc>
        <w:tc>
          <w:tcPr>
            <w:tcW w:w="721" w:type="pct"/>
            <w:vAlign w:val="center"/>
          </w:tcPr>
          <w:p w14:paraId="50A09AC6" w14:textId="398DFF05" w:rsidR="009618EF" w:rsidRPr="00021D37" w:rsidRDefault="00F43D53">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Pre-c</w:t>
            </w:r>
            <w:r w:rsidR="003F1250" w:rsidRPr="00021D37">
              <w:rPr>
                <w:rFonts w:ascii="Verdana" w:hAnsi="Verdana"/>
                <w:sz w:val="16"/>
                <w:szCs w:val="16"/>
              </w:rPr>
              <w:t>onstruction</w:t>
            </w:r>
          </w:p>
        </w:tc>
        <w:tc>
          <w:tcPr>
            <w:tcW w:w="721" w:type="pct"/>
            <w:vAlign w:val="center"/>
          </w:tcPr>
          <w:p w14:paraId="025D7297" w14:textId="1FA70D54" w:rsidR="009618EF" w:rsidRPr="00021D37" w:rsidRDefault="004F41F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27A6DD34" w14:textId="7249DC7D" w:rsidR="009618EF" w:rsidRPr="00021D37" w:rsidRDefault="004F41F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21FB4B81" w14:textId="36FA8F96"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5ECDDD59" w14:textId="0372E73B"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11</w:t>
            </w:r>
          </w:p>
        </w:tc>
        <w:tc>
          <w:tcPr>
            <w:tcW w:w="1340" w:type="pct"/>
            <w:vAlign w:val="center"/>
          </w:tcPr>
          <w:p w14:paraId="0189D4BC" w14:textId="49F236CA" w:rsidR="009618EF" w:rsidRPr="00021D37" w:rsidRDefault="00C84A12">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Pre-construction flora survey program</w:t>
            </w:r>
          </w:p>
        </w:tc>
        <w:tc>
          <w:tcPr>
            <w:tcW w:w="1185" w:type="pct"/>
            <w:vAlign w:val="center"/>
          </w:tcPr>
          <w:p w14:paraId="1FB2DBFB" w14:textId="1CCC61EC" w:rsidR="009618EF" w:rsidRPr="00021D37" w:rsidRDefault="00B8067B" w:rsidP="00B8067B">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Program and schedule to inform flora surveys pre-construction</w:t>
            </w:r>
          </w:p>
        </w:tc>
        <w:tc>
          <w:tcPr>
            <w:tcW w:w="721" w:type="pct"/>
            <w:vAlign w:val="center"/>
          </w:tcPr>
          <w:p w14:paraId="03003666" w14:textId="6755806F" w:rsidR="009618EF" w:rsidRPr="00021D37" w:rsidRDefault="00F43D53">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Pre-construction</w:t>
            </w:r>
          </w:p>
        </w:tc>
        <w:tc>
          <w:tcPr>
            <w:tcW w:w="721" w:type="pct"/>
            <w:vAlign w:val="center"/>
          </w:tcPr>
          <w:p w14:paraId="1E68F011" w14:textId="261515EB" w:rsidR="009618EF" w:rsidRPr="00021D37" w:rsidRDefault="004F41F9">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27165552" w14:textId="212901CA" w:rsidR="009618EF" w:rsidRPr="00021D37" w:rsidRDefault="004F41F9">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25D66A46"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658A3905" w14:textId="0C909EBB"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12</w:t>
            </w:r>
          </w:p>
        </w:tc>
        <w:tc>
          <w:tcPr>
            <w:tcW w:w="1340" w:type="pct"/>
            <w:vAlign w:val="center"/>
          </w:tcPr>
          <w:p w14:paraId="02BA5E52" w14:textId="44C528BA" w:rsidR="009618EF" w:rsidRPr="00021D37" w:rsidRDefault="008042E1">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Monitoring protocols for species</w:t>
            </w:r>
          </w:p>
        </w:tc>
        <w:tc>
          <w:tcPr>
            <w:tcW w:w="1185" w:type="pct"/>
            <w:vAlign w:val="center"/>
          </w:tcPr>
          <w:p w14:paraId="42C119AD" w14:textId="2A2F0E17" w:rsidR="009618EF" w:rsidRPr="00021D37" w:rsidRDefault="00F43D53" w:rsidP="00F43D53">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Protocols to monitor species and populations during and after construction to inform adaptive management</w:t>
            </w:r>
          </w:p>
        </w:tc>
        <w:tc>
          <w:tcPr>
            <w:tcW w:w="721" w:type="pct"/>
            <w:vAlign w:val="center"/>
          </w:tcPr>
          <w:p w14:paraId="0502C9EF" w14:textId="3FD5149B" w:rsidR="009618EF" w:rsidRPr="00021D37" w:rsidRDefault="003F1250">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Construction</w:t>
            </w:r>
          </w:p>
        </w:tc>
        <w:tc>
          <w:tcPr>
            <w:tcW w:w="721" w:type="pct"/>
            <w:vAlign w:val="center"/>
          </w:tcPr>
          <w:p w14:paraId="705D7E44" w14:textId="3B30852A" w:rsidR="009618EF" w:rsidRPr="00021D37" w:rsidRDefault="004F41F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57099643" w14:textId="3432E904" w:rsidR="009618EF" w:rsidRPr="00021D37" w:rsidRDefault="004F41F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construction</w:t>
            </w:r>
          </w:p>
        </w:tc>
      </w:tr>
      <w:tr w:rsidR="009618EF" w:rsidRPr="00021D37" w14:paraId="6DC46C81"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72687931" w14:textId="1D3E4D7A"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t>13</w:t>
            </w:r>
          </w:p>
        </w:tc>
        <w:tc>
          <w:tcPr>
            <w:tcW w:w="1340" w:type="pct"/>
            <w:vAlign w:val="center"/>
          </w:tcPr>
          <w:p w14:paraId="2CFE473C" w14:textId="5440E219" w:rsidR="009618EF" w:rsidRPr="00021D37" w:rsidRDefault="001755C5">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Onsite Habitat Restoration Plan (temporary areas)</w:t>
            </w:r>
          </w:p>
        </w:tc>
        <w:tc>
          <w:tcPr>
            <w:tcW w:w="1185" w:type="pct"/>
            <w:vAlign w:val="center"/>
          </w:tcPr>
          <w:p w14:paraId="31FF9B25" w14:textId="32EDD57F" w:rsidR="009618EF" w:rsidRPr="00021D37" w:rsidRDefault="00F43D53" w:rsidP="00F43D53">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Plan to inform onsite habitat restoration post-construction</w:t>
            </w:r>
          </w:p>
        </w:tc>
        <w:tc>
          <w:tcPr>
            <w:tcW w:w="721" w:type="pct"/>
            <w:vAlign w:val="center"/>
          </w:tcPr>
          <w:p w14:paraId="35EFA5D2" w14:textId="6D1FAB45" w:rsidR="009618EF" w:rsidRPr="00021D37" w:rsidRDefault="003F1250">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Post-construction</w:t>
            </w:r>
          </w:p>
        </w:tc>
        <w:tc>
          <w:tcPr>
            <w:tcW w:w="721" w:type="pct"/>
            <w:vAlign w:val="center"/>
          </w:tcPr>
          <w:p w14:paraId="06C9A10D" w14:textId="29A14FCE" w:rsidR="009618EF" w:rsidRPr="00021D37" w:rsidRDefault="004F41F9">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45B938CA" w14:textId="6FBA9EEB" w:rsidR="009618EF" w:rsidRPr="00021D37" w:rsidRDefault="003E375A">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During construction</w:t>
            </w:r>
          </w:p>
        </w:tc>
      </w:tr>
      <w:tr w:rsidR="009618EF" w:rsidRPr="00021D37" w14:paraId="37C877D2"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0F49A80A" w14:textId="7DD359A9" w:rsidR="009618EF" w:rsidRPr="00021D37" w:rsidRDefault="00AB0DB4" w:rsidP="00FD264E">
            <w:pPr>
              <w:pStyle w:val="GvdeMetni"/>
              <w:spacing w:before="20" w:after="20" w:line="240" w:lineRule="auto"/>
              <w:jc w:val="center"/>
              <w:rPr>
                <w:rFonts w:ascii="Verdana" w:hAnsi="Verdana"/>
                <w:sz w:val="16"/>
                <w:szCs w:val="16"/>
              </w:rPr>
            </w:pPr>
            <w:r w:rsidRPr="00021D37">
              <w:rPr>
                <w:rFonts w:ascii="Verdana" w:hAnsi="Verdana"/>
                <w:sz w:val="16"/>
                <w:szCs w:val="16"/>
              </w:rPr>
              <w:lastRenderedPageBreak/>
              <w:t>14</w:t>
            </w:r>
          </w:p>
        </w:tc>
        <w:tc>
          <w:tcPr>
            <w:tcW w:w="1340" w:type="pct"/>
            <w:vAlign w:val="center"/>
          </w:tcPr>
          <w:p w14:paraId="17C048F9" w14:textId="7FFB839D" w:rsidR="009618EF" w:rsidRPr="00021D37" w:rsidRDefault="00AA3CD0">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Biodiversity Offset Feasibility Study and Strategy</w:t>
            </w:r>
          </w:p>
        </w:tc>
        <w:tc>
          <w:tcPr>
            <w:tcW w:w="1185" w:type="pct"/>
            <w:vAlign w:val="center"/>
          </w:tcPr>
          <w:p w14:paraId="46BC3AEB" w14:textId="644484F3" w:rsidR="009618EF" w:rsidRPr="00021D37" w:rsidRDefault="00FE38D8" w:rsidP="00A116E6">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 xml:space="preserve">Investigate feasibility of an offset and identify </w:t>
            </w:r>
            <w:r w:rsidR="00DF124B" w:rsidRPr="00021D37">
              <w:rPr>
                <w:rFonts w:ascii="Verdana" w:hAnsi="Verdana"/>
                <w:sz w:val="16"/>
                <w:szCs w:val="16"/>
              </w:rPr>
              <w:t>potential offset sites, document overall strategy to achieve NNL/NG</w:t>
            </w:r>
          </w:p>
        </w:tc>
        <w:tc>
          <w:tcPr>
            <w:tcW w:w="721" w:type="pct"/>
            <w:vAlign w:val="center"/>
          </w:tcPr>
          <w:p w14:paraId="3E2D27A2" w14:textId="504A1792" w:rsidR="009618EF" w:rsidRPr="00021D37" w:rsidRDefault="003F1250">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Post-construction</w:t>
            </w:r>
          </w:p>
        </w:tc>
        <w:tc>
          <w:tcPr>
            <w:tcW w:w="721" w:type="pct"/>
            <w:vAlign w:val="center"/>
          </w:tcPr>
          <w:p w14:paraId="7E72CAA9" w14:textId="53A340FD" w:rsidR="009618EF" w:rsidRPr="00021D37" w:rsidRDefault="004F41F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655638A8" w14:textId="53EE375C" w:rsidR="009618EF" w:rsidRPr="00021D37" w:rsidRDefault="003E375A">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During construction</w:t>
            </w:r>
          </w:p>
        </w:tc>
      </w:tr>
      <w:tr w:rsidR="009618EF" w:rsidRPr="00021D37" w14:paraId="11221398" w14:textId="77777777" w:rsidTr="00DF124B">
        <w:tc>
          <w:tcPr>
            <w:cnfStyle w:val="001000000000" w:firstRow="0" w:lastRow="0" w:firstColumn="1" w:lastColumn="0" w:oddVBand="0" w:evenVBand="0" w:oddHBand="0" w:evenHBand="0" w:firstRowFirstColumn="0" w:firstRowLastColumn="0" w:lastRowFirstColumn="0" w:lastRowLastColumn="0"/>
            <w:tcW w:w="314" w:type="pct"/>
            <w:vAlign w:val="center"/>
          </w:tcPr>
          <w:p w14:paraId="22B16A09" w14:textId="731218D5" w:rsidR="009618EF" w:rsidRPr="00021D37" w:rsidRDefault="009618EF" w:rsidP="00FD264E">
            <w:pPr>
              <w:pStyle w:val="GvdeMetni"/>
              <w:spacing w:before="20" w:after="20" w:line="240" w:lineRule="auto"/>
              <w:jc w:val="center"/>
              <w:rPr>
                <w:rFonts w:ascii="Verdana" w:hAnsi="Verdana"/>
                <w:sz w:val="16"/>
                <w:szCs w:val="16"/>
              </w:rPr>
            </w:pPr>
            <w:r w:rsidRPr="00021D37">
              <w:rPr>
                <w:rFonts w:ascii="Verdana" w:hAnsi="Verdana"/>
                <w:sz w:val="16"/>
                <w:szCs w:val="16"/>
              </w:rPr>
              <w:t>1</w:t>
            </w:r>
            <w:r w:rsidR="00AB0DB4" w:rsidRPr="00021D37">
              <w:rPr>
                <w:rFonts w:ascii="Verdana" w:hAnsi="Verdana"/>
                <w:sz w:val="16"/>
                <w:szCs w:val="16"/>
              </w:rPr>
              <w:t>5</w:t>
            </w:r>
          </w:p>
        </w:tc>
        <w:tc>
          <w:tcPr>
            <w:tcW w:w="1340" w:type="pct"/>
            <w:vAlign w:val="center"/>
          </w:tcPr>
          <w:p w14:paraId="0B3D9711" w14:textId="125C1EA8" w:rsidR="009618EF" w:rsidRPr="00021D37" w:rsidRDefault="00024B75">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Biodiversity Offset Management and Monitoring Plan (BOMMP)</w:t>
            </w:r>
          </w:p>
        </w:tc>
        <w:tc>
          <w:tcPr>
            <w:tcW w:w="1185" w:type="pct"/>
            <w:vAlign w:val="center"/>
          </w:tcPr>
          <w:p w14:paraId="54D918B4" w14:textId="430D7024" w:rsidR="009618EF" w:rsidRPr="00021D37" w:rsidRDefault="00DF124B" w:rsidP="00DF124B">
            <w:pPr>
              <w:pStyle w:val="GvdeMetni"/>
              <w:spacing w:before="20" w:after="20" w:line="240" w:lineRule="auto"/>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Biodiversity offset implementation plan, including management and monitoring requirements</w:t>
            </w:r>
          </w:p>
        </w:tc>
        <w:tc>
          <w:tcPr>
            <w:tcW w:w="721" w:type="pct"/>
            <w:vAlign w:val="center"/>
          </w:tcPr>
          <w:p w14:paraId="27958DB4" w14:textId="380DD9CD" w:rsidR="009618EF" w:rsidRPr="00021D37" w:rsidRDefault="003F1250">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Post-construction</w:t>
            </w:r>
          </w:p>
        </w:tc>
        <w:tc>
          <w:tcPr>
            <w:tcW w:w="721" w:type="pct"/>
            <w:vAlign w:val="center"/>
          </w:tcPr>
          <w:p w14:paraId="7A2AA647" w14:textId="6564470F" w:rsidR="009618EF" w:rsidRPr="00021D37" w:rsidRDefault="004F41F9">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2F6A03D7" w14:textId="174C6D1E" w:rsidR="009618EF" w:rsidRPr="00021D37" w:rsidRDefault="003E375A">
            <w:pPr>
              <w:pStyle w:val="GvdeMetni"/>
              <w:spacing w:before="20" w:after="20" w:line="240" w:lineRule="auto"/>
              <w:jc w:val="center"/>
              <w:cnfStyle w:val="000000000000" w:firstRow="0" w:lastRow="0" w:firstColumn="0" w:lastColumn="0" w:oddVBand="0" w:evenVBand="0" w:oddHBand="0" w:evenHBand="0" w:firstRowFirstColumn="0" w:firstRowLastColumn="0" w:lastRowFirstColumn="0" w:lastRowLastColumn="0"/>
              <w:rPr>
                <w:rFonts w:ascii="Verdana" w:hAnsi="Verdana"/>
                <w:sz w:val="16"/>
                <w:szCs w:val="16"/>
              </w:rPr>
            </w:pPr>
            <w:r w:rsidRPr="00021D37">
              <w:rPr>
                <w:rFonts w:ascii="Verdana" w:hAnsi="Verdana"/>
                <w:sz w:val="16"/>
                <w:szCs w:val="16"/>
              </w:rPr>
              <w:t>During construction</w:t>
            </w:r>
          </w:p>
        </w:tc>
      </w:tr>
      <w:tr w:rsidR="009618EF" w:rsidRPr="00021D37" w14:paraId="6CF63F4E" w14:textId="77777777" w:rsidTr="00DF124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14" w:type="pct"/>
            <w:vAlign w:val="center"/>
          </w:tcPr>
          <w:p w14:paraId="604422DD" w14:textId="7110C374" w:rsidR="009618EF" w:rsidRPr="00021D37" w:rsidRDefault="009618EF" w:rsidP="00FD264E">
            <w:pPr>
              <w:pStyle w:val="GvdeMetni"/>
              <w:spacing w:before="20" w:after="20" w:line="240" w:lineRule="auto"/>
              <w:jc w:val="center"/>
              <w:rPr>
                <w:rFonts w:ascii="Verdana" w:hAnsi="Verdana"/>
                <w:sz w:val="16"/>
                <w:szCs w:val="16"/>
              </w:rPr>
            </w:pPr>
            <w:r w:rsidRPr="00021D37">
              <w:rPr>
                <w:rFonts w:ascii="Verdana" w:hAnsi="Verdana"/>
                <w:sz w:val="16"/>
                <w:szCs w:val="16"/>
              </w:rPr>
              <w:t>1</w:t>
            </w:r>
            <w:r w:rsidR="00AB0DB4" w:rsidRPr="00021D37">
              <w:rPr>
                <w:rFonts w:ascii="Verdana" w:hAnsi="Verdana"/>
                <w:sz w:val="16"/>
                <w:szCs w:val="16"/>
              </w:rPr>
              <w:t>6</w:t>
            </w:r>
          </w:p>
        </w:tc>
        <w:tc>
          <w:tcPr>
            <w:tcW w:w="1340" w:type="pct"/>
            <w:vAlign w:val="center"/>
          </w:tcPr>
          <w:p w14:paraId="30FA5A25" w14:textId="0662C7EE" w:rsidR="009618EF" w:rsidRPr="00021D37" w:rsidRDefault="006A5BC1">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b/>
                <w:bCs/>
                <w:sz w:val="16"/>
                <w:szCs w:val="16"/>
              </w:rPr>
            </w:pPr>
            <w:r w:rsidRPr="00021D37">
              <w:rPr>
                <w:rFonts w:ascii="Verdana" w:hAnsi="Verdana"/>
                <w:b/>
                <w:bCs/>
                <w:sz w:val="16"/>
                <w:szCs w:val="16"/>
              </w:rPr>
              <w:t>Adaptive Bird and Bat Monitoring and Management Plan, including PCFM (Post-construction Fatality Monitoring)</w:t>
            </w:r>
          </w:p>
        </w:tc>
        <w:tc>
          <w:tcPr>
            <w:tcW w:w="1185" w:type="pct"/>
            <w:vAlign w:val="center"/>
          </w:tcPr>
          <w:p w14:paraId="0F60F976" w14:textId="3AB603A3" w:rsidR="009618EF" w:rsidRPr="00021D37" w:rsidRDefault="00DF124B" w:rsidP="00DF124B">
            <w:pPr>
              <w:pStyle w:val="GvdeMetni"/>
              <w:spacing w:before="20" w:after="20" w:line="240" w:lineRule="auto"/>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Monitoring and management plan for avifauna (birds, bats) during operation, including fatality threshold setting, PCFM program and schedule, adaptive measures</w:t>
            </w:r>
          </w:p>
        </w:tc>
        <w:tc>
          <w:tcPr>
            <w:tcW w:w="721" w:type="pct"/>
            <w:vAlign w:val="center"/>
          </w:tcPr>
          <w:p w14:paraId="164EEA4D" w14:textId="671B6376" w:rsidR="009618EF" w:rsidRPr="00021D37" w:rsidRDefault="00AB0DB4">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Operation</w:t>
            </w:r>
          </w:p>
        </w:tc>
        <w:tc>
          <w:tcPr>
            <w:tcW w:w="721" w:type="pct"/>
            <w:vAlign w:val="center"/>
          </w:tcPr>
          <w:p w14:paraId="7D07946A" w14:textId="2DD2321C" w:rsidR="009618EF" w:rsidRPr="00021D37" w:rsidRDefault="004F41F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Not yet developed</w:t>
            </w:r>
          </w:p>
        </w:tc>
        <w:tc>
          <w:tcPr>
            <w:tcW w:w="719" w:type="pct"/>
            <w:vAlign w:val="center"/>
          </w:tcPr>
          <w:p w14:paraId="6C7F5BEB" w14:textId="54AA2993" w:rsidR="009618EF" w:rsidRPr="00021D37" w:rsidRDefault="004F41F9">
            <w:pPr>
              <w:pStyle w:val="GvdeMetni"/>
              <w:spacing w:before="20" w:after="20" w:line="240" w:lineRule="auto"/>
              <w:jc w:val="center"/>
              <w:cnfStyle w:val="000000100000" w:firstRow="0" w:lastRow="0" w:firstColumn="0" w:lastColumn="0" w:oddVBand="0" w:evenVBand="0" w:oddHBand="1" w:evenHBand="0" w:firstRowFirstColumn="0" w:firstRowLastColumn="0" w:lastRowFirstColumn="0" w:lastRowLastColumn="0"/>
              <w:rPr>
                <w:rFonts w:ascii="Verdana" w:hAnsi="Verdana"/>
                <w:sz w:val="16"/>
                <w:szCs w:val="16"/>
              </w:rPr>
            </w:pPr>
            <w:r w:rsidRPr="00021D37">
              <w:rPr>
                <w:rFonts w:ascii="Verdana" w:hAnsi="Verdana"/>
                <w:sz w:val="16"/>
                <w:szCs w:val="16"/>
              </w:rPr>
              <w:t>Prior to operation</w:t>
            </w:r>
          </w:p>
        </w:tc>
      </w:tr>
    </w:tbl>
    <w:p w14:paraId="2E7A64FE" w14:textId="77777777" w:rsidR="004235CA" w:rsidRPr="00021D37" w:rsidRDefault="00D7563D">
      <w:pPr>
        <w:spacing w:after="0" w:line="240" w:lineRule="auto"/>
        <w:sectPr w:rsidR="004235CA" w:rsidRPr="00021D37" w:rsidSect="009618EF">
          <w:pgSz w:w="16838" w:h="11906" w:orient="landscape" w:code="9"/>
          <w:pgMar w:top="1134" w:right="1134" w:bottom="1134" w:left="1134" w:header="567" w:footer="374" w:gutter="0"/>
          <w:cols w:sep="1" w:space="380"/>
          <w:titlePg/>
          <w:docGrid w:linePitch="360"/>
        </w:sectPr>
      </w:pPr>
      <w:r w:rsidRPr="00021D37">
        <w:br w:type="page"/>
      </w:r>
    </w:p>
    <w:p w14:paraId="5A796F01" w14:textId="4C27CD90" w:rsidR="00A509C9" w:rsidRPr="00021D37" w:rsidRDefault="007E5BD9" w:rsidP="004A0D11">
      <w:pPr>
        <w:pStyle w:val="Balk1"/>
      </w:pPr>
      <w:bookmarkStart w:id="212" w:name="_Toc212210638"/>
      <w:r w:rsidRPr="00021D37">
        <w:rPr>
          <w:caps w:val="0"/>
        </w:rPr>
        <w:lastRenderedPageBreak/>
        <w:t>ANNEXURES</w:t>
      </w:r>
      <w:bookmarkEnd w:id="212"/>
    </w:p>
    <w:p w14:paraId="0C6C17C1" w14:textId="734D727D" w:rsidR="00A509C9" w:rsidRPr="00021D37" w:rsidRDefault="00A509C9" w:rsidP="002D1EBB">
      <w:pPr>
        <w:pStyle w:val="Balk2"/>
        <w:ind w:left="426" w:hanging="426"/>
      </w:pPr>
      <w:bookmarkStart w:id="213" w:name="_Toc212210639"/>
      <w:r w:rsidRPr="00021D37">
        <w:t>Annexure A. Wildlife Shepherding Protocol</w:t>
      </w:r>
      <w:bookmarkEnd w:id="213"/>
    </w:p>
    <w:p w14:paraId="163833D6" w14:textId="49DF263E" w:rsidR="00A509C9" w:rsidRPr="00021D37" w:rsidRDefault="00A509C9" w:rsidP="00A509C9">
      <w:pPr>
        <w:pStyle w:val="Balk3"/>
      </w:pPr>
      <w:bookmarkStart w:id="214" w:name="_Toc212210640"/>
      <w:r w:rsidRPr="00021D37">
        <w:t>Purpose</w:t>
      </w:r>
      <w:bookmarkEnd w:id="214"/>
    </w:p>
    <w:p w14:paraId="052951C4" w14:textId="1C74D9D7" w:rsidR="00A509C9" w:rsidRPr="00021D37" w:rsidRDefault="00A509C9" w:rsidP="00A509C9">
      <w:pPr>
        <w:pStyle w:val="GvdeMetni"/>
        <w:rPr>
          <w:rFonts w:cstheme="minorHAnsi"/>
        </w:rPr>
      </w:pPr>
      <w:r w:rsidRPr="00021D37">
        <w:rPr>
          <w:rFonts w:cstheme="minorHAnsi"/>
        </w:rPr>
        <w:t xml:space="preserve">The main purpose of this protocol is to assist with the handling and shepherding of wildlife that may interact with the construction site during the construction phase of the </w:t>
      </w:r>
      <w:r w:rsidR="009D5E77" w:rsidRPr="00021D37">
        <w:rPr>
          <w:rFonts w:cstheme="minorHAnsi"/>
        </w:rPr>
        <w:t>wind</w:t>
      </w:r>
      <w:r w:rsidR="002E2759" w:rsidRPr="00021D37">
        <w:rPr>
          <w:rFonts w:cstheme="minorHAnsi"/>
        </w:rPr>
        <w:t xml:space="preserve"> power plant</w:t>
      </w:r>
      <w:r w:rsidRPr="00021D37">
        <w:rPr>
          <w:rFonts w:cstheme="minorHAnsi"/>
        </w:rPr>
        <w:t xml:space="preserve"> project. There are many situations where it may be necessary to restrain and handle wildlife by hand and many species of animals are capable of inflicting serious injury to themselves or those handling them, therefore it is of the utmost importance that handlers be familiar with the correct handling and restraint techniques during the transfer of animals away from the construction site, where necessary.</w:t>
      </w:r>
    </w:p>
    <w:p w14:paraId="1D328873" w14:textId="3C79B6C1" w:rsidR="00A509C9" w:rsidRPr="00021D37" w:rsidRDefault="00A509C9" w:rsidP="00A509C9">
      <w:pPr>
        <w:pStyle w:val="Balk3"/>
      </w:pPr>
      <w:bookmarkStart w:id="215" w:name="_Toc212210641"/>
      <w:r w:rsidRPr="00021D37">
        <w:t>Key References</w:t>
      </w:r>
      <w:bookmarkEnd w:id="215"/>
    </w:p>
    <w:p w14:paraId="36A958C1" w14:textId="1AE07C3C" w:rsidR="00A509C9" w:rsidRPr="00021D37" w:rsidRDefault="00A509C9" w:rsidP="00A509C9">
      <w:pPr>
        <w:pStyle w:val="GvdeMetni"/>
        <w:spacing w:after="240"/>
        <w:rPr>
          <w:rFonts w:cstheme="minorHAnsi"/>
        </w:rPr>
      </w:pPr>
      <w:r w:rsidRPr="00021D37">
        <w:rPr>
          <w:rFonts w:cstheme="minorHAnsi"/>
        </w:rPr>
        <w:t>This protocol has been based largely on the following documents:</w:t>
      </w:r>
    </w:p>
    <w:p w14:paraId="19BEA7B4" w14:textId="77777777" w:rsidR="00A509C9" w:rsidRPr="00021D37" w:rsidRDefault="00A509C9" w:rsidP="000F4A0B">
      <w:pPr>
        <w:pStyle w:val="ListeMaddemi"/>
        <w:numPr>
          <w:ilvl w:val="0"/>
          <w:numId w:val="63"/>
        </w:numPr>
        <w:rPr>
          <w:rFonts w:cstheme="minorHAnsi"/>
        </w:rPr>
      </w:pPr>
      <w:r w:rsidRPr="00021D37">
        <w:rPr>
          <w:rFonts w:cstheme="minorHAnsi"/>
        </w:rPr>
        <w:t xml:space="preserve">Ottawa, 2015. </w:t>
      </w:r>
      <w:r w:rsidRPr="00021D37">
        <w:rPr>
          <w:rFonts w:cstheme="minorHAnsi"/>
          <w:i/>
          <w:iCs/>
        </w:rPr>
        <w:t>Protocol for wildlife protection during construction.</w:t>
      </w:r>
      <w:r w:rsidRPr="00021D37">
        <w:rPr>
          <w:rFonts w:cstheme="minorHAnsi"/>
        </w:rPr>
        <w:t xml:space="preserve"> August 2015. Available online at: </w:t>
      </w:r>
      <w:hyperlink r:id="rId35" w:history="1">
        <w:r w:rsidRPr="00021D37">
          <w:rPr>
            <w:rStyle w:val="Kpr"/>
            <w:rFonts w:cstheme="minorHAnsi"/>
          </w:rPr>
          <w:t>Protocol for Wildlife Protection during Construction (ottawa.ca)</w:t>
        </w:r>
      </w:hyperlink>
    </w:p>
    <w:p w14:paraId="423451B9" w14:textId="77777777" w:rsidR="00A509C9" w:rsidRPr="00021D37" w:rsidRDefault="00A509C9" w:rsidP="000F4A0B">
      <w:pPr>
        <w:pStyle w:val="ListeMaddemi"/>
        <w:numPr>
          <w:ilvl w:val="0"/>
          <w:numId w:val="63"/>
        </w:numPr>
        <w:rPr>
          <w:rFonts w:cstheme="minorHAnsi"/>
        </w:rPr>
      </w:pPr>
      <w:r w:rsidRPr="00021D37">
        <w:rPr>
          <w:rFonts w:cstheme="minorHAnsi"/>
        </w:rPr>
        <w:t xml:space="preserve">WCS, 2021. </w:t>
      </w:r>
      <w:r w:rsidRPr="00021D37">
        <w:rPr>
          <w:rFonts w:cstheme="minorHAnsi"/>
          <w:i/>
          <w:iCs/>
        </w:rPr>
        <w:t>Guidelines for the safe handling of wildlife and wildlife products during counter-wildlife trafficking enforcement operations in Asia</w:t>
      </w:r>
      <w:r w:rsidRPr="00021D37">
        <w:rPr>
          <w:rFonts w:cstheme="minorHAnsi"/>
        </w:rPr>
        <w:t xml:space="preserve">. January 2021. Available online at: </w:t>
      </w:r>
      <w:hyperlink r:id="rId36" w:history="1">
        <w:r w:rsidRPr="00021D37">
          <w:rPr>
            <w:rStyle w:val="Kpr"/>
            <w:rFonts w:cstheme="minorHAnsi"/>
          </w:rPr>
          <w:t>Microsoft Word - Enforcement operations wildlife safety guidelines_20.11.2021.docx (cites.org)</w:t>
        </w:r>
      </w:hyperlink>
    </w:p>
    <w:p w14:paraId="6C2FFBEC" w14:textId="77777777" w:rsidR="00A509C9" w:rsidRPr="00021D37" w:rsidRDefault="00A509C9" w:rsidP="000F4A0B">
      <w:pPr>
        <w:pStyle w:val="ListeMaddemi"/>
        <w:numPr>
          <w:ilvl w:val="0"/>
          <w:numId w:val="63"/>
        </w:numPr>
        <w:rPr>
          <w:rFonts w:cstheme="minorHAnsi"/>
        </w:rPr>
      </w:pPr>
      <w:r w:rsidRPr="00021D37">
        <w:rPr>
          <w:rFonts w:cstheme="minorHAnsi"/>
        </w:rPr>
        <w:t xml:space="preserve">WWF, 2021. </w:t>
      </w:r>
      <w:r w:rsidRPr="00021D37">
        <w:rPr>
          <w:rFonts w:cstheme="minorHAnsi"/>
          <w:i/>
          <w:iCs/>
        </w:rPr>
        <w:t xml:space="preserve">Translocations and animal handling. </w:t>
      </w:r>
      <w:r w:rsidRPr="00021D37">
        <w:rPr>
          <w:rFonts w:cstheme="minorHAnsi"/>
        </w:rPr>
        <w:t xml:space="preserve">September 2021. Available online at: </w:t>
      </w:r>
      <w:hyperlink r:id="rId37" w:history="1">
        <w:r w:rsidRPr="00021D37">
          <w:rPr>
            <w:rStyle w:val="Kpr"/>
            <w:rFonts w:cstheme="minorHAnsi"/>
          </w:rPr>
          <w:t>network_standard__en__translocations___animal_handling_vsep2021.pdf (panda.org)</w:t>
        </w:r>
      </w:hyperlink>
    </w:p>
    <w:p w14:paraId="07E08526" w14:textId="77777777" w:rsidR="00A509C9" w:rsidRPr="00021D37" w:rsidRDefault="00A509C9" w:rsidP="000F4A0B">
      <w:pPr>
        <w:pStyle w:val="ListeMaddemi"/>
        <w:numPr>
          <w:ilvl w:val="0"/>
          <w:numId w:val="63"/>
        </w:numPr>
        <w:rPr>
          <w:rFonts w:cstheme="minorHAnsi"/>
        </w:rPr>
      </w:pPr>
      <w:r w:rsidRPr="00021D37">
        <w:rPr>
          <w:rFonts w:cstheme="minorHAnsi"/>
        </w:rPr>
        <w:t xml:space="preserve">CH2M Hill Engineers Inc., 2017. </w:t>
      </w:r>
      <w:r w:rsidRPr="00021D37">
        <w:rPr>
          <w:rFonts w:cstheme="minorHAnsi"/>
          <w:i/>
          <w:iCs/>
        </w:rPr>
        <w:t xml:space="preserve">Wildlife Handling Guidelines. </w:t>
      </w:r>
      <w:r w:rsidRPr="00021D37">
        <w:rPr>
          <w:rFonts w:cstheme="minorHAnsi"/>
        </w:rPr>
        <w:t xml:space="preserve">December 2017. Available online at: </w:t>
      </w:r>
      <w:hyperlink r:id="rId38" w:history="1">
        <w:r w:rsidRPr="00021D37">
          <w:rPr>
            <w:rStyle w:val="Kpr"/>
            <w:rFonts w:cstheme="minorHAnsi"/>
          </w:rPr>
          <w:t>wildlife_handling_guidelines.pdf (ca.gov)</w:t>
        </w:r>
      </w:hyperlink>
    </w:p>
    <w:p w14:paraId="4B60B262" w14:textId="77777777" w:rsidR="00A509C9" w:rsidRPr="0086427C" w:rsidRDefault="00A509C9" w:rsidP="000F4A0B">
      <w:pPr>
        <w:pStyle w:val="ListeMaddemi"/>
        <w:numPr>
          <w:ilvl w:val="0"/>
          <w:numId w:val="63"/>
        </w:numPr>
        <w:rPr>
          <w:rFonts w:cstheme="minorHAnsi"/>
        </w:rPr>
      </w:pPr>
      <w:r w:rsidRPr="00021D37">
        <w:rPr>
          <w:rFonts w:cstheme="minorHAnsi"/>
        </w:rPr>
        <w:t xml:space="preserve">Department of Biodiversity, Conservation and Attractions, 2017. </w:t>
      </w:r>
      <w:r w:rsidRPr="00021D37">
        <w:rPr>
          <w:rFonts w:cstheme="minorHAnsi"/>
          <w:i/>
          <w:iCs/>
        </w:rPr>
        <w:t>Standard Operating Procedure: Hand restraint of wildlife</w:t>
      </w:r>
      <w:r w:rsidRPr="00021D37">
        <w:rPr>
          <w:rFonts w:cstheme="minorHAnsi"/>
        </w:rPr>
        <w:t xml:space="preserve">. Government of Western Australia. Version 1.1. October 2017. Available online at: </w:t>
      </w:r>
      <w:hyperlink r:id="rId39" w:history="1">
        <w:r w:rsidRPr="00021D37">
          <w:rPr>
            <w:rStyle w:val="Kpr"/>
            <w:rFonts w:cstheme="minorHAnsi"/>
          </w:rPr>
          <w:t>SOP - SCB for TSSC (dpaw.wa.gov.au)</w:t>
        </w:r>
      </w:hyperlink>
    </w:p>
    <w:p w14:paraId="7E308CA8" w14:textId="77777777" w:rsidR="00E72415" w:rsidRPr="00021D37" w:rsidRDefault="00E72415" w:rsidP="00E72415">
      <w:pPr>
        <w:pStyle w:val="ListeMaddemi"/>
        <w:numPr>
          <w:ilvl w:val="0"/>
          <w:numId w:val="63"/>
        </w:numPr>
        <w:rPr>
          <w:rFonts w:cstheme="minorHAnsi"/>
        </w:rPr>
      </w:pPr>
      <w:r>
        <w:rPr>
          <w:rFonts w:cstheme="minorHAnsi"/>
        </w:rPr>
        <w:t xml:space="preserve">Emniyet Genel Müdrülüğü, 2020. HAYDİ (Hayvan Durum İzleme) Application. </w:t>
      </w:r>
      <w:r w:rsidRPr="00774D18">
        <w:rPr>
          <w:rFonts w:cstheme="minorHAnsi"/>
          <w:lang w:val="en-US"/>
        </w:rPr>
        <w:t xml:space="preserve">A mobile application used in </w:t>
      </w:r>
      <w:r>
        <w:rPr>
          <w:rFonts w:cstheme="minorHAnsi"/>
          <w:lang w:val="en-US"/>
        </w:rPr>
        <w:t>Türkiye</w:t>
      </w:r>
      <w:r w:rsidRPr="00774D18">
        <w:rPr>
          <w:rFonts w:cstheme="minorHAnsi"/>
          <w:lang w:val="en-US"/>
        </w:rPr>
        <w:t xml:space="preserve"> to report cases of animal abuse, injury, or wildlife in need of urgent assistance. The application directly connects with law enforcement and relevant authorities to ensure rapid response.</w:t>
      </w:r>
    </w:p>
    <w:p w14:paraId="76E775EF" w14:textId="0298B009" w:rsidR="00A509C9" w:rsidRPr="00021D37" w:rsidRDefault="00A35CC7" w:rsidP="00A509C9">
      <w:pPr>
        <w:pStyle w:val="Balk3"/>
      </w:pPr>
      <w:bookmarkStart w:id="216" w:name="_Toc212210642"/>
      <w:bookmarkStart w:id="217" w:name="_Toc212210643"/>
      <w:bookmarkEnd w:id="216"/>
      <w:r w:rsidRPr="00021D37">
        <w:t>W</w:t>
      </w:r>
      <w:r w:rsidR="00A509C9" w:rsidRPr="00021D37">
        <w:t>ildlife handling and shepherding protocol</w:t>
      </w:r>
      <w:bookmarkEnd w:id="217"/>
    </w:p>
    <w:p w14:paraId="4F50C076" w14:textId="78F9A131" w:rsidR="00A509C9" w:rsidRPr="00021D37" w:rsidRDefault="00A509C9" w:rsidP="00A509C9">
      <w:pPr>
        <w:pStyle w:val="Balk4"/>
      </w:pPr>
      <w:r w:rsidRPr="00021D37">
        <w:t>General Guidelines on Wildlife Encounters</w:t>
      </w:r>
    </w:p>
    <w:p w14:paraId="67F4584A" w14:textId="77777777" w:rsidR="00A509C9" w:rsidRPr="00021D37" w:rsidRDefault="00A509C9" w:rsidP="000F4A0B">
      <w:pPr>
        <w:pStyle w:val="ListeMaddemi"/>
        <w:numPr>
          <w:ilvl w:val="0"/>
          <w:numId w:val="64"/>
        </w:numPr>
        <w:rPr>
          <w:rFonts w:cstheme="minorHAnsi"/>
        </w:rPr>
      </w:pPr>
      <w:r w:rsidRPr="00021D37">
        <w:rPr>
          <w:rFonts w:cstheme="minorHAnsi"/>
        </w:rPr>
        <w:t xml:space="preserve">Do not harm any wildlife. </w:t>
      </w:r>
    </w:p>
    <w:p w14:paraId="23EBFE87" w14:textId="15ADA977" w:rsidR="00A509C9" w:rsidRPr="00021D37" w:rsidRDefault="00A509C9" w:rsidP="000F4A0B">
      <w:pPr>
        <w:pStyle w:val="ListeMaddemi"/>
        <w:numPr>
          <w:ilvl w:val="0"/>
          <w:numId w:val="64"/>
        </w:numPr>
        <w:rPr>
          <w:rFonts w:cstheme="minorHAnsi"/>
        </w:rPr>
      </w:pPr>
      <w:r w:rsidRPr="00021D37">
        <w:rPr>
          <w:rFonts w:cstheme="minorHAnsi"/>
        </w:rPr>
        <w:t>Stop work immediately if any protected species are seen in or near the work site. Take a photograph, if possible, to confirm the sighting, and contact the E&amp;S Officer</w:t>
      </w:r>
      <w:r w:rsidR="002A358D">
        <w:rPr>
          <w:rFonts w:cstheme="minorHAnsi"/>
        </w:rPr>
        <w:t>/CBS</w:t>
      </w:r>
      <w:r w:rsidRPr="00021D37">
        <w:rPr>
          <w:rFonts w:cstheme="minorHAnsi"/>
        </w:rPr>
        <w:t xml:space="preserve"> (biologist/ecologist).</w:t>
      </w:r>
    </w:p>
    <w:p w14:paraId="2F904D3F" w14:textId="7B97A54D" w:rsidR="00A509C9" w:rsidRPr="00021D37" w:rsidRDefault="00A509C9" w:rsidP="000F4A0B">
      <w:pPr>
        <w:pStyle w:val="ListeMaddemi"/>
        <w:numPr>
          <w:ilvl w:val="0"/>
          <w:numId w:val="64"/>
        </w:numPr>
        <w:rPr>
          <w:rFonts w:cstheme="minorHAnsi"/>
        </w:rPr>
      </w:pPr>
      <w:r w:rsidRPr="00021D37">
        <w:rPr>
          <w:rFonts w:cstheme="minorHAnsi"/>
        </w:rPr>
        <w:t>Make sure to maintain a safe distance from the animal and encourage it to move away from the work area with loud noises, arm waving, clapping, or a push broom. Contact the E&amp;S Officer</w:t>
      </w:r>
      <w:r w:rsidR="002A358D">
        <w:rPr>
          <w:rFonts w:cstheme="minorHAnsi"/>
        </w:rPr>
        <w:t>/CBS</w:t>
      </w:r>
      <w:r w:rsidRPr="00021D37">
        <w:rPr>
          <w:rFonts w:cstheme="minorHAnsi"/>
        </w:rPr>
        <w:t xml:space="preserve"> or a veterinarian for assistance if needed. </w:t>
      </w:r>
    </w:p>
    <w:p w14:paraId="4DF0394F" w14:textId="77777777" w:rsidR="00A509C9" w:rsidRPr="00021D37" w:rsidRDefault="00A509C9" w:rsidP="000F4A0B">
      <w:pPr>
        <w:pStyle w:val="ListeMaddemi"/>
        <w:numPr>
          <w:ilvl w:val="0"/>
          <w:numId w:val="64"/>
        </w:numPr>
        <w:rPr>
          <w:rFonts w:cstheme="minorHAnsi"/>
        </w:rPr>
      </w:pPr>
      <w:r w:rsidRPr="00021D37">
        <w:rPr>
          <w:rFonts w:cstheme="minorHAnsi"/>
          <w:shd w:val="clear" w:color="auto" w:fill="FFFFFF"/>
        </w:rPr>
        <w:t>Construction staff should refrain from handling or attempting to contain wildlife unless the animal is in immediate danger or injured and cannot be rescued by trained personnel.</w:t>
      </w:r>
    </w:p>
    <w:p w14:paraId="13D37A39" w14:textId="77777777" w:rsidR="00A509C9" w:rsidRPr="00021D37" w:rsidRDefault="00A509C9" w:rsidP="000F4A0B">
      <w:pPr>
        <w:pStyle w:val="ListeMaddemi"/>
        <w:numPr>
          <w:ilvl w:val="0"/>
          <w:numId w:val="64"/>
        </w:numPr>
        <w:rPr>
          <w:rFonts w:cstheme="minorHAnsi"/>
        </w:rPr>
      </w:pPr>
      <w:r w:rsidRPr="00021D37">
        <w:rPr>
          <w:rFonts w:cstheme="minorHAnsi"/>
        </w:rPr>
        <w:lastRenderedPageBreak/>
        <w:t>However, it is probable that wildlife will be encountered during the construction process at some stage. After dark, the wildlife may come back to the area in search of the habitat that once existed. By managing the site correctly, it will lessen the likelihood of wild animals re-entering, and daily checks of the site before commencing any activity will reduce the possibility of injury to any creatures that have strayed in during the night.</w:t>
      </w:r>
    </w:p>
    <w:p w14:paraId="50A6520C" w14:textId="77777777" w:rsidR="00A509C9" w:rsidRPr="00021D37" w:rsidRDefault="00A509C9" w:rsidP="000F4A0B">
      <w:pPr>
        <w:pStyle w:val="ListeMaddemi"/>
        <w:numPr>
          <w:ilvl w:val="0"/>
          <w:numId w:val="65"/>
        </w:numPr>
        <w:rPr>
          <w:rFonts w:cstheme="minorHAnsi"/>
          <w:shd w:val="clear" w:color="auto" w:fill="FFFFFF"/>
        </w:rPr>
      </w:pPr>
      <w:r w:rsidRPr="00021D37">
        <w:rPr>
          <w:rFonts w:cstheme="minorHAnsi"/>
          <w:shd w:val="clear" w:color="auto" w:fill="FFFFFF"/>
        </w:rPr>
        <w:t xml:space="preserve">Animals should always be approached in a calm and quiet manner. </w:t>
      </w:r>
    </w:p>
    <w:p w14:paraId="17A67F43" w14:textId="77777777" w:rsidR="00A509C9" w:rsidRDefault="00A509C9" w:rsidP="000F4A0B">
      <w:pPr>
        <w:pStyle w:val="ListeMaddemi"/>
        <w:numPr>
          <w:ilvl w:val="0"/>
          <w:numId w:val="65"/>
        </w:numPr>
        <w:rPr>
          <w:rFonts w:cstheme="minorHAnsi"/>
        </w:rPr>
      </w:pPr>
      <w:r w:rsidRPr="00021D37">
        <w:rPr>
          <w:rFonts w:cstheme="minorHAnsi"/>
        </w:rPr>
        <w:t xml:space="preserve">If an animal is entrapped, measures shall be taken to free the animal if feasible or work with construction crews to free the animal while complying with Project safety regulations, and released a safe distance away from the Project into appropriate habitat. </w:t>
      </w:r>
    </w:p>
    <w:p w14:paraId="78F14C78" w14:textId="06639C58" w:rsidR="00C83E33" w:rsidRPr="00021D37" w:rsidRDefault="00C83E33" w:rsidP="00C83E33">
      <w:pPr>
        <w:pStyle w:val="ListeMaddemi"/>
        <w:numPr>
          <w:ilvl w:val="0"/>
          <w:numId w:val="65"/>
        </w:numPr>
        <w:rPr>
          <w:rFonts w:cstheme="minorHAnsi"/>
        </w:rPr>
      </w:pPr>
      <w:r w:rsidRPr="003B7D23">
        <w:rPr>
          <w:rFonts w:cstheme="minorHAnsi"/>
        </w:rPr>
        <w:t xml:space="preserve">If injured or orphaned wildlife are encountered and cannot be handled safely by construction staff or ecologists, cases should immediately be reported to the relevant authorities. In </w:t>
      </w:r>
      <w:r w:rsidR="002F69DE">
        <w:rPr>
          <w:rFonts w:cstheme="minorHAnsi"/>
        </w:rPr>
        <w:t>Türkiye</w:t>
      </w:r>
      <w:r w:rsidRPr="003B7D23">
        <w:rPr>
          <w:rFonts w:cstheme="minorHAnsi"/>
        </w:rPr>
        <w:t>, this can be done via the HAYDİ (Hayvan Durum İzleme) mobile application, which directly alerts the police and the Directorate of Nature Conservation and National Parks for rapid intervention.</w:t>
      </w:r>
    </w:p>
    <w:p w14:paraId="2CCF0192" w14:textId="0CD725E3" w:rsidR="00A509C9" w:rsidRPr="00021D37" w:rsidRDefault="00A509C9" w:rsidP="00A509C9">
      <w:pPr>
        <w:pStyle w:val="Balk4"/>
      </w:pPr>
      <w:r w:rsidRPr="00021D37">
        <w:t>handling wildlife</w:t>
      </w:r>
    </w:p>
    <w:p w14:paraId="696CEC34" w14:textId="77777777" w:rsidR="00A509C9" w:rsidRPr="00021D37" w:rsidRDefault="00A509C9" w:rsidP="000F4A0B">
      <w:pPr>
        <w:pStyle w:val="ListeMaddemi"/>
        <w:numPr>
          <w:ilvl w:val="0"/>
          <w:numId w:val="65"/>
        </w:numPr>
        <w:rPr>
          <w:rFonts w:cstheme="minorHAnsi"/>
        </w:rPr>
      </w:pPr>
      <w:r w:rsidRPr="00021D37">
        <w:rPr>
          <w:rFonts w:cstheme="minorHAnsi"/>
        </w:rPr>
        <w:t xml:space="preserve">If the animal cannot be easily freed, or the animal is too large or dangerous for monitors to handle, construction staff shall contact and work with animal control or other qualified party to obtain assistance for the animal as soon as possible. </w:t>
      </w:r>
    </w:p>
    <w:p w14:paraId="12AE6FF1" w14:textId="77777777" w:rsidR="00A509C9" w:rsidRPr="00021D37" w:rsidRDefault="00A509C9" w:rsidP="000F4A0B">
      <w:pPr>
        <w:pStyle w:val="ListeMaddemi"/>
        <w:numPr>
          <w:ilvl w:val="0"/>
          <w:numId w:val="65"/>
        </w:numPr>
        <w:rPr>
          <w:rFonts w:cstheme="minorHAnsi"/>
        </w:rPr>
      </w:pPr>
      <w:r w:rsidRPr="00021D37">
        <w:rPr>
          <w:rFonts w:cstheme="minorHAnsi"/>
        </w:rPr>
        <w:t xml:space="preserve">Entrapped and/or released wildlife shall be documented in daily monitoring reports. </w:t>
      </w:r>
    </w:p>
    <w:p w14:paraId="49093D5A" w14:textId="77777777" w:rsidR="00A509C9" w:rsidRPr="00021D37" w:rsidRDefault="00A509C9" w:rsidP="000F4A0B">
      <w:pPr>
        <w:pStyle w:val="ListeMaddemi"/>
        <w:numPr>
          <w:ilvl w:val="0"/>
          <w:numId w:val="65"/>
        </w:numPr>
        <w:rPr>
          <w:rFonts w:cstheme="minorHAnsi"/>
          <w:shd w:val="clear" w:color="auto" w:fill="FFFFFF"/>
        </w:rPr>
      </w:pPr>
      <w:r w:rsidRPr="00021D37">
        <w:rPr>
          <w:rFonts w:cstheme="minorHAnsi"/>
          <w:shd w:val="clear" w:color="auto" w:fill="FFFFFF"/>
        </w:rPr>
        <w:t>Hand restraint is stressful for animals and so it is essential that handling time is kept to a minimum. Animals should be transferred into holding bags as soon as possible.</w:t>
      </w:r>
    </w:p>
    <w:p w14:paraId="02838682" w14:textId="77777777" w:rsidR="00A509C9" w:rsidRPr="00021D37" w:rsidRDefault="00A509C9" w:rsidP="000F4A0B">
      <w:pPr>
        <w:pStyle w:val="ListeMaddemi"/>
        <w:numPr>
          <w:ilvl w:val="0"/>
          <w:numId w:val="65"/>
        </w:numPr>
        <w:rPr>
          <w:rFonts w:cstheme="minorHAnsi"/>
          <w:shd w:val="clear" w:color="auto" w:fill="FFFFFF"/>
        </w:rPr>
      </w:pPr>
      <w:r w:rsidRPr="00021D37">
        <w:rPr>
          <w:rFonts w:cstheme="minorHAnsi"/>
          <w:shd w:val="clear" w:color="auto" w:fill="FFFFFF"/>
        </w:rPr>
        <w:t xml:space="preserve">The handler must know where and how to grasp the animal. When restraining an animal by hand, the force applied and technique should be appropriate for the species in question. The animal needs to be grasped firmly enough to prevent struggling, but gently enough to avoid the risk of suffocation or damaging limbs. </w:t>
      </w:r>
    </w:p>
    <w:p w14:paraId="0ACBD06B" w14:textId="5FE65553" w:rsidR="00A509C9" w:rsidRPr="00021D37" w:rsidRDefault="00A509C9" w:rsidP="000F4A0B">
      <w:pPr>
        <w:pStyle w:val="ListeMaddemi"/>
        <w:numPr>
          <w:ilvl w:val="0"/>
          <w:numId w:val="65"/>
        </w:numPr>
        <w:rPr>
          <w:rFonts w:cstheme="minorHAnsi"/>
        </w:rPr>
      </w:pPr>
      <w:r w:rsidRPr="00021D37">
        <w:rPr>
          <w:rFonts w:cstheme="minorHAnsi"/>
          <w:shd w:val="clear" w:color="auto" w:fill="FFFFFF"/>
        </w:rPr>
        <w:t>Handling animals does not always go as planned so it is necessary to be sensitive, responsive and adaptable. Prolonged, stressful restraint should not be performed and signs of stress should be considered (see</w:t>
      </w:r>
      <w:r w:rsidR="007468A2" w:rsidRPr="00021D37">
        <w:rPr>
          <w:rFonts w:cstheme="minorHAnsi"/>
          <w:shd w:val="clear" w:color="auto" w:fill="FFFFFF"/>
        </w:rPr>
        <w:t xml:space="preserve"> Table 6-1</w:t>
      </w:r>
      <w:r w:rsidRPr="00021D37">
        <w:rPr>
          <w:rFonts w:cstheme="minorHAnsi"/>
          <w:shd w:val="clear" w:color="auto" w:fill="FFFFFF"/>
        </w:rPr>
        <w:t>). Other forms of restraint (e.g. anaesthesia) may then become be more suitable to help prevent injury to the animal and handler.</w:t>
      </w:r>
    </w:p>
    <w:p w14:paraId="68F6EA55" w14:textId="77777777" w:rsidR="00A509C9" w:rsidRPr="00021D37" w:rsidRDefault="00A509C9" w:rsidP="000F4A0B">
      <w:pPr>
        <w:pStyle w:val="ListeMaddemi"/>
        <w:numPr>
          <w:ilvl w:val="0"/>
          <w:numId w:val="65"/>
        </w:numPr>
        <w:rPr>
          <w:rFonts w:cstheme="minorHAnsi"/>
          <w:shd w:val="clear" w:color="auto" w:fill="FFFFFF"/>
        </w:rPr>
      </w:pPr>
      <w:r w:rsidRPr="00021D37">
        <w:rPr>
          <w:rStyle w:val="normaltextrun"/>
          <w:rFonts w:cstheme="minorHAnsi"/>
        </w:rPr>
        <w:t xml:space="preserve">When capturing/relocating animals, cover larger animals with a towel or blanket and place in a </w:t>
      </w:r>
      <w:r w:rsidRPr="00021D37">
        <w:rPr>
          <w:rFonts w:cstheme="minorHAnsi"/>
          <w:shd w:val="clear" w:color="auto" w:fill="FFFFFF"/>
        </w:rPr>
        <w:t>cardboard box and/or hessian bag, place smaller animals in a cotton bag, tied at the top.</w:t>
      </w:r>
    </w:p>
    <w:p w14:paraId="6388A381" w14:textId="77777777" w:rsidR="00A509C9" w:rsidRPr="00021D37" w:rsidRDefault="00A509C9" w:rsidP="000F4A0B">
      <w:pPr>
        <w:pStyle w:val="ListeMaddemi"/>
        <w:numPr>
          <w:ilvl w:val="0"/>
          <w:numId w:val="65"/>
        </w:numPr>
        <w:rPr>
          <w:rFonts w:cstheme="minorHAnsi"/>
          <w:shd w:val="clear" w:color="auto" w:fill="FFFFFF"/>
        </w:rPr>
      </w:pPr>
      <w:r w:rsidRPr="00021D37">
        <w:rPr>
          <w:rFonts w:cstheme="minorHAnsi"/>
          <w:shd w:val="clear" w:color="auto" w:fill="FFFFFF"/>
        </w:rPr>
        <w:t>After removal of the individuals from the construction zone, the area that will be disturbed adjacent to natural habitats during construction and at project specific locations should be fenced off appropriately to exclude re-entry by wildlife.</w:t>
      </w:r>
    </w:p>
    <w:p w14:paraId="5430F465" w14:textId="77777777" w:rsidR="00A509C9" w:rsidRPr="00021D37" w:rsidRDefault="00A509C9" w:rsidP="000F4A0B">
      <w:pPr>
        <w:pStyle w:val="ListeMaddemi2"/>
        <w:numPr>
          <w:ilvl w:val="0"/>
          <w:numId w:val="66"/>
        </w:numPr>
        <w:rPr>
          <w:rStyle w:val="normaltextrun"/>
          <w:rFonts w:cstheme="minorHAnsi"/>
          <w:shd w:val="clear" w:color="auto" w:fill="FFFFFF"/>
        </w:rPr>
      </w:pPr>
      <w:r w:rsidRPr="00021D37">
        <w:rPr>
          <w:rStyle w:val="normaltextrun"/>
          <w:rFonts w:cstheme="minorHAnsi"/>
        </w:rPr>
        <w:t xml:space="preserve">Where encountered, reptiles and amphibians will be collected prior to construction and moved to a suitable natural habitat outside of the construction area by suitably trained and experience staff, far enough away from the construction zone to limit the chance of them immediately re-entering the construction area. </w:t>
      </w:r>
    </w:p>
    <w:p w14:paraId="751CB1E9" w14:textId="77777777" w:rsidR="00A509C9" w:rsidRPr="00021D37" w:rsidRDefault="00A509C9" w:rsidP="000F4A0B">
      <w:pPr>
        <w:pStyle w:val="ListeMaddemi2"/>
        <w:numPr>
          <w:ilvl w:val="0"/>
          <w:numId w:val="66"/>
        </w:numPr>
        <w:rPr>
          <w:rStyle w:val="eop"/>
          <w:rFonts w:cstheme="minorHAnsi"/>
          <w:shd w:val="clear" w:color="auto" w:fill="FFFFFF"/>
        </w:rPr>
      </w:pPr>
      <w:r w:rsidRPr="00021D37">
        <w:rPr>
          <w:rFonts w:cstheme="minorHAnsi"/>
        </w:rPr>
        <w:t xml:space="preserve">When provoked, snakes typically will seek refuge or attempt to flee, only resorting to defending themselves when they have no other option. If a snake is found in the work area, it should be gently herded out to a safe location. </w:t>
      </w:r>
      <w:r w:rsidRPr="00021D37">
        <w:rPr>
          <w:rStyle w:val="normaltextrun"/>
          <w:rFonts w:cstheme="minorHAnsi"/>
          <w:color w:val="000000"/>
        </w:rPr>
        <w:t>Species considered to be dangerous or poisonous/venomous (such as snakes) are to be handled by experienced and trained professionals only.</w:t>
      </w:r>
    </w:p>
    <w:p w14:paraId="5B05FB20" w14:textId="5E4BE11D" w:rsidR="00A509C9" w:rsidRPr="00021D37" w:rsidRDefault="00A509C9" w:rsidP="00A509C9">
      <w:pPr>
        <w:pStyle w:val="ResimYazs"/>
        <w:keepLines/>
        <w:suppressLineNumbers/>
        <w:jc w:val="center"/>
        <w:rPr>
          <w:rStyle w:val="normaltextrun"/>
        </w:rPr>
      </w:pPr>
      <w:bookmarkStart w:id="218" w:name="_Ref161827591"/>
      <w:bookmarkStart w:id="219" w:name="_Toc212210663"/>
      <w:r w:rsidRPr="00021D37">
        <w:lastRenderedPageBreak/>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7</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1</w:t>
      </w:r>
      <w:r w:rsidR="00780BDA" w:rsidRPr="00021D37">
        <w:fldChar w:fldCharType="end"/>
      </w:r>
      <w:bookmarkEnd w:id="218"/>
      <w:r w:rsidRPr="00021D37">
        <w:tab/>
        <w:t>Typical signs of animal stress per faunal group</w:t>
      </w:r>
      <w:bookmarkEnd w:id="219"/>
    </w:p>
    <w:p w14:paraId="0F7FE626" w14:textId="77777777" w:rsidR="00A509C9" w:rsidRPr="00021D37" w:rsidRDefault="00A509C9" w:rsidP="00A509C9">
      <w:pPr>
        <w:pStyle w:val="ListeMaddemi"/>
        <w:jc w:val="center"/>
        <w:rPr>
          <w:rFonts w:cstheme="minorHAnsi"/>
          <w:shd w:val="clear" w:color="auto" w:fill="FFFFFF"/>
        </w:rPr>
      </w:pPr>
      <w:r w:rsidRPr="00021D37">
        <w:rPr>
          <w:rFonts w:cstheme="minorHAnsi"/>
          <w:noProof/>
        </w:rPr>
        <w:drawing>
          <wp:inline distT="0" distB="0" distL="0" distR="0" wp14:anchorId="76969173" wp14:editId="0956D726">
            <wp:extent cx="3853984" cy="4655820"/>
            <wp:effectExtent l="0" t="0" r="0" b="0"/>
            <wp:docPr id="19" name="Picture 19" descr="P1943#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P1943#yIS1"/>
                    <pic:cNvPicPr/>
                  </pic:nvPicPr>
                  <pic:blipFill>
                    <a:blip r:embed="rId40"/>
                    <a:stretch>
                      <a:fillRect/>
                    </a:stretch>
                  </pic:blipFill>
                  <pic:spPr>
                    <a:xfrm>
                      <a:off x="0" y="0"/>
                      <a:ext cx="3859824" cy="4662875"/>
                    </a:xfrm>
                    <a:prstGeom prst="rect">
                      <a:avLst/>
                    </a:prstGeom>
                  </pic:spPr>
                </pic:pic>
              </a:graphicData>
            </a:graphic>
          </wp:inline>
        </w:drawing>
      </w:r>
    </w:p>
    <w:p w14:paraId="38AD0C62" w14:textId="77777777" w:rsidR="00A509C9" w:rsidRPr="00021D37" w:rsidRDefault="00A509C9" w:rsidP="00A509C9">
      <w:pPr>
        <w:pStyle w:val="ListeMaddemi"/>
        <w:rPr>
          <w:rFonts w:cstheme="minorHAnsi"/>
          <w:sz w:val="18"/>
          <w:szCs w:val="18"/>
        </w:rPr>
      </w:pPr>
      <w:r w:rsidRPr="00021D37">
        <w:rPr>
          <w:rStyle w:val="normaltextrun"/>
          <w:rFonts w:cstheme="minorHAnsi"/>
          <w:color w:val="000000"/>
          <w:sz w:val="18"/>
          <w:szCs w:val="18"/>
        </w:rPr>
        <w:t xml:space="preserve">Source: </w:t>
      </w:r>
      <w:r w:rsidRPr="00021D37">
        <w:rPr>
          <w:rFonts w:cstheme="minorHAnsi"/>
          <w:sz w:val="18"/>
          <w:szCs w:val="18"/>
        </w:rPr>
        <w:t>Department of Biodiversity, Conservation and Attractions (2017)</w:t>
      </w:r>
    </w:p>
    <w:p w14:paraId="0FFC0C30" w14:textId="77777777" w:rsidR="00A509C9" w:rsidRPr="00021D37" w:rsidRDefault="00A509C9" w:rsidP="00A509C9">
      <w:pPr>
        <w:pStyle w:val="ListeMaddemi"/>
        <w:rPr>
          <w:rStyle w:val="normaltextrun"/>
          <w:rFonts w:cstheme="minorHAnsi"/>
        </w:rPr>
      </w:pPr>
    </w:p>
    <w:p w14:paraId="74E2B917" w14:textId="77777777" w:rsidR="00A509C9" w:rsidRPr="00021D37" w:rsidRDefault="00A509C9" w:rsidP="000F4A0B">
      <w:pPr>
        <w:pStyle w:val="ListeMaddemi2"/>
        <w:numPr>
          <w:ilvl w:val="0"/>
          <w:numId w:val="66"/>
        </w:numPr>
        <w:rPr>
          <w:rStyle w:val="normaltextrun"/>
          <w:rFonts w:cstheme="minorHAnsi"/>
          <w:shd w:val="clear" w:color="auto" w:fill="FFFFFF"/>
        </w:rPr>
      </w:pPr>
      <w:r w:rsidRPr="00021D37">
        <w:rPr>
          <w:rStyle w:val="normaltextrun"/>
          <w:rFonts w:cstheme="minorHAnsi"/>
        </w:rPr>
        <w:t xml:space="preserve">Where encountered, reptiles and amphibians will be collected prior to construction and moved to a suitable natural habitat outside of the construction area by suitably trained and experience staff, far enough away from the construction zone to limit the chance of them immediately re-entering the construction area. </w:t>
      </w:r>
    </w:p>
    <w:p w14:paraId="15E0F16C" w14:textId="77777777" w:rsidR="00A509C9" w:rsidRPr="00021D37" w:rsidRDefault="00A509C9" w:rsidP="000F4A0B">
      <w:pPr>
        <w:pStyle w:val="ListeMaddemi2"/>
        <w:numPr>
          <w:ilvl w:val="0"/>
          <w:numId w:val="66"/>
        </w:numPr>
        <w:rPr>
          <w:rStyle w:val="normaltextrun"/>
          <w:rFonts w:cstheme="minorHAnsi"/>
          <w:shd w:val="clear" w:color="auto" w:fill="FFFFFF"/>
        </w:rPr>
      </w:pPr>
      <w:r w:rsidRPr="00021D37">
        <w:rPr>
          <w:rFonts w:cstheme="minorHAnsi"/>
        </w:rPr>
        <w:t xml:space="preserve">When provoked, snakes typically will seek refuge or attempt to flee, only resorting to defending themselves when they have no other option. If a snake is found in the work area, it should be gently herded out to a safe location. </w:t>
      </w:r>
      <w:r w:rsidRPr="00021D37">
        <w:rPr>
          <w:rStyle w:val="normaltextrun"/>
          <w:rFonts w:cstheme="minorHAnsi"/>
          <w:color w:val="000000"/>
        </w:rPr>
        <w:t>Species considered to be dangerous or poisonous/venomous (such as snakes) are to be handled by experienced and trained professionals only.</w:t>
      </w:r>
    </w:p>
    <w:p w14:paraId="44B9836C" w14:textId="256AEE6A" w:rsidR="00A509C9" w:rsidRPr="00021D37" w:rsidRDefault="00A509C9" w:rsidP="000F4A0B">
      <w:pPr>
        <w:pStyle w:val="ListeMaddemi2"/>
        <w:numPr>
          <w:ilvl w:val="0"/>
          <w:numId w:val="66"/>
        </w:numPr>
        <w:rPr>
          <w:rStyle w:val="normaltextrun"/>
          <w:rFonts w:cstheme="minorHAnsi"/>
          <w:shd w:val="clear" w:color="auto" w:fill="FFFFFF"/>
        </w:rPr>
      </w:pPr>
      <w:r w:rsidRPr="00021D37">
        <w:rPr>
          <w:rStyle w:val="normaltextrun"/>
          <w:rFonts w:cstheme="minorHAnsi"/>
          <w:color w:val="000000"/>
        </w:rPr>
        <w:t>Assess the animal to determine the most suitable hand restraint method (see</w:t>
      </w:r>
      <w:r w:rsidR="007468A2" w:rsidRPr="00021D37">
        <w:rPr>
          <w:rStyle w:val="normaltextrun"/>
          <w:rFonts w:cstheme="minorHAnsi"/>
          <w:color w:val="000000"/>
        </w:rPr>
        <w:t xml:space="preserve"> table 6-2</w:t>
      </w:r>
      <w:r w:rsidRPr="00021D37">
        <w:rPr>
          <w:rStyle w:val="normaltextrun"/>
          <w:rFonts w:cstheme="minorHAnsi"/>
          <w:color w:val="000000"/>
        </w:rPr>
        <w:t xml:space="preserve">). Determining the most suitable hand restraint method for a species will depend on a number of factors. </w:t>
      </w:r>
    </w:p>
    <w:p w14:paraId="1C4814FC" w14:textId="77777777" w:rsidR="00A509C9" w:rsidRPr="00021D37" w:rsidRDefault="00A509C9" w:rsidP="000F4A0B">
      <w:pPr>
        <w:pStyle w:val="ListeMaddemi"/>
        <w:numPr>
          <w:ilvl w:val="0"/>
          <w:numId w:val="66"/>
        </w:numPr>
        <w:rPr>
          <w:rFonts w:cstheme="minorHAnsi"/>
          <w:shd w:val="clear" w:color="auto" w:fill="FFFFFF"/>
        </w:rPr>
      </w:pPr>
      <w:r w:rsidRPr="00021D37">
        <w:rPr>
          <w:rFonts w:cstheme="minorHAnsi"/>
          <w:shd w:val="clear" w:color="auto" w:fill="FFFFFF"/>
        </w:rPr>
        <w:t>A post-clearing report from the ecologist must be compiled that records the details of key actions taken and details of the species, sex, age, general health and numbers removed/relocated, the date, the relocation areas selected and estimated effectiveness and success of rescue and relocation efforts as well as any complications and further recommendations. </w:t>
      </w:r>
    </w:p>
    <w:p w14:paraId="23905409" w14:textId="77777777" w:rsidR="00A509C9" w:rsidRPr="00021D37" w:rsidRDefault="00A509C9" w:rsidP="00A509C9">
      <w:pPr>
        <w:pStyle w:val="ListeMaddemi"/>
        <w:rPr>
          <w:rStyle w:val="normaltextrun"/>
          <w:rFonts w:cstheme="minorHAnsi"/>
          <w:color w:val="000000"/>
        </w:rPr>
      </w:pPr>
    </w:p>
    <w:p w14:paraId="774920D1" w14:textId="3ADE4C26" w:rsidR="00A509C9" w:rsidRPr="00021D37" w:rsidRDefault="00A509C9" w:rsidP="00A509C9">
      <w:pPr>
        <w:pStyle w:val="ResimYazs"/>
        <w:keepLines/>
        <w:suppressLineNumbers/>
        <w:jc w:val="center"/>
        <w:rPr>
          <w:rStyle w:val="normaltextrun"/>
        </w:rPr>
      </w:pPr>
      <w:bookmarkStart w:id="220" w:name="_Ref161827600"/>
      <w:bookmarkStart w:id="221" w:name="_Toc212210664"/>
      <w:r w:rsidRPr="00021D37">
        <w:lastRenderedPageBreak/>
        <w:t xml:space="preserve">Table </w:t>
      </w:r>
      <w:r w:rsidR="00780BDA" w:rsidRPr="00021D37">
        <w:fldChar w:fldCharType="begin"/>
      </w:r>
      <w:r w:rsidR="00780BDA" w:rsidRPr="00021D37">
        <w:instrText xml:space="preserve"> STYLEREF 1 \s </w:instrText>
      </w:r>
      <w:r w:rsidR="00780BDA" w:rsidRPr="00021D37">
        <w:fldChar w:fldCharType="separate"/>
      </w:r>
      <w:r w:rsidR="00B506BC">
        <w:rPr>
          <w:noProof/>
        </w:rPr>
        <w:t>7</w:t>
      </w:r>
      <w:r w:rsidR="00780BDA" w:rsidRPr="00021D37">
        <w:fldChar w:fldCharType="end"/>
      </w:r>
      <w:r w:rsidR="00780BDA" w:rsidRPr="00021D37">
        <w:noBreakHyphen/>
      </w:r>
      <w:r w:rsidR="00780BDA" w:rsidRPr="00021D37">
        <w:fldChar w:fldCharType="begin"/>
      </w:r>
      <w:r w:rsidR="00780BDA" w:rsidRPr="00021D37">
        <w:instrText xml:space="preserve"> SEQ Table \* ARABIC \s 1 </w:instrText>
      </w:r>
      <w:r w:rsidR="00780BDA" w:rsidRPr="00021D37">
        <w:fldChar w:fldCharType="separate"/>
      </w:r>
      <w:r w:rsidR="00B506BC">
        <w:rPr>
          <w:noProof/>
        </w:rPr>
        <w:t>2</w:t>
      </w:r>
      <w:r w:rsidR="00780BDA" w:rsidRPr="00021D37">
        <w:fldChar w:fldCharType="end"/>
      </w:r>
      <w:bookmarkEnd w:id="220"/>
      <w:r w:rsidRPr="00021D37">
        <w:tab/>
        <w:t>Suitable handling methods faunal group</w:t>
      </w:r>
      <w:bookmarkEnd w:id="221"/>
    </w:p>
    <w:p w14:paraId="6D08C24B" w14:textId="77777777" w:rsidR="00A509C9" w:rsidRPr="00021D37" w:rsidRDefault="00A509C9" w:rsidP="00A509C9">
      <w:pPr>
        <w:pStyle w:val="ListeMaddemi"/>
        <w:rPr>
          <w:rStyle w:val="normaltextrun"/>
          <w:rFonts w:cstheme="minorHAnsi"/>
          <w:color w:val="000000"/>
        </w:rPr>
      </w:pPr>
      <w:r w:rsidRPr="00021D37">
        <w:rPr>
          <w:rFonts w:cstheme="minorHAnsi"/>
          <w:noProof/>
        </w:rPr>
        <w:drawing>
          <wp:inline distT="0" distB="0" distL="0" distR="0" wp14:anchorId="638895B5" wp14:editId="09E436D8">
            <wp:extent cx="5943468" cy="3000375"/>
            <wp:effectExtent l="0" t="0" r="635" b="0"/>
            <wp:docPr id="18" name="Picture 18" descr="P1952#yIS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P1952#yIS1"/>
                    <pic:cNvPicPr/>
                  </pic:nvPicPr>
                  <pic:blipFill>
                    <a:blip r:embed="rId41"/>
                    <a:stretch>
                      <a:fillRect/>
                    </a:stretch>
                  </pic:blipFill>
                  <pic:spPr>
                    <a:xfrm>
                      <a:off x="0" y="0"/>
                      <a:ext cx="5945276" cy="3001288"/>
                    </a:xfrm>
                    <a:prstGeom prst="rect">
                      <a:avLst/>
                    </a:prstGeom>
                  </pic:spPr>
                </pic:pic>
              </a:graphicData>
            </a:graphic>
          </wp:inline>
        </w:drawing>
      </w:r>
    </w:p>
    <w:p w14:paraId="0412BBCC" w14:textId="77777777" w:rsidR="00A509C9" w:rsidRPr="00021D37" w:rsidRDefault="00A509C9" w:rsidP="00A509C9">
      <w:pPr>
        <w:pStyle w:val="ListeMaddemi"/>
        <w:rPr>
          <w:rFonts w:cstheme="minorHAnsi"/>
          <w:sz w:val="18"/>
          <w:szCs w:val="18"/>
        </w:rPr>
      </w:pPr>
      <w:r w:rsidRPr="00021D37">
        <w:rPr>
          <w:rStyle w:val="normaltextrun"/>
          <w:rFonts w:cstheme="minorHAnsi"/>
          <w:color w:val="000000"/>
          <w:sz w:val="18"/>
          <w:szCs w:val="18"/>
        </w:rPr>
        <w:t xml:space="preserve">Source: </w:t>
      </w:r>
      <w:r w:rsidRPr="00021D37">
        <w:rPr>
          <w:rFonts w:cstheme="minorHAnsi"/>
          <w:sz w:val="18"/>
          <w:szCs w:val="18"/>
        </w:rPr>
        <w:t>Department of Biodiversity, Conservation and Attractions (2017)</w:t>
      </w:r>
    </w:p>
    <w:p w14:paraId="5DBB4106" w14:textId="77777777" w:rsidR="00A509C9" w:rsidRPr="00021D37" w:rsidRDefault="00A509C9" w:rsidP="00A509C9">
      <w:pPr>
        <w:pStyle w:val="ListeMaddemi"/>
        <w:ind w:firstLine="0"/>
        <w:rPr>
          <w:rStyle w:val="normaltextrun"/>
          <w:rFonts w:cstheme="minorHAnsi"/>
          <w:color w:val="000000"/>
        </w:rPr>
      </w:pPr>
    </w:p>
    <w:p w14:paraId="73BA5AB1" w14:textId="77777777" w:rsidR="00A509C9" w:rsidRPr="00021D37" w:rsidRDefault="00A509C9" w:rsidP="00A509C9">
      <w:pPr>
        <w:pStyle w:val="ListeMaddemi"/>
        <w:rPr>
          <w:rFonts w:cstheme="minorHAnsi"/>
        </w:rPr>
      </w:pPr>
      <w:r w:rsidRPr="00021D37">
        <w:rPr>
          <w:rFonts w:cstheme="minorHAnsi"/>
        </w:rPr>
        <w:t>Approved methods to be used include:</w:t>
      </w:r>
    </w:p>
    <w:p w14:paraId="4F363E7F"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One-handed hold</w:t>
      </w:r>
      <w:r w:rsidRPr="00021D37">
        <w:rPr>
          <w:rFonts w:cstheme="minorHAnsi"/>
        </w:rPr>
        <w:t>, which is suitable for small birds, amphibians, small to medium lizards, small bats, small rodents and small mammals. It involves the whole animal being restrained in a single hand, using the thumb and index finger to restrain the head.</w:t>
      </w:r>
    </w:p>
    <w:p w14:paraId="6F087443"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Two-handed hold</w:t>
      </w:r>
      <w:r w:rsidRPr="00021D37">
        <w:rPr>
          <w:rFonts w:cstheme="minorHAnsi"/>
        </w:rPr>
        <w:t>, which is most suitable for any medium-sized animal. Both hands are used to hold the animal, usually one to restrain the head and the other to support the body and control the legs/tail. The head is held away from the body, and particularly the face, of the handler.</w:t>
      </w:r>
    </w:p>
    <w:p w14:paraId="32611E49"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Three-finger hold</w:t>
      </w:r>
      <w:r w:rsidRPr="00021D37">
        <w:rPr>
          <w:rFonts w:cstheme="minorHAnsi"/>
        </w:rPr>
        <w:t>, suitable for small to medium mammals, reptiles and birds. It is used to restrain the head of an animal and can be useful for poisonous/venomous snakes for example. The thumb and middle finger are placed on either side of the head and the index finger placed on top of the head.</w:t>
      </w:r>
    </w:p>
    <w:p w14:paraId="52D39861"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Pistol grip</w:t>
      </w:r>
      <w:r w:rsidRPr="00021D37">
        <w:rPr>
          <w:rFonts w:cstheme="minorHAnsi"/>
        </w:rPr>
        <w:t>, is a variation of the three finger hold and is suitable for small to medium mammals and is useful for pacifying agitated animals. The ring and little fingers are placed under the chin, with the middle and index finger going over the head to cover the eyes and the thumb going behind the head to restrict head movement. This is best done while the animal is still in the bag and then exposing the head once the animal is restrained. For smaller animals, just the index finger over the head is adequate to cover the eyes.</w:t>
      </w:r>
    </w:p>
    <w:p w14:paraId="1A89B47B"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Tail grab</w:t>
      </w:r>
      <w:r w:rsidRPr="00021D37">
        <w:rPr>
          <w:rFonts w:cstheme="minorHAnsi"/>
        </w:rPr>
        <w:t>, suitable for macropods, snakes (caution is required with certain venomous and large muscular snakes), large lizards (with caution to avoid tails breaking off) and medium/large mammals. It involves grabbing the base of the tail where it is thick and muscular and lifting the animal off the ground directing the legs away from the handler. The animal can then be placed into an appropriate handling bag.The animal should not be restrained in this manner for extended periods of time without supporting the body. Care should be taken to minimise the risk of spinal injury when using this technique. DO NOT use this hold for rodents as it may cause detachment of the tail sheath.</w:t>
      </w:r>
    </w:p>
    <w:p w14:paraId="2FDD9419"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lastRenderedPageBreak/>
        <w:t>Scruffing</w:t>
      </w:r>
      <w:r w:rsidRPr="00021D37">
        <w:rPr>
          <w:rFonts w:cstheme="minorHAnsi"/>
        </w:rPr>
        <w:t>, is suitable for small to medium rodents and small mammals. Using the thumb and index finger, the loose skin on the scruff of the neck is grasped. For medium sized animals the other hand is required to support the body. This technique is not suitable for species with delicate skin.</w:t>
      </w:r>
    </w:p>
    <w:p w14:paraId="62874C83"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Cupping</w:t>
      </w:r>
      <w:r w:rsidRPr="00021D37">
        <w:rPr>
          <w:rFonts w:cstheme="minorHAnsi"/>
        </w:rPr>
        <w:t>, is suitable for most small birds, amphibians, small to medium lizards, small bats and small rodents. It involves the whole animal being enclosed in one or two hands. Not suitable for species that may bite, sting or scratch hands.</w:t>
      </w:r>
    </w:p>
    <w:p w14:paraId="7B8F17BA"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Ringers hold</w:t>
      </w:r>
      <w:r w:rsidRPr="00021D37">
        <w:rPr>
          <w:rFonts w:cstheme="minorHAnsi"/>
        </w:rPr>
        <w:t>, is suitable for small birds and can also be used on small rodents and mammals. This is generally a one-handed bird restraint method which involves the animal being caged in the fingers with the head protruding between the thumb and index finger or between the index finger and middle finger. The non-dominant hand is usually used to hold the animal.</w:t>
      </w:r>
    </w:p>
    <w:p w14:paraId="3B8E281E" w14:textId="77777777" w:rsidR="00A509C9" w:rsidRPr="00021D37" w:rsidRDefault="00A509C9" w:rsidP="00A509C9">
      <w:pPr>
        <w:pStyle w:val="ListeMaddemi2"/>
        <w:numPr>
          <w:ilvl w:val="1"/>
          <w:numId w:val="0"/>
        </w:numPr>
        <w:ind w:left="806" w:hanging="403"/>
        <w:rPr>
          <w:rFonts w:cstheme="minorHAnsi"/>
        </w:rPr>
      </w:pPr>
      <w:r w:rsidRPr="00021D37">
        <w:rPr>
          <w:rFonts w:cstheme="minorHAnsi"/>
          <w:b/>
          <w:bCs/>
        </w:rPr>
        <w:t>Reverse ringers hold</w:t>
      </w:r>
      <w:r w:rsidRPr="00021D37">
        <w:rPr>
          <w:rFonts w:cstheme="minorHAnsi"/>
        </w:rPr>
        <w:t>, is suitable for small birds, but only for those that do not have sharp beaks as the head is not properly restrained. It is a one-handed bird restraint method in which the bird is grasped with its back and closed wings against the palm of the hand, with the head facing downward towards the handler’s wrist.</w:t>
      </w:r>
    </w:p>
    <w:p w14:paraId="37574237" w14:textId="37159622" w:rsidR="00A509C9" w:rsidRPr="00021D37" w:rsidRDefault="00A509C9" w:rsidP="00A509C9">
      <w:pPr>
        <w:pStyle w:val="Balk4"/>
      </w:pPr>
      <w:r w:rsidRPr="00021D37">
        <w:t>avoiding injudry and disease</w:t>
      </w:r>
    </w:p>
    <w:p w14:paraId="58FF19DF" w14:textId="77777777" w:rsidR="00A509C9" w:rsidRPr="00021D37" w:rsidRDefault="00A509C9" w:rsidP="000F4A0B">
      <w:pPr>
        <w:pStyle w:val="ListeMaddemi"/>
        <w:numPr>
          <w:ilvl w:val="0"/>
          <w:numId w:val="67"/>
        </w:numPr>
        <w:rPr>
          <w:rFonts w:cstheme="minorHAnsi"/>
        </w:rPr>
      </w:pPr>
      <w:r w:rsidRPr="00021D37">
        <w:rPr>
          <w:rFonts w:cstheme="minorHAnsi"/>
        </w:rPr>
        <w:t xml:space="preserve">Injuries caused by animals, either domestic or wild, can lead to severe infections and can even spread diseases. </w:t>
      </w:r>
    </w:p>
    <w:p w14:paraId="4D906158" w14:textId="77777777" w:rsidR="00A509C9" w:rsidRPr="00021D37" w:rsidRDefault="00A509C9" w:rsidP="000F4A0B">
      <w:pPr>
        <w:pStyle w:val="ListeMaddemi"/>
        <w:numPr>
          <w:ilvl w:val="0"/>
          <w:numId w:val="67"/>
        </w:numPr>
        <w:rPr>
          <w:rFonts w:cstheme="minorHAnsi"/>
        </w:rPr>
      </w:pPr>
      <w:r w:rsidRPr="00021D37">
        <w:rPr>
          <w:rFonts w:cstheme="minorHAnsi"/>
        </w:rPr>
        <w:t>It is essential to receive medical care right away if you have been attacked or harmed by a wild or domesticated animal.</w:t>
      </w:r>
    </w:p>
    <w:p w14:paraId="36F344EF" w14:textId="77777777" w:rsidR="00A509C9" w:rsidRPr="00021D37" w:rsidRDefault="00A509C9" w:rsidP="000F4A0B">
      <w:pPr>
        <w:pStyle w:val="ListeMaddemi"/>
        <w:numPr>
          <w:ilvl w:val="0"/>
          <w:numId w:val="67"/>
        </w:numPr>
        <w:rPr>
          <w:rFonts w:cstheme="minorHAnsi"/>
        </w:rPr>
      </w:pPr>
      <w:r w:rsidRPr="00021D37">
        <w:rPr>
          <w:rFonts w:cstheme="minorHAnsi"/>
        </w:rPr>
        <w:t>Many animals have defence mechanisms or delicate structures which need to be considered when handling them. Some guidance on avoiding injuries:</w:t>
      </w:r>
    </w:p>
    <w:p w14:paraId="2DA8681B" w14:textId="77777777" w:rsidR="00A509C9" w:rsidRPr="00021D37" w:rsidRDefault="00A509C9" w:rsidP="000F4A0B">
      <w:pPr>
        <w:pStyle w:val="ListeMaddemi2"/>
        <w:numPr>
          <w:ilvl w:val="0"/>
          <w:numId w:val="67"/>
        </w:numPr>
        <w:rPr>
          <w:rFonts w:cstheme="minorHAnsi"/>
        </w:rPr>
      </w:pPr>
      <w:r w:rsidRPr="00021D37">
        <w:rPr>
          <w:rFonts w:cstheme="minorHAnsi"/>
        </w:rPr>
        <w:t xml:space="preserve">Skin: Skin is an important organ. Damage to the skin of an animal leaves it susceptible to possible bleeding and infection. Some species such as the secrete a toxic substance from their skin whilst other amphibians have very delicate skin that is permeable enough to allow the absorption of chemicals therefore clean, moist hands are required when handling. </w:t>
      </w:r>
    </w:p>
    <w:p w14:paraId="30AEA123" w14:textId="77777777" w:rsidR="00A509C9" w:rsidRPr="00021D37" w:rsidRDefault="00A509C9" w:rsidP="000F4A0B">
      <w:pPr>
        <w:pStyle w:val="ListeMaddemi2"/>
        <w:numPr>
          <w:ilvl w:val="0"/>
          <w:numId w:val="67"/>
        </w:numPr>
        <w:rPr>
          <w:rFonts w:cstheme="minorHAnsi"/>
        </w:rPr>
      </w:pPr>
      <w:r w:rsidRPr="00021D37">
        <w:rPr>
          <w:rFonts w:cstheme="minorHAnsi"/>
        </w:rPr>
        <w:t xml:space="preserve">Tail: The tail of some reptiles can cause injury if not restrained. A defence mechanism of some reptiles (e.g. skinks, geckoes) is tail autonomy which involves the dropping and later regrowing of the tail. The loss of the tail in some species results in a loss of the animal’s fat reserves and therefore decreases their chance of survival. Some rodents have fragile tails that can be broken or the skin sheath removed if roughly handled or handled by the tail. </w:t>
      </w:r>
    </w:p>
    <w:p w14:paraId="36688093" w14:textId="77777777" w:rsidR="00A509C9" w:rsidRPr="00021D37" w:rsidRDefault="00A509C9" w:rsidP="000F4A0B">
      <w:pPr>
        <w:pStyle w:val="ListeMaddemi2"/>
        <w:numPr>
          <w:ilvl w:val="0"/>
          <w:numId w:val="67"/>
        </w:numPr>
        <w:rPr>
          <w:rFonts w:cstheme="minorHAnsi"/>
        </w:rPr>
      </w:pPr>
      <w:r w:rsidRPr="00021D37">
        <w:rPr>
          <w:rFonts w:cstheme="minorHAnsi"/>
        </w:rPr>
        <w:t>Feathers: Damage to, severe loss or disruption of the feathers may impact the bird after release and reduce the ability to fly as well as its ability to regulate its temperature.</w:t>
      </w:r>
    </w:p>
    <w:p w14:paraId="62195E78" w14:textId="77777777" w:rsidR="00A509C9" w:rsidRPr="00021D37" w:rsidRDefault="00A509C9" w:rsidP="000F4A0B">
      <w:pPr>
        <w:pStyle w:val="ListeMaddemi2"/>
        <w:numPr>
          <w:ilvl w:val="0"/>
          <w:numId w:val="67"/>
        </w:numPr>
        <w:rPr>
          <w:rFonts w:cstheme="minorHAnsi"/>
        </w:rPr>
      </w:pPr>
      <w:r w:rsidRPr="00021D37">
        <w:rPr>
          <w:rFonts w:cstheme="minorHAnsi"/>
        </w:rPr>
        <w:t xml:space="preserve">Teeth/Beak: Any animal with teeth and/or the ability to open its mouth widely is capable of inflicting a bite. Many species will try and bite to defend themselves and it is therefore important to have control of the head at all times. </w:t>
      </w:r>
    </w:p>
    <w:p w14:paraId="0249FDFC" w14:textId="77777777" w:rsidR="00A509C9" w:rsidRPr="00021D37" w:rsidRDefault="00A509C9" w:rsidP="000F4A0B">
      <w:pPr>
        <w:pStyle w:val="ListeMaddemi2"/>
        <w:numPr>
          <w:ilvl w:val="0"/>
          <w:numId w:val="67"/>
        </w:numPr>
        <w:rPr>
          <w:rFonts w:cstheme="minorHAnsi"/>
        </w:rPr>
      </w:pPr>
      <w:r w:rsidRPr="00021D37">
        <w:rPr>
          <w:rFonts w:cstheme="minorHAnsi"/>
        </w:rPr>
        <w:t xml:space="preserve">Wings: Some species of bird have wings which they may use as defence (e.g. swans, pelicans) and if a handler is hit, injury can result. </w:t>
      </w:r>
    </w:p>
    <w:p w14:paraId="6BA15E99" w14:textId="77777777" w:rsidR="00A509C9" w:rsidRPr="00021D37" w:rsidRDefault="00A509C9" w:rsidP="000F4A0B">
      <w:pPr>
        <w:pStyle w:val="ListeMaddemi2"/>
        <w:numPr>
          <w:ilvl w:val="0"/>
          <w:numId w:val="67"/>
        </w:numPr>
        <w:rPr>
          <w:rFonts w:cstheme="minorHAnsi"/>
        </w:rPr>
      </w:pPr>
      <w:r w:rsidRPr="00021D37">
        <w:rPr>
          <w:rFonts w:cstheme="minorHAnsi"/>
        </w:rPr>
        <w:t xml:space="preserve">Talons/Claws: For species whose claws/talons are their main defence (e.g. birds of prey), it is important to have control of these first. </w:t>
      </w:r>
    </w:p>
    <w:p w14:paraId="28B6FA50" w14:textId="77777777" w:rsidR="00A509C9" w:rsidRPr="00021D37" w:rsidRDefault="00A509C9" w:rsidP="000F4A0B">
      <w:pPr>
        <w:pStyle w:val="ListeMaddemi2"/>
        <w:numPr>
          <w:ilvl w:val="0"/>
          <w:numId w:val="67"/>
        </w:numPr>
        <w:rPr>
          <w:rFonts w:cstheme="minorHAnsi"/>
        </w:rPr>
      </w:pPr>
      <w:r w:rsidRPr="00021D37">
        <w:rPr>
          <w:rFonts w:cstheme="minorHAnsi"/>
        </w:rPr>
        <w:t xml:space="preserve">Legs: Some species utilise their powerful legs in response to being handled. Legs cannot only cause injury to the handler but also to the animal if not controlled properly. For example macropods can traumatise their spines if allowed to kick out with their hind </w:t>
      </w:r>
      <w:r w:rsidRPr="00021D37">
        <w:rPr>
          <w:rFonts w:cstheme="minorHAnsi"/>
        </w:rPr>
        <w:lastRenderedPageBreak/>
        <w:t>legs while being held by the tail. Some species such as storks and waders have long delicate legs which will require careful handling.</w:t>
      </w:r>
    </w:p>
    <w:p w14:paraId="0EAD9AAB" w14:textId="77777777" w:rsidR="00A509C9" w:rsidRPr="00021D37" w:rsidRDefault="00A509C9" w:rsidP="000F4A0B">
      <w:pPr>
        <w:pStyle w:val="ListeMaddemi2"/>
        <w:numPr>
          <w:ilvl w:val="0"/>
          <w:numId w:val="67"/>
        </w:numPr>
        <w:rPr>
          <w:rFonts w:cstheme="minorHAnsi"/>
        </w:rPr>
      </w:pPr>
      <w:r w:rsidRPr="00021D37">
        <w:rPr>
          <w:rFonts w:cstheme="minorHAnsi"/>
        </w:rPr>
        <w:t xml:space="preserve">Venom glands: Some species are venomous and use their venom to protect themselves (e.g. venomous snakes, toads, invertebrates). </w:t>
      </w:r>
    </w:p>
    <w:p w14:paraId="3513502A" w14:textId="77777777" w:rsidR="00A509C9" w:rsidRPr="00021D37" w:rsidRDefault="00A509C9" w:rsidP="000F4A0B">
      <w:pPr>
        <w:pStyle w:val="ListeMaddemi"/>
        <w:numPr>
          <w:ilvl w:val="0"/>
          <w:numId w:val="67"/>
        </w:numPr>
        <w:rPr>
          <w:rFonts w:cstheme="minorHAnsi"/>
        </w:rPr>
      </w:pPr>
      <w:r w:rsidRPr="00021D37">
        <w:rPr>
          <w:rFonts w:cstheme="minorHAnsi"/>
        </w:rPr>
        <w:t>Always carry a first aid kit in your vehicle and be aware of your own safety and the safety of others as well as the animals when handling.</w:t>
      </w:r>
    </w:p>
    <w:p w14:paraId="40F71E05" w14:textId="77777777" w:rsidR="00A509C9" w:rsidRPr="00021D37" w:rsidRDefault="00A509C9" w:rsidP="000F4A0B">
      <w:pPr>
        <w:pStyle w:val="ListeMaddemi"/>
        <w:numPr>
          <w:ilvl w:val="0"/>
          <w:numId w:val="67"/>
        </w:numPr>
        <w:rPr>
          <w:rFonts w:cstheme="minorHAnsi"/>
        </w:rPr>
      </w:pPr>
      <w:r w:rsidRPr="00021D37">
        <w:rPr>
          <w:rFonts w:cstheme="minorHAnsi"/>
        </w:rPr>
        <w:t xml:space="preserve">Maintaining hygiene is very important and precautions must be taken to prevent the risk of cross infection between animals and from animals to humans. Sick or injured animals require higher hygiene considerations due to the possibility of zoonosis. </w:t>
      </w:r>
    </w:p>
    <w:p w14:paraId="63477996" w14:textId="77777777" w:rsidR="00A509C9" w:rsidRPr="00021D37" w:rsidRDefault="00A509C9" w:rsidP="000F4A0B">
      <w:pPr>
        <w:pStyle w:val="ListeMaddemi"/>
        <w:numPr>
          <w:ilvl w:val="0"/>
          <w:numId w:val="67"/>
        </w:numPr>
        <w:rPr>
          <w:rFonts w:cstheme="minorHAnsi"/>
        </w:rPr>
      </w:pPr>
      <w:r w:rsidRPr="00021D37">
        <w:rPr>
          <w:rFonts w:cstheme="minorHAnsi"/>
        </w:rPr>
        <w:t>Personnel must take precautions to minimise the risk of disease transmission to protect themselves, their families and the public”</w:t>
      </w:r>
    </w:p>
    <w:p w14:paraId="48104C2E" w14:textId="77777777" w:rsidR="00A509C9" w:rsidRPr="00021D37" w:rsidRDefault="00A509C9" w:rsidP="000F4A0B">
      <w:pPr>
        <w:pStyle w:val="ListeMaddemi2"/>
        <w:numPr>
          <w:ilvl w:val="0"/>
          <w:numId w:val="67"/>
        </w:numPr>
        <w:rPr>
          <w:rFonts w:cstheme="minorHAnsi"/>
        </w:rPr>
      </w:pPr>
      <w:r w:rsidRPr="00021D37">
        <w:rPr>
          <w:rFonts w:cstheme="minorHAnsi"/>
        </w:rPr>
        <w:t xml:space="preserve">All materials and equipment used in the capture, holding transport and manipulation of animals must be cleaned and maintained in a way that minimises the assessed risk of disease transmission. </w:t>
      </w:r>
    </w:p>
    <w:p w14:paraId="34474EA3" w14:textId="77777777" w:rsidR="00A509C9" w:rsidRPr="00021D37" w:rsidRDefault="00A509C9" w:rsidP="000F4A0B">
      <w:pPr>
        <w:pStyle w:val="ListeMaddemi2"/>
        <w:numPr>
          <w:ilvl w:val="0"/>
          <w:numId w:val="67"/>
        </w:numPr>
        <w:rPr>
          <w:rFonts w:cstheme="minorHAnsi"/>
        </w:rPr>
      </w:pPr>
      <w:r w:rsidRPr="00021D37">
        <w:rPr>
          <w:rFonts w:cstheme="minorHAnsi"/>
        </w:rPr>
        <w:t>Contaminated equipment must be disinfected between animals and between locations where the equipment is used.</w:t>
      </w:r>
    </w:p>
    <w:p w14:paraId="2EA09975" w14:textId="77777777" w:rsidR="00A509C9" w:rsidRPr="00021D37" w:rsidRDefault="00A509C9" w:rsidP="000F4A0B">
      <w:pPr>
        <w:pStyle w:val="ListeMaddemi2"/>
        <w:numPr>
          <w:ilvl w:val="0"/>
          <w:numId w:val="67"/>
        </w:numPr>
        <w:rPr>
          <w:rFonts w:cstheme="minorHAnsi"/>
        </w:rPr>
      </w:pPr>
      <w:r w:rsidRPr="00021D37">
        <w:rPr>
          <w:rFonts w:cstheme="minorHAnsi"/>
        </w:rPr>
        <w:t xml:space="preserve">All dead animals will be handled only while wearing gloves. </w:t>
      </w:r>
    </w:p>
    <w:p w14:paraId="622BF9F7" w14:textId="77777777" w:rsidR="00A509C9" w:rsidRPr="00021D37" w:rsidRDefault="00A509C9" w:rsidP="00A509C9">
      <w:pPr>
        <w:pStyle w:val="ListeMaddemi2"/>
        <w:tabs>
          <w:tab w:val="clear" w:pos="397"/>
        </w:tabs>
        <w:ind w:left="806"/>
        <w:rPr>
          <w:rFonts w:cstheme="minorHAnsi"/>
        </w:rPr>
      </w:pPr>
    </w:p>
    <w:p w14:paraId="2E69DDBC" w14:textId="635A08AB" w:rsidR="00A509C9" w:rsidRPr="00021D37" w:rsidRDefault="00A509C9" w:rsidP="00A509C9">
      <w:pPr>
        <w:pStyle w:val="Balk3"/>
      </w:pPr>
      <w:bookmarkStart w:id="222" w:name="_Toc212210644"/>
      <w:r w:rsidRPr="00021D37">
        <w:t>Useful Equipment</w:t>
      </w:r>
      <w:bookmarkEnd w:id="222"/>
    </w:p>
    <w:p w14:paraId="363E3324" w14:textId="77777777" w:rsidR="00A509C9" w:rsidRPr="00021D37" w:rsidRDefault="00A509C9" w:rsidP="00A509C9">
      <w:pPr>
        <w:pStyle w:val="ListeMaddemi"/>
        <w:rPr>
          <w:rFonts w:cstheme="minorHAnsi"/>
        </w:rPr>
      </w:pPr>
      <w:r w:rsidRPr="00021D37">
        <w:rPr>
          <w:rFonts w:cstheme="minorHAnsi"/>
        </w:rPr>
        <w:t xml:space="preserve">Useful equipment for wildlife encounters: </w:t>
      </w:r>
    </w:p>
    <w:p w14:paraId="0B3CC76B" w14:textId="77777777" w:rsidR="00A509C9" w:rsidRPr="00021D37" w:rsidRDefault="00A509C9" w:rsidP="000F4A0B">
      <w:pPr>
        <w:pStyle w:val="ListeMaddemi2"/>
        <w:numPr>
          <w:ilvl w:val="0"/>
          <w:numId w:val="68"/>
        </w:numPr>
        <w:rPr>
          <w:rFonts w:cstheme="minorHAnsi"/>
        </w:rPr>
      </w:pPr>
      <w:r w:rsidRPr="00021D37">
        <w:rPr>
          <w:rFonts w:cstheme="minorHAnsi"/>
        </w:rPr>
        <w:t xml:space="preserve">Work gloves; </w:t>
      </w:r>
    </w:p>
    <w:p w14:paraId="35BB1775" w14:textId="77777777" w:rsidR="00A509C9" w:rsidRPr="00021D37" w:rsidRDefault="00A509C9" w:rsidP="000F4A0B">
      <w:pPr>
        <w:pStyle w:val="ListeMaddemi2"/>
        <w:numPr>
          <w:ilvl w:val="0"/>
          <w:numId w:val="68"/>
        </w:numPr>
        <w:rPr>
          <w:rFonts w:cstheme="minorHAnsi"/>
        </w:rPr>
      </w:pPr>
      <w:r w:rsidRPr="00021D37">
        <w:rPr>
          <w:rFonts w:cstheme="minorHAnsi"/>
        </w:rPr>
        <w:t xml:space="preserve">Other personal protection equipment (PPE) may include: </w:t>
      </w:r>
    </w:p>
    <w:p w14:paraId="657FB732" w14:textId="77777777" w:rsidR="00A509C9" w:rsidRPr="00021D37" w:rsidRDefault="00A509C9" w:rsidP="000F4A0B">
      <w:pPr>
        <w:pStyle w:val="ListeMaddemi3"/>
        <w:numPr>
          <w:ilvl w:val="1"/>
          <w:numId w:val="68"/>
        </w:numPr>
        <w:rPr>
          <w:rFonts w:cstheme="minorHAnsi"/>
        </w:rPr>
      </w:pPr>
      <w:r w:rsidRPr="00021D37">
        <w:rPr>
          <w:rFonts w:cstheme="minorHAnsi"/>
        </w:rPr>
        <w:t>Long sleeve clothing: to reduce the risk of cuts and scratches to the arms and legs</w:t>
      </w:r>
    </w:p>
    <w:p w14:paraId="6FA3F53E" w14:textId="77777777" w:rsidR="00A509C9" w:rsidRPr="00021D37" w:rsidRDefault="00A509C9" w:rsidP="000F4A0B">
      <w:pPr>
        <w:pStyle w:val="ListeMaddemi3"/>
        <w:numPr>
          <w:ilvl w:val="1"/>
          <w:numId w:val="68"/>
        </w:numPr>
        <w:rPr>
          <w:rFonts w:cstheme="minorHAnsi"/>
        </w:rPr>
      </w:pPr>
      <w:r w:rsidRPr="00021D37">
        <w:rPr>
          <w:rFonts w:cstheme="minorHAnsi"/>
        </w:rPr>
        <w:t xml:space="preserve">Goggles/face mask/safety glasses: to protect eyes from animals with long beaks or animals which secrete substances </w:t>
      </w:r>
    </w:p>
    <w:p w14:paraId="000443F0" w14:textId="77777777" w:rsidR="00A509C9" w:rsidRPr="00021D37" w:rsidRDefault="00A509C9" w:rsidP="000F4A0B">
      <w:pPr>
        <w:pStyle w:val="ListeMaddemi3"/>
        <w:numPr>
          <w:ilvl w:val="1"/>
          <w:numId w:val="68"/>
        </w:numPr>
        <w:rPr>
          <w:rFonts w:cstheme="minorHAnsi"/>
        </w:rPr>
      </w:pPr>
      <w:r w:rsidRPr="00021D37">
        <w:rPr>
          <w:rFonts w:cstheme="minorHAnsi"/>
        </w:rPr>
        <w:t xml:space="preserve">Gloves (leather): can be useful for animals with sharp claws, teeth and spines or venom glands. Their use is a personal choice as they can decrease tactile sensation. </w:t>
      </w:r>
    </w:p>
    <w:p w14:paraId="3EAEFDC4" w14:textId="77777777" w:rsidR="00A509C9" w:rsidRPr="00021D37" w:rsidRDefault="00A509C9" w:rsidP="000F4A0B">
      <w:pPr>
        <w:pStyle w:val="ListeMaddemi3"/>
        <w:numPr>
          <w:ilvl w:val="1"/>
          <w:numId w:val="68"/>
        </w:numPr>
        <w:rPr>
          <w:rFonts w:cstheme="minorHAnsi"/>
        </w:rPr>
      </w:pPr>
      <w:r w:rsidRPr="00021D37">
        <w:rPr>
          <w:rFonts w:cstheme="minorHAnsi"/>
        </w:rPr>
        <w:t xml:space="preserve">If the animal is venomous, additional PPE is required for removal </w:t>
      </w:r>
    </w:p>
    <w:p w14:paraId="5A4A2F28" w14:textId="77777777" w:rsidR="00A509C9" w:rsidRPr="00021D37" w:rsidRDefault="00A509C9" w:rsidP="000F4A0B">
      <w:pPr>
        <w:pStyle w:val="ListeMaddemi2"/>
        <w:numPr>
          <w:ilvl w:val="0"/>
          <w:numId w:val="68"/>
        </w:numPr>
        <w:rPr>
          <w:rFonts w:cstheme="minorHAnsi"/>
        </w:rPr>
      </w:pPr>
      <w:r w:rsidRPr="00021D37">
        <w:rPr>
          <w:rFonts w:cstheme="minorHAnsi"/>
        </w:rPr>
        <w:t xml:space="preserve">Push broom for gently redirecting small mammals, reptiles, or amphibians; </w:t>
      </w:r>
    </w:p>
    <w:p w14:paraId="0BB80EBB" w14:textId="03B20CB4" w:rsidR="00A80B83" w:rsidRPr="00021D37" w:rsidRDefault="00A509C9" w:rsidP="004A0D11">
      <w:pPr>
        <w:pStyle w:val="ListeMaddemi2"/>
        <w:numPr>
          <w:ilvl w:val="0"/>
          <w:numId w:val="68"/>
        </w:numPr>
        <w:rPr>
          <w:rFonts w:cstheme="minorHAnsi"/>
        </w:rPr>
      </w:pPr>
      <w:r w:rsidRPr="00021D37">
        <w:rPr>
          <w:rFonts w:cstheme="minorHAnsi"/>
        </w:rPr>
        <w:t>Clean (uncontaminated) towels or blankets and containers such as plastic boxes, cat carriers, and a large bin or garbage can for capturing and transporting injured or orphaned wildlife.</w:t>
      </w:r>
    </w:p>
    <w:p w14:paraId="5538EEE4" w14:textId="7DAD463C" w:rsidR="0075089E" w:rsidRPr="00021D37" w:rsidRDefault="0075089E" w:rsidP="00946D5C">
      <w:pPr>
        <w:pStyle w:val="AppendixHeading"/>
        <w:ind w:left="0" w:firstLine="0"/>
        <w:sectPr w:rsidR="0075089E" w:rsidRPr="00021D37" w:rsidSect="004235CA">
          <w:pgSz w:w="11906" w:h="16838" w:code="9"/>
          <w:pgMar w:top="1134" w:right="1134" w:bottom="1134" w:left="1134" w:header="567" w:footer="374" w:gutter="0"/>
          <w:cols w:sep="1" w:space="380"/>
          <w:titlePg/>
          <w:docGrid w:linePitch="360"/>
        </w:sectPr>
      </w:pPr>
    </w:p>
    <w:tbl>
      <w:tblPr>
        <w:tblStyle w:val="TabloKlavuzu"/>
        <w:tblW w:w="9781"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620" w:firstRow="1" w:lastRow="0" w:firstColumn="0" w:lastColumn="0" w:noHBand="1" w:noVBand="1"/>
      </w:tblPr>
      <w:tblGrid>
        <w:gridCol w:w="2833"/>
        <w:gridCol w:w="3263"/>
        <w:gridCol w:w="283"/>
        <w:gridCol w:w="3402"/>
      </w:tblGrid>
      <w:tr w:rsidR="0075089E" w:rsidRPr="00021D37" w14:paraId="50DA7A94" w14:textId="77777777">
        <w:trPr>
          <w:trHeight w:val="709"/>
        </w:trPr>
        <w:tc>
          <w:tcPr>
            <w:tcW w:w="6096" w:type="dxa"/>
            <w:gridSpan w:val="2"/>
          </w:tcPr>
          <w:p w14:paraId="04318131" w14:textId="77777777" w:rsidR="0075089E" w:rsidRPr="00021D37" w:rsidRDefault="0075089E" w:rsidP="0075089E">
            <w:pPr>
              <w:pStyle w:val="PageTitle"/>
            </w:pPr>
            <w:r w:rsidRPr="00021D37">
              <w:lastRenderedPageBreak/>
              <w:t>ERM has over 160 offices across the following countries and territories worldwide</w:t>
            </w:r>
          </w:p>
        </w:tc>
        <w:tc>
          <w:tcPr>
            <w:tcW w:w="283" w:type="dxa"/>
          </w:tcPr>
          <w:p w14:paraId="7A35D88A" w14:textId="77777777" w:rsidR="0075089E" w:rsidRPr="00021D37" w:rsidRDefault="0075089E" w:rsidP="0075089E">
            <w:pPr>
              <w:pStyle w:val="GvdeMetni"/>
            </w:pPr>
          </w:p>
        </w:tc>
        <w:tc>
          <w:tcPr>
            <w:tcW w:w="3402" w:type="dxa"/>
          </w:tcPr>
          <w:p w14:paraId="7EC1189F" w14:textId="77777777" w:rsidR="0075089E" w:rsidRPr="00021D37" w:rsidRDefault="0075089E" w:rsidP="0075089E">
            <w:pPr>
              <w:pStyle w:val="GvdeMetni"/>
            </w:pPr>
          </w:p>
        </w:tc>
      </w:tr>
      <w:tr w:rsidR="0075089E" w:rsidRPr="009B4202" w14:paraId="6F1B416F" w14:textId="77777777">
        <w:trPr>
          <w:trHeight w:val="8504"/>
        </w:trPr>
        <w:tc>
          <w:tcPr>
            <w:tcW w:w="2833" w:type="dxa"/>
            <w:tcMar>
              <w:top w:w="113" w:type="dxa"/>
            </w:tcMar>
          </w:tcPr>
          <w:p w14:paraId="689D727B" w14:textId="77777777" w:rsidR="0075089E" w:rsidRPr="00021D37" w:rsidRDefault="0075089E" w:rsidP="0075089E">
            <w:pPr>
              <w:pStyle w:val="GvdeMetni"/>
              <w:rPr>
                <w:lang w:val="it-IT"/>
              </w:rPr>
            </w:pPr>
            <w:r w:rsidRPr="00021D37">
              <w:rPr>
                <w:lang w:val="it-IT"/>
              </w:rPr>
              <w:t>Argentina</w:t>
            </w:r>
          </w:p>
          <w:p w14:paraId="7B3DB60A" w14:textId="77777777" w:rsidR="0075089E" w:rsidRPr="00021D37" w:rsidRDefault="0075089E" w:rsidP="0075089E">
            <w:pPr>
              <w:pStyle w:val="GvdeMetni"/>
              <w:rPr>
                <w:lang w:val="it-IT"/>
              </w:rPr>
            </w:pPr>
            <w:r w:rsidRPr="00021D37">
              <w:rPr>
                <w:lang w:val="it-IT"/>
              </w:rPr>
              <w:t>Australia</w:t>
            </w:r>
          </w:p>
          <w:p w14:paraId="097DAA47" w14:textId="77777777" w:rsidR="0075089E" w:rsidRPr="00021D37" w:rsidRDefault="0075089E" w:rsidP="0075089E">
            <w:pPr>
              <w:pStyle w:val="GvdeMetni"/>
              <w:rPr>
                <w:lang w:val="it-IT"/>
              </w:rPr>
            </w:pPr>
            <w:r w:rsidRPr="00021D37">
              <w:rPr>
                <w:lang w:val="it-IT"/>
              </w:rPr>
              <w:t>Belgium</w:t>
            </w:r>
          </w:p>
          <w:p w14:paraId="34FA1706" w14:textId="77777777" w:rsidR="0075089E" w:rsidRPr="00021D37" w:rsidRDefault="0075089E" w:rsidP="0075089E">
            <w:pPr>
              <w:pStyle w:val="GvdeMetni"/>
              <w:rPr>
                <w:lang w:val="it-IT"/>
              </w:rPr>
            </w:pPr>
            <w:r w:rsidRPr="00021D37">
              <w:rPr>
                <w:lang w:val="it-IT"/>
              </w:rPr>
              <w:t>Brazil</w:t>
            </w:r>
          </w:p>
          <w:p w14:paraId="7952019D" w14:textId="77777777" w:rsidR="0075089E" w:rsidRPr="00021D37" w:rsidRDefault="0075089E" w:rsidP="0075089E">
            <w:pPr>
              <w:pStyle w:val="GvdeMetni"/>
              <w:rPr>
                <w:lang w:val="it-IT"/>
              </w:rPr>
            </w:pPr>
            <w:r w:rsidRPr="00021D37">
              <w:rPr>
                <w:lang w:val="it-IT"/>
              </w:rPr>
              <w:t>Canada</w:t>
            </w:r>
          </w:p>
          <w:p w14:paraId="5A14EC54" w14:textId="77777777" w:rsidR="0075089E" w:rsidRPr="00021D37" w:rsidRDefault="0075089E" w:rsidP="0075089E">
            <w:pPr>
              <w:pStyle w:val="GvdeMetni"/>
              <w:rPr>
                <w:lang w:val="it-IT"/>
              </w:rPr>
            </w:pPr>
            <w:r w:rsidRPr="00021D37">
              <w:rPr>
                <w:lang w:val="it-IT"/>
              </w:rPr>
              <w:t>China</w:t>
            </w:r>
          </w:p>
          <w:p w14:paraId="6FBB3BF0" w14:textId="77777777" w:rsidR="0075089E" w:rsidRPr="00021D37" w:rsidRDefault="0075089E" w:rsidP="0075089E">
            <w:pPr>
              <w:pStyle w:val="GvdeMetni"/>
              <w:rPr>
                <w:lang w:val="it-IT"/>
              </w:rPr>
            </w:pPr>
            <w:r w:rsidRPr="00021D37">
              <w:rPr>
                <w:lang w:val="it-IT"/>
              </w:rPr>
              <w:t>Colombia</w:t>
            </w:r>
          </w:p>
          <w:p w14:paraId="7CF755D4" w14:textId="77777777" w:rsidR="0075089E" w:rsidRPr="00021D37" w:rsidRDefault="0075089E" w:rsidP="0075089E">
            <w:pPr>
              <w:pStyle w:val="GvdeMetni"/>
              <w:rPr>
                <w:lang w:val="it-IT"/>
              </w:rPr>
            </w:pPr>
            <w:r w:rsidRPr="00021D37">
              <w:rPr>
                <w:lang w:val="it-IT"/>
              </w:rPr>
              <w:t>France</w:t>
            </w:r>
          </w:p>
          <w:p w14:paraId="37A498BB" w14:textId="77777777" w:rsidR="0075089E" w:rsidRPr="00021D37" w:rsidRDefault="0075089E" w:rsidP="0075089E">
            <w:pPr>
              <w:pStyle w:val="GvdeMetni"/>
              <w:rPr>
                <w:lang w:val="it-IT"/>
              </w:rPr>
            </w:pPr>
            <w:r w:rsidRPr="00021D37">
              <w:rPr>
                <w:lang w:val="it-IT"/>
              </w:rPr>
              <w:t>Germany</w:t>
            </w:r>
          </w:p>
          <w:p w14:paraId="40841B5F" w14:textId="77777777" w:rsidR="0075089E" w:rsidRPr="00021D37" w:rsidRDefault="0075089E" w:rsidP="0075089E">
            <w:pPr>
              <w:pStyle w:val="GvdeMetni"/>
              <w:rPr>
                <w:lang w:val="it-IT"/>
              </w:rPr>
            </w:pPr>
            <w:r w:rsidRPr="00021D37">
              <w:rPr>
                <w:lang w:val="it-IT"/>
              </w:rPr>
              <w:t>Ghana</w:t>
            </w:r>
          </w:p>
          <w:p w14:paraId="271AD265" w14:textId="77777777" w:rsidR="0075089E" w:rsidRPr="00021D37" w:rsidRDefault="0075089E" w:rsidP="0075089E">
            <w:pPr>
              <w:pStyle w:val="GvdeMetni"/>
              <w:rPr>
                <w:lang w:val="it-IT"/>
              </w:rPr>
            </w:pPr>
            <w:r w:rsidRPr="00021D37">
              <w:rPr>
                <w:lang w:val="it-IT"/>
              </w:rPr>
              <w:t>Guyana</w:t>
            </w:r>
          </w:p>
          <w:p w14:paraId="4B064016" w14:textId="77777777" w:rsidR="0075089E" w:rsidRPr="00021D37" w:rsidRDefault="0075089E" w:rsidP="0075089E">
            <w:pPr>
              <w:pStyle w:val="GvdeMetni"/>
              <w:rPr>
                <w:lang w:val="it-IT"/>
              </w:rPr>
            </w:pPr>
            <w:r w:rsidRPr="00021D37">
              <w:rPr>
                <w:lang w:val="it-IT"/>
              </w:rPr>
              <w:t>Hong Kong</w:t>
            </w:r>
          </w:p>
          <w:p w14:paraId="49D56C33" w14:textId="77777777" w:rsidR="0075089E" w:rsidRPr="00021D37" w:rsidRDefault="0075089E" w:rsidP="0075089E">
            <w:pPr>
              <w:pStyle w:val="GvdeMetni"/>
              <w:rPr>
                <w:lang w:val="it-IT"/>
              </w:rPr>
            </w:pPr>
            <w:r w:rsidRPr="00021D37">
              <w:rPr>
                <w:lang w:val="it-IT"/>
              </w:rPr>
              <w:t>India</w:t>
            </w:r>
          </w:p>
          <w:p w14:paraId="1BA4C310" w14:textId="77777777" w:rsidR="0075089E" w:rsidRPr="00021D37" w:rsidRDefault="0075089E" w:rsidP="0075089E">
            <w:pPr>
              <w:pStyle w:val="GvdeMetni"/>
              <w:rPr>
                <w:lang w:val="it-IT"/>
              </w:rPr>
            </w:pPr>
            <w:r w:rsidRPr="00021D37">
              <w:rPr>
                <w:lang w:val="it-IT"/>
              </w:rPr>
              <w:t>Indonesia</w:t>
            </w:r>
          </w:p>
          <w:p w14:paraId="1ADBEAD2" w14:textId="77777777" w:rsidR="0075089E" w:rsidRPr="00021D37" w:rsidRDefault="0075089E" w:rsidP="0075089E">
            <w:pPr>
              <w:pStyle w:val="GvdeMetni"/>
              <w:rPr>
                <w:lang w:val="it-IT"/>
              </w:rPr>
            </w:pPr>
            <w:r w:rsidRPr="00021D37">
              <w:rPr>
                <w:lang w:val="it-IT"/>
              </w:rPr>
              <w:t>Ireland</w:t>
            </w:r>
          </w:p>
          <w:p w14:paraId="01CC4200" w14:textId="77777777" w:rsidR="0075089E" w:rsidRPr="00021D37" w:rsidRDefault="0075089E" w:rsidP="0075089E">
            <w:pPr>
              <w:pStyle w:val="GvdeMetni"/>
              <w:rPr>
                <w:lang w:val="it-IT"/>
              </w:rPr>
            </w:pPr>
            <w:r w:rsidRPr="00021D37">
              <w:rPr>
                <w:lang w:val="it-IT"/>
              </w:rPr>
              <w:t>Italy</w:t>
            </w:r>
          </w:p>
          <w:p w14:paraId="140CA6F6" w14:textId="77777777" w:rsidR="0075089E" w:rsidRPr="00021D37" w:rsidRDefault="0075089E" w:rsidP="0075089E">
            <w:pPr>
              <w:pStyle w:val="GvdeMetni"/>
              <w:rPr>
                <w:lang w:val="it-IT"/>
              </w:rPr>
            </w:pPr>
            <w:r w:rsidRPr="00021D37">
              <w:rPr>
                <w:lang w:val="it-IT"/>
              </w:rPr>
              <w:t>Japan</w:t>
            </w:r>
          </w:p>
          <w:p w14:paraId="446DDE3F" w14:textId="77777777" w:rsidR="0075089E" w:rsidRPr="00021D37" w:rsidRDefault="0075089E" w:rsidP="0075089E">
            <w:pPr>
              <w:pStyle w:val="GvdeMetni"/>
              <w:rPr>
                <w:lang w:val="it-IT"/>
              </w:rPr>
            </w:pPr>
            <w:r w:rsidRPr="00021D37">
              <w:rPr>
                <w:lang w:val="it-IT"/>
              </w:rPr>
              <w:t>Kazakhstan</w:t>
            </w:r>
          </w:p>
          <w:p w14:paraId="45F3EE2E" w14:textId="77777777" w:rsidR="0075089E" w:rsidRPr="00021D37" w:rsidRDefault="0075089E" w:rsidP="0075089E">
            <w:pPr>
              <w:pStyle w:val="GvdeMetni"/>
              <w:rPr>
                <w:lang w:val="it-IT"/>
              </w:rPr>
            </w:pPr>
            <w:r w:rsidRPr="00021D37">
              <w:rPr>
                <w:lang w:val="it-IT"/>
              </w:rPr>
              <w:t>Kenya</w:t>
            </w:r>
          </w:p>
          <w:p w14:paraId="3A0525A4" w14:textId="77777777" w:rsidR="0075089E" w:rsidRPr="00021D37" w:rsidRDefault="0075089E" w:rsidP="0075089E">
            <w:pPr>
              <w:pStyle w:val="GvdeMetni"/>
              <w:rPr>
                <w:lang w:val="it-IT"/>
              </w:rPr>
            </w:pPr>
            <w:r w:rsidRPr="00021D37">
              <w:rPr>
                <w:lang w:val="it-IT"/>
              </w:rPr>
              <w:t>Malaysia</w:t>
            </w:r>
          </w:p>
          <w:p w14:paraId="7281D0A1" w14:textId="77777777" w:rsidR="0075089E" w:rsidRPr="00021D37" w:rsidRDefault="0075089E" w:rsidP="0075089E">
            <w:pPr>
              <w:pStyle w:val="GvdeMetni"/>
              <w:rPr>
                <w:lang w:val="it-IT"/>
              </w:rPr>
            </w:pPr>
            <w:r w:rsidRPr="00021D37">
              <w:rPr>
                <w:lang w:val="it-IT"/>
              </w:rPr>
              <w:t>Mexico</w:t>
            </w:r>
          </w:p>
          <w:p w14:paraId="792D9856" w14:textId="77777777" w:rsidR="0075089E" w:rsidRPr="00021D37" w:rsidRDefault="0075089E" w:rsidP="0075089E">
            <w:pPr>
              <w:pStyle w:val="GvdeMetni"/>
              <w:rPr>
                <w:lang w:val="it-IT"/>
              </w:rPr>
            </w:pPr>
            <w:r w:rsidRPr="00021D37">
              <w:rPr>
                <w:lang w:val="it-IT"/>
              </w:rPr>
              <w:t>Mozambique</w:t>
            </w:r>
          </w:p>
          <w:p w14:paraId="653A1227" w14:textId="77777777" w:rsidR="0075089E" w:rsidRPr="00021D37" w:rsidRDefault="0075089E" w:rsidP="0075089E">
            <w:pPr>
              <w:pStyle w:val="GvdeMetni"/>
              <w:rPr>
                <w:lang w:val="it-IT"/>
              </w:rPr>
            </w:pPr>
          </w:p>
        </w:tc>
        <w:tc>
          <w:tcPr>
            <w:tcW w:w="3263" w:type="dxa"/>
            <w:tcMar>
              <w:top w:w="113" w:type="dxa"/>
            </w:tcMar>
          </w:tcPr>
          <w:p w14:paraId="7FD74632" w14:textId="77777777" w:rsidR="0075089E" w:rsidRPr="00021D37" w:rsidRDefault="0075089E" w:rsidP="0075089E">
            <w:pPr>
              <w:pStyle w:val="GvdeMetni"/>
            </w:pPr>
            <w:r w:rsidRPr="00021D37">
              <w:t xml:space="preserve">The Netherlands </w:t>
            </w:r>
          </w:p>
          <w:p w14:paraId="00ACD8D0" w14:textId="77777777" w:rsidR="0075089E" w:rsidRPr="00021D37" w:rsidRDefault="0075089E" w:rsidP="0075089E">
            <w:pPr>
              <w:pStyle w:val="GvdeMetni"/>
            </w:pPr>
            <w:r w:rsidRPr="00021D37">
              <w:t>New Zealand</w:t>
            </w:r>
          </w:p>
          <w:p w14:paraId="020665BA" w14:textId="77777777" w:rsidR="0075089E" w:rsidRPr="00021D37" w:rsidRDefault="0075089E" w:rsidP="0075089E">
            <w:pPr>
              <w:pStyle w:val="GvdeMetni"/>
            </w:pPr>
            <w:r w:rsidRPr="00021D37">
              <w:t>Peru</w:t>
            </w:r>
          </w:p>
          <w:p w14:paraId="4A7952F5" w14:textId="77777777" w:rsidR="0075089E" w:rsidRPr="00021D37" w:rsidRDefault="0075089E" w:rsidP="0075089E">
            <w:pPr>
              <w:pStyle w:val="GvdeMetni"/>
            </w:pPr>
            <w:r w:rsidRPr="00021D37">
              <w:t>Poland</w:t>
            </w:r>
          </w:p>
          <w:p w14:paraId="2B7063CC" w14:textId="77777777" w:rsidR="0075089E" w:rsidRPr="00021D37" w:rsidRDefault="0075089E" w:rsidP="0075089E">
            <w:pPr>
              <w:pStyle w:val="GvdeMetni"/>
              <w:rPr>
                <w:lang w:val="it-IT"/>
              </w:rPr>
            </w:pPr>
            <w:r w:rsidRPr="00021D37">
              <w:rPr>
                <w:lang w:val="it-IT"/>
              </w:rPr>
              <w:t>Portugal</w:t>
            </w:r>
          </w:p>
          <w:p w14:paraId="11B14BB9" w14:textId="77777777" w:rsidR="0075089E" w:rsidRPr="00021D37" w:rsidRDefault="0075089E" w:rsidP="0075089E">
            <w:pPr>
              <w:pStyle w:val="GvdeMetni"/>
              <w:rPr>
                <w:lang w:val="it-IT"/>
              </w:rPr>
            </w:pPr>
            <w:r w:rsidRPr="00021D37">
              <w:rPr>
                <w:lang w:val="it-IT"/>
              </w:rPr>
              <w:t>Puerto Rico</w:t>
            </w:r>
          </w:p>
          <w:p w14:paraId="59B2BE0A" w14:textId="77777777" w:rsidR="0075089E" w:rsidRPr="00021D37" w:rsidRDefault="0075089E" w:rsidP="0075089E">
            <w:pPr>
              <w:pStyle w:val="GvdeMetni"/>
              <w:rPr>
                <w:lang w:val="it-IT"/>
              </w:rPr>
            </w:pPr>
            <w:r w:rsidRPr="00021D37">
              <w:rPr>
                <w:lang w:val="it-IT"/>
              </w:rPr>
              <w:t>Romania</w:t>
            </w:r>
          </w:p>
          <w:p w14:paraId="39316A90" w14:textId="77777777" w:rsidR="0075089E" w:rsidRPr="00021D37" w:rsidRDefault="0075089E" w:rsidP="0075089E">
            <w:pPr>
              <w:pStyle w:val="GvdeMetni"/>
              <w:rPr>
                <w:lang w:val="it-IT"/>
              </w:rPr>
            </w:pPr>
            <w:r w:rsidRPr="00021D37">
              <w:rPr>
                <w:lang w:val="it-IT"/>
              </w:rPr>
              <w:t>Senegal</w:t>
            </w:r>
          </w:p>
          <w:p w14:paraId="37D1E37D" w14:textId="77777777" w:rsidR="0075089E" w:rsidRPr="00021D37" w:rsidRDefault="0075089E" w:rsidP="0075089E">
            <w:pPr>
              <w:pStyle w:val="GvdeMetni"/>
              <w:rPr>
                <w:lang w:val="it-IT"/>
              </w:rPr>
            </w:pPr>
            <w:r w:rsidRPr="00021D37">
              <w:rPr>
                <w:lang w:val="it-IT"/>
              </w:rPr>
              <w:t>Singapore</w:t>
            </w:r>
          </w:p>
          <w:p w14:paraId="0A110FB3" w14:textId="77777777" w:rsidR="0075089E" w:rsidRPr="00021D37" w:rsidRDefault="0075089E" w:rsidP="0075089E">
            <w:pPr>
              <w:pStyle w:val="GvdeMetni"/>
            </w:pPr>
            <w:r w:rsidRPr="00021D37">
              <w:t>South Africa</w:t>
            </w:r>
          </w:p>
          <w:p w14:paraId="4B93FEF9" w14:textId="77777777" w:rsidR="0075089E" w:rsidRPr="00021D37" w:rsidRDefault="0075089E" w:rsidP="0075089E">
            <w:pPr>
              <w:pStyle w:val="GvdeMetni"/>
            </w:pPr>
            <w:r w:rsidRPr="00021D37">
              <w:t>South Korea</w:t>
            </w:r>
          </w:p>
          <w:p w14:paraId="07A97219" w14:textId="77777777" w:rsidR="0075089E" w:rsidRPr="00021D37" w:rsidRDefault="0075089E" w:rsidP="0075089E">
            <w:pPr>
              <w:pStyle w:val="GvdeMetni"/>
            </w:pPr>
            <w:r w:rsidRPr="00021D37">
              <w:t>Spain</w:t>
            </w:r>
          </w:p>
          <w:p w14:paraId="0A8AE22E" w14:textId="77777777" w:rsidR="0075089E" w:rsidRPr="00021D37" w:rsidRDefault="0075089E" w:rsidP="0075089E">
            <w:pPr>
              <w:pStyle w:val="GvdeMetni"/>
            </w:pPr>
            <w:r w:rsidRPr="00021D37">
              <w:t>Switzerland</w:t>
            </w:r>
          </w:p>
          <w:p w14:paraId="0D13C1ED" w14:textId="77777777" w:rsidR="0075089E" w:rsidRPr="00021D37" w:rsidRDefault="0075089E" w:rsidP="0075089E">
            <w:pPr>
              <w:pStyle w:val="GvdeMetni"/>
            </w:pPr>
            <w:r w:rsidRPr="00021D37">
              <w:t>Taiwan</w:t>
            </w:r>
          </w:p>
          <w:p w14:paraId="4A0351F3" w14:textId="77777777" w:rsidR="0075089E" w:rsidRPr="00021D37" w:rsidRDefault="0075089E" w:rsidP="0075089E">
            <w:pPr>
              <w:pStyle w:val="GvdeMetni"/>
            </w:pPr>
            <w:r w:rsidRPr="00021D37">
              <w:t>Tanzania</w:t>
            </w:r>
          </w:p>
          <w:p w14:paraId="7C6BC199" w14:textId="77777777" w:rsidR="0075089E" w:rsidRPr="00021D37" w:rsidRDefault="0075089E" w:rsidP="0075089E">
            <w:pPr>
              <w:pStyle w:val="GvdeMetni"/>
            </w:pPr>
            <w:r w:rsidRPr="00021D37">
              <w:t>Thailand</w:t>
            </w:r>
          </w:p>
          <w:p w14:paraId="4CEF011E" w14:textId="77777777" w:rsidR="0075089E" w:rsidRPr="00021D37" w:rsidRDefault="0075089E" w:rsidP="0075089E">
            <w:pPr>
              <w:pStyle w:val="GvdeMetni"/>
            </w:pPr>
            <w:r w:rsidRPr="00021D37">
              <w:t>UAE</w:t>
            </w:r>
          </w:p>
          <w:p w14:paraId="080AC387" w14:textId="77777777" w:rsidR="0075089E" w:rsidRPr="00021D37" w:rsidRDefault="0075089E" w:rsidP="0075089E">
            <w:pPr>
              <w:pStyle w:val="GvdeMetni"/>
            </w:pPr>
            <w:r w:rsidRPr="00021D37">
              <w:t>UK</w:t>
            </w:r>
          </w:p>
          <w:p w14:paraId="1FFBCD8A" w14:textId="77777777" w:rsidR="0075089E" w:rsidRPr="00021D37" w:rsidRDefault="0075089E" w:rsidP="0075089E">
            <w:pPr>
              <w:pStyle w:val="GvdeMetni"/>
            </w:pPr>
            <w:r w:rsidRPr="00021D37">
              <w:t>US</w:t>
            </w:r>
          </w:p>
          <w:p w14:paraId="1A08E327" w14:textId="77777777" w:rsidR="0075089E" w:rsidRPr="00021D37" w:rsidRDefault="0075089E" w:rsidP="0075089E">
            <w:pPr>
              <w:pStyle w:val="GvdeMetni"/>
            </w:pPr>
            <w:r w:rsidRPr="00021D37">
              <w:t>Vietnam</w:t>
            </w:r>
          </w:p>
        </w:tc>
        <w:tc>
          <w:tcPr>
            <w:tcW w:w="283" w:type="dxa"/>
          </w:tcPr>
          <w:p w14:paraId="61FF1599" w14:textId="77777777" w:rsidR="0075089E" w:rsidRPr="00021D37" w:rsidRDefault="0075089E" w:rsidP="0075089E">
            <w:pPr>
              <w:pStyle w:val="Addressdetails"/>
            </w:pPr>
          </w:p>
        </w:tc>
        <w:tc>
          <w:tcPr>
            <w:tcW w:w="3402" w:type="dxa"/>
          </w:tcPr>
          <w:p w14:paraId="7FFC6BFB" w14:textId="77777777" w:rsidR="00BB705C" w:rsidRPr="00021D37" w:rsidRDefault="00BB705C" w:rsidP="00BB705C">
            <w:pPr>
              <w:pStyle w:val="GvdeMetni"/>
              <w:rPr>
                <w:b/>
                <w:bCs/>
                <w:lang w:val="de-DE"/>
              </w:rPr>
            </w:pPr>
            <w:r w:rsidRPr="00021D37">
              <w:rPr>
                <w:b/>
                <w:bCs/>
                <w:lang w:val="de-DE"/>
              </w:rPr>
              <w:t xml:space="preserve">ERM GmbH </w:t>
            </w:r>
          </w:p>
          <w:p w14:paraId="5D5A980A" w14:textId="77777777" w:rsidR="009B4202" w:rsidRPr="00021D37" w:rsidRDefault="009B4202" w:rsidP="009B4202">
            <w:pPr>
              <w:pStyle w:val="GvdeMetni"/>
              <w:rPr>
                <w:lang w:val="de-DE"/>
              </w:rPr>
            </w:pPr>
            <w:r w:rsidRPr="00021D37">
              <w:rPr>
                <w:lang w:val="de-DE"/>
              </w:rPr>
              <w:t xml:space="preserve">Brüsseler Str. 1-3 </w:t>
            </w:r>
          </w:p>
          <w:p w14:paraId="77879E82" w14:textId="77777777" w:rsidR="009B4202" w:rsidRPr="00021D37" w:rsidRDefault="009B4202" w:rsidP="009B4202">
            <w:pPr>
              <w:pStyle w:val="GvdeMetni"/>
              <w:rPr>
                <w:lang w:val="de-DE"/>
              </w:rPr>
            </w:pPr>
            <w:r w:rsidRPr="00021D37">
              <w:rPr>
                <w:lang w:val="de-DE"/>
              </w:rPr>
              <w:t xml:space="preserve">60327, Frankfurt </w:t>
            </w:r>
          </w:p>
          <w:p w14:paraId="5F17ABD8" w14:textId="7F321539" w:rsidR="009B4202" w:rsidRPr="00021D37" w:rsidRDefault="009B4202" w:rsidP="00BB705C">
            <w:pPr>
              <w:pStyle w:val="GvdeMetni"/>
              <w:rPr>
                <w:lang w:val="de-DE"/>
              </w:rPr>
            </w:pPr>
            <w:r w:rsidRPr="00021D37">
              <w:rPr>
                <w:lang w:val="de-DE"/>
              </w:rPr>
              <w:t>Germany</w:t>
            </w:r>
          </w:p>
          <w:p w14:paraId="3DEA2BEC" w14:textId="77464D7D" w:rsidR="00BB705C" w:rsidRPr="00021D37" w:rsidRDefault="00BB705C" w:rsidP="00BB705C">
            <w:pPr>
              <w:pStyle w:val="GvdeMetni"/>
              <w:rPr>
                <w:bCs/>
                <w:lang w:val="de-DE"/>
              </w:rPr>
            </w:pPr>
            <w:r w:rsidRPr="00021D37">
              <w:rPr>
                <w:lang w:val="de-DE"/>
              </w:rPr>
              <w:t xml:space="preserve">Fax </w:t>
            </w:r>
            <w:r w:rsidRPr="00021D37">
              <w:rPr>
                <w:bCs/>
                <w:lang w:val="de-DE"/>
              </w:rPr>
              <w:t>+49 (0) 6102 771 904-0</w:t>
            </w:r>
          </w:p>
          <w:p w14:paraId="5BA3DD04" w14:textId="77777777" w:rsidR="00BB705C" w:rsidRPr="00021D37" w:rsidRDefault="00BB705C" w:rsidP="00BB705C">
            <w:pPr>
              <w:pStyle w:val="Addressdetails"/>
              <w:rPr>
                <w:lang w:val="de-DE"/>
              </w:rPr>
            </w:pPr>
          </w:p>
          <w:p w14:paraId="3862CBF4" w14:textId="77777777" w:rsidR="00BB705C" w:rsidRPr="00F65DDF" w:rsidRDefault="00BB705C" w:rsidP="00BB705C">
            <w:pPr>
              <w:pStyle w:val="Addressdetails"/>
              <w:rPr>
                <w:lang w:val="de-DE"/>
              </w:rPr>
            </w:pPr>
            <w:r w:rsidRPr="00021D37">
              <w:rPr>
                <w:b/>
                <w:bCs/>
                <w:lang w:val="de-DE"/>
              </w:rPr>
              <w:t>www.erm.com</w:t>
            </w:r>
          </w:p>
          <w:p w14:paraId="1A98B317" w14:textId="4162A262" w:rsidR="0075089E" w:rsidRPr="004A0D11" w:rsidRDefault="0075089E" w:rsidP="0075089E">
            <w:pPr>
              <w:pStyle w:val="Addressdetails"/>
              <w:rPr>
                <w:b/>
                <w:bCs/>
                <w:lang w:val="de-DE"/>
              </w:rPr>
            </w:pPr>
          </w:p>
        </w:tc>
      </w:tr>
    </w:tbl>
    <w:p w14:paraId="03AA357D" w14:textId="77777777" w:rsidR="0075089E" w:rsidRPr="00771922" w:rsidRDefault="0075089E" w:rsidP="0075089E">
      <w:pPr>
        <w:rPr>
          <w:lang w:val="de-DE"/>
        </w:rPr>
      </w:pPr>
    </w:p>
    <w:p w14:paraId="02874F04" w14:textId="77777777" w:rsidR="00CE6D88" w:rsidRPr="00771922" w:rsidRDefault="00CE6D88" w:rsidP="0075089E">
      <w:pPr>
        <w:rPr>
          <w:lang w:val="de-DE"/>
        </w:rPr>
      </w:pPr>
    </w:p>
    <w:sectPr w:rsidR="00CE6D88" w:rsidRPr="00771922" w:rsidSect="009A59EE">
      <w:headerReference w:type="default" r:id="rId42"/>
      <w:headerReference w:type="first" r:id="rId43"/>
      <w:footerReference w:type="first" r:id="rId44"/>
      <w:pgSz w:w="11906" w:h="16838" w:code="9"/>
      <w:pgMar w:top="1134" w:right="1134" w:bottom="1134" w:left="1134" w:header="567" w:footer="374" w:gutter="0"/>
      <w:pgNumType w:start="1"/>
      <w:cols w:sep="1" w:space="38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BC49D0F" w14:textId="77777777" w:rsidR="002127E7" w:rsidRDefault="002127E7" w:rsidP="00A95726">
      <w:pPr>
        <w:spacing w:after="0" w:line="240" w:lineRule="auto"/>
      </w:pPr>
      <w:r>
        <w:separator/>
      </w:r>
    </w:p>
    <w:p w14:paraId="20CA1E9E" w14:textId="77777777" w:rsidR="002127E7" w:rsidRDefault="002127E7"/>
    <w:p w14:paraId="050568E5" w14:textId="77777777" w:rsidR="002127E7" w:rsidRDefault="002127E7"/>
    <w:p w14:paraId="3B95D655" w14:textId="77777777" w:rsidR="002127E7" w:rsidRDefault="002127E7"/>
  </w:endnote>
  <w:endnote w:type="continuationSeparator" w:id="0">
    <w:p w14:paraId="529CDA08" w14:textId="77777777" w:rsidR="002127E7" w:rsidRDefault="002127E7" w:rsidP="00A95726">
      <w:pPr>
        <w:spacing w:after="0" w:line="240" w:lineRule="auto"/>
      </w:pPr>
      <w:r>
        <w:continuationSeparator/>
      </w:r>
    </w:p>
    <w:p w14:paraId="66653D3F" w14:textId="77777777" w:rsidR="002127E7" w:rsidRDefault="002127E7"/>
    <w:p w14:paraId="54EB79A5" w14:textId="77777777" w:rsidR="002127E7" w:rsidRDefault="002127E7"/>
    <w:p w14:paraId="68A68E06" w14:textId="77777777" w:rsidR="002127E7" w:rsidRDefault="002127E7"/>
  </w:endnote>
  <w:endnote w:type="continuationNotice" w:id="1">
    <w:p w14:paraId="100A8E41" w14:textId="77777777" w:rsidR="002127E7" w:rsidRDefault="002127E7">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Times New Roman (Body CS)">
    <w:altName w:val="Times New Roman"/>
    <w:panose1 w:val="00000000000000000000"/>
    <w:charset w:val="00"/>
    <w:family w:val="roman"/>
    <w:notTrueType/>
    <w:pitch w:val="default"/>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inionPro-Regular">
    <w:altName w:val="Calibri"/>
    <w:panose1 w:val="00000000000000000000"/>
    <w:charset w:val="4D"/>
    <w:family w:val="auto"/>
    <w:notTrueType/>
    <w:pitch w:val="default"/>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rial MT">
    <w:altName w:val="Arial"/>
    <w:charset w:val="01"/>
    <w:family w:val="swiss"/>
    <w:pitch w:val="variable"/>
  </w:font>
  <w:font w:name="Consolas">
    <w:panose1 w:val="020B0609020204030204"/>
    <w:charset w:val="00"/>
    <w:family w:val="modern"/>
    <w:pitch w:val="fixed"/>
    <w:sig w:usb0="E00006FF" w:usb1="0000FCFF" w:usb2="00000001" w:usb3="00000000" w:csb0="0000019F" w:csb1="00000000"/>
  </w:font>
  <w:font w:name="Cambria Math">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24A018" w14:textId="42F735A5" w:rsidR="00693200" w:rsidRDefault="00693200" w:rsidP="00693200">
    <w:pPr>
      <w:pStyle w:val="AltBilgi"/>
      <w:spacing w:before="400"/>
    </w:pPr>
    <w:r>
      <w:t xml:space="preserve">CLIENT: </w:t>
    </w:r>
    <w:fldSimple w:instr="STYLEREF Recipient \* MERGEFORMAT">
      <w:r w:rsidR="0011280E">
        <w:rPr>
          <w:noProof/>
        </w:rPr>
        <w:t>Enerjisa Enerji Üretim A.Ş.</w:t>
      </w:r>
    </w:fldSimple>
  </w:p>
  <w:p w14:paraId="328691C0" w14:textId="28E7E02C" w:rsidR="0075089E" w:rsidRPr="00693200" w:rsidRDefault="00693200" w:rsidP="00693200">
    <w:pPr>
      <w:pStyle w:val="AltBilgi"/>
      <w:tabs>
        <w:tab w:val="left" w:pos="9555"/>
      </w:tabs>
      <w:rPr>
        <w:rStyle w:val="SayfaNumaras"/>
      </w:rPr>
    </w:pPr>
    <w:r>
      <w:rPr>
        <w:noProof/>
      </w:rPr>
      <w:drawing>
        <wp:anchor distT="0" distB="0" distL="114300" distR="114300" simplePos="0" relativeHeight="251658247" behindDoc="0" locked="1" layoutInCell="1" allowOverlap="1" wp14:anchorId="2547F9D8" wp14:editId="5548A8D0">
          <wp:simplePos x="0" y="0"/>
          <wp:positionH relativeFrom="page">
            <wp:posOffset>612140</wp:posOffset>
          </wp:positionH>
          <wp:positionV relativeFrom="bottomMargin">
            <wp:posOffset>215900</wp:posOffset>
          </wp:positionV>
          <wp:extent cx="910800" cy="356400"/>
          <wp:effectExtent l="0" t="0" r="3810" b="0"/>
          <wp:wrapNone/>
          <wp:docPr id="737183793" name="Graphic 737183793"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279234" name="Graphic 77827923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t xml:space="preserve">PROJECT NO: </w:t>
    </w:r>
    <w:fldSimple w:instr="STYLEREF Reference \* MERGEFORMAT">
      <w:r w:rsidR="0011280E">
        <w:rPr>
          <w:noProof/>
        </w:rPr>
        <w:t>0733614</w:t>
      </w:r>
    </w:fldSimple>
    <w:r>
      <w:tab/>
    </w:r>
    <w:r w:rsidRPr="00D56278">
      <w:t>DATE</w:t>
    </w:r>
    <w:r>
      <w:t xml:space="preserve">: </w:t>
    </w:r>
    <w:fldSimple w:instr="STYLEREF D1 \* MERGEFORMAT">
      <w:r w:rsidR="0011280E">
        <w:rPr>
          <w:noProof/>
        </w:rPr>
        <w:t>30 October 2025</w:t>
      </w:r>
    </w:fldSimple>
    <w:r w:rsidRPr="00A61014">
      <w:tab/>
      <w:t>VERSION</w:t>
    </w:r>
    <w:r>
      <w:t xml:space="preserve">: </w:t>
    </w:r>
    <w:fldSimple w:instr="STYLEREF  Version  \* MERGEFORMAT">
      <w:r w:rsidR="0011280E">
        <w:rPr>
          <w:noProof/>
        </w:rPr>
        <w:t>Final draft</w:t>
      </w:r>
    </w:fldSimple>
    <w:r>
      <w:ptab w:relativeTo="margin" w:alignment="right" w:leader="none"/>
    </w:r>
    <w:r w:rsidRPr="00932F34">
      <w:t xml:space="preserve">Page </w:t>
    </w:r>
    <w:r>
      <w:fldChar w:fldCharType="begin"/>
    </w:r>
    <w:r>
      <w:instrText xml:space="preserve"> PAGE  \* MERGEFORMAT </w:instrText>
    </w:r>
    <w:r>
      <w:fldChar w:fldCharType="separate"/>
    </w:r>
    <w:r>
      <w:t>i</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BEEDBD" w14:textId="05D477D6" w:rsidR="00693200" w:rsidRDefault="00693200" w:rsidP="00693200">
    <w:pPr>
      <w:pStyle w:val="AltBilgi"/>
      <w:spacing w:before="400"/>
    </w:pPr>
    <w:r>
      <w:t xml:space="preserve">CLIENT: </w:t>
    </w:r>
    <w:fldSimple w:instr="STYLEREF Recipient \* MERGEFORMAT">
      <w:r w:rsidR="0011280E">
        <w:rPr>
          <w:noProof/>
        </w:rPr>
        <w:t>Enerjisa Enerji Üretim A.Ş.</w:t>
      </w:r>
    </w:fldSimple>
  </w:p>
  <w:p w14:paraId="48E531F8" w14:textId="5C6C6E1B" w:rsidR="0075089E" w:rsidRPr="00693200" w:rsidRDefault="00693200" w:rsidP="00693200">
    <w:pPr>
      <w:pStyle w:val="AltBilgi"/>
      <w:tabs>
        <w:tab w:val="left" w:pos="9555"/>
      </w:tabs>
    </w:pPr>
    <w:r>
      <w:rPr>
        <w:noProof/>
      </w:rPr>
      <w:drawing>
        <wp:anchor distT="0" distB="0" distL="114300" distR="114300" simplePos="0" relativeHeight="251658248" behindDoc="0" locked="1" layoutInCell="1" allowOverlap="1" wp14:anchorId="5277FA7C" wp14:editId="5FD14B00">
          <wp:simplePos x="0" y="0"/>
          <wp:positionH relativeFrom="page">
            <wp:posOffset>612140</wp:posOffset>
          </wp:positionH>
          <wp:positionV relativeFrom="bottomMargin">
            <wp:posOffset>215900</wp:posOffset>
          </wp:positionV>
          <wp:extent cx="910800" cy="356400"/>
          <wp:effectExtent l="0" t="0" r="3810" b="0"/>
          <wp:wrapNone/>
          <wp:docPr id="501212402" name="Graphic 501212402"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279234" name="Graphic 778279234"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10800" cy="356400"/>
                  </a:xfrm>
                  <a:prstGeom prst="rect">
                    <a:avLst/>
                  </a:prstGeom>
                </pic:spPr>
              </pic:pic>
            </a:graphicData>
          </a:graphic>
          <wp14:sizeRelH relativeFrom="page">
            <wp14:pctWidth>0</wp14:pctWidth>
          </wp14:sizeRelH>
          <wp14:sizeRelV relativeFrom="page">
            <wp14:pctHeight>0</wp14:pctHeight>
          </wp14:sizeRelV>
        </wp:anchor>
      </w:drawing>
    </w:r>
    <w:r>
      <w:t xml:space="preserve">PROJECT NO: </w:t>
    </w:r>
    <w:fldSimple w:instr="STYLEREF Reference \* MERGEFORMAT">
      <w:r w:rsidR="0011280E">
        <w:rPr>
          <w:noProof/>
        </w:rPr>
        <w:t>0733614</w:t>
      </w:r>
    </w:fldSimple>
    <w:r>
      <w:tab/>
    </w:r>
    <w:r w:rsidRPr="00D56278">
      <w:t>DATE</w:t>
    </w:r>
    <w:r>
      <w:t xml:space="preserve">: </w:t>
    </w:r>
    <w:fldSimple w:instr="STYLEREF D1 \* MERGEFORMAT">
      <w:r w:rsidR="0011280E" w:rsidRPr="0011280E">
        <w:rPr>
          <w:noProof/>
          <w:lang w:val="en-GB"/>
        </w:rPr>
        <w:t>30</w:t>
      </w:r>
      <w:r w:rsidR="0011280E">
        <w:rPr>
          <w:noProof/>
        </w:rPr>
        <w:t xml:space="preserve"> October 2025</w:t>
      </w:r>
    </w:fldSimple>
    <w:r w:rsidRPr="00A61014">
      <w:tab/>
      <w:t>VERSION</w:t>
    </w:r>
    <w:r>
      <w:t xml:space="preserve">: </w:t>
    </w:r>
    <w:fldSimple w:instr="STYLEREF  Version  \* MERGEFORMAT">
      <w:r w:rsidR="0011280E">
        <w:rPr>
          <w:noProof/>
        </w:rPr>
        <w:t>Final draft</w:t>
      </w:r>
    </w:fldSimple>
    <w:r>
      <w:ptab w:relativeTo="margin" w:alignment="right" w:leader="none"/>
    </w:r>
    <w:r w:rsidRPr="00932F34">
      <w:t xml:space="preserve">Page </w:t>
    </w:r>
    <w:r>
      <w:fldChar w:fldCharType="begin"/>
    </w:r>
    <w:r>
      <w:instrText xml:space="preserve"> PAGE  \* MERGEFORMAT </w:instrText>
    </w:r>
    <w:r>
      <w:fldChar w:fldCharType="separate"/>
    </w:r>
    <w:r>
      <w:t>11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37023D" w14:textId="77777777" w:rsidR="00C72EC3" w:rsidRPr="00DD1BE0" w:rsidRDefault="00C72EC3" w:rsidP="00C72EC3">
    <w:pPr>
      <w:pStyle w:val="AltBilgi"/>
      <w:tabs>
        <w:tab w:val="left" w:pos="9555"/>
      </w:tabs>
      <w:ind w:left="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7DC8AAD" w14:textId="77777777" w:rsidR="002127E7" w:rsidRPr="00A92AF9" w:rsidRDefault="002127E7" w:rsidP="00F17BF0">
      <w:pPr>
        <w:spacing w:after="0" w:line="240" w:lineRule="auto"/>
      </w:pPr>
      <w:r>
        <w:separator/>
      </w:r>
    </w:p>
  </w:footnote>
  <w:footnote w:type="continuationSeparator" w:id="0">
    <w:p w14:paraId="26EBE756" w14:textId="77777777" w:rsidR="002127E7" w:rsidRPr="00A92AF9" w:rsidRDefault="002127E7" w:rsidP="00A92AF9">
      <w:pPr>
        <w:pStyle w:val="AltBilgi"/>
        <w:ind w:left="0"/>
      </w:pPr>
    </w:p>
    <w:p w14:paraId="431696C6" w14:textId="77777777" w:rsidR="002127E7" w:rsidRDefault="002127E7"/>
  </w:footnote>
  <w:footnote w:type="continuationNotice" w:id="1">
    <w:p w14:paraId="0BD7799F" w14:textId="77777777" w:rsidR="002127E7" w:rsidRPr="00A92AF9" w:rsidRDefault="002127E7" w:rsidP="00A92AF9">
      <w:pPr>
        <w:pStyle w:val="AltBilgi"/>
        <w:ind w:left="0"/>
      </w:pPr>
    </w:p>
    <w:p w14:paraId="64618D2B" w14:textId="77777777" w:rsidR="002127E7" w:rsidRDefault="002127E7"/>
  </w:footnote>
  <w:footnote w:id="2">
    <w:p w14:paraId="240C11E8" w14:textId="710F9853" w:rsidR="00EF7908" w:rsidRPr="00C17C75" w:rsidRDefault="00EF7908">
      <w:pPr>
        <w:pStyle w:val="DipnotMetni"/>
        <w:rPr>
          <w:lang w:val="tr-TR"/>
        </w:rPr>
      </w:pPr>
      <w:r>
        <w:rPr>
          <w:rStyle w:val="DipnotBavurusu"/>
        </w:rPr>
        <w:footnoteRef/>
      </w:r>
      <w:r w:rsidRPr="00C17C75">
        <w:rPr>
          <w:sz w:val="16"/>
          <w:szCs w:val="16"/>
        </w:rPr>
        <w:t xml:space="preserve"> </w:t>
      </w:r>
      <w:r w:rsidR="007B518F" w:rsidRPr="00C17C75">
        <w:rPr>
          <w:sz w:val="16"/>
          <w:szCs w:val="16"/>
        </w:rPr>
        <w:t>Potential CH/PBF species investigated during pre-construction surveys but not confirmed in the field</w:t>
      </w:r>
    </w:p>
  </w:footnote>
  <w:footnote w:id="3">
    <w:p w14:paraId="035BA347" w14:textId="77777777" w:rsidR="00285949" w:rsidRPr="005119BB" w:rsidRDefault="00285949" w:rsidP="00285949">
      <w:pPr>
        <w:pStyle w:val="Kaynaka0"/>
        <w:spacing w:after="120" w:line="240" w:lineRule="auto"/>
        <w:rPr>
          <w:rFonts w:cs="Arial"/>
          <w:sz w:val="18"/>
          <w:szCs w:val="18"/>
        </w:rPr>
      </w:pPr>
      <w:r w:rsidRPr="00C852C4">
        <w:rPr>
          <w:rStyle w:val="DipnotBavurusu"/>
          <w:sz w:val="18"/>
          <w:szCs w:val="18"/>
        </w:rPr>
        <w:footnoteRef/>
      </w:r>
      <w:r w:rsidRPr="00C852C4">
        <w:rPr>
          <w:sz w:val="18"/>
          <w:szCs w:val="18"/>
        </w:rPr>
        <w:t xml:space="preserve"> </w:t>
      </w:r>
      <w:r w:rsidRPr="00C852C4">
        <w:rPr>
          <w:rFonts w:cs="Arial"/>
          <w:sz w:val="18"/>
          <w:szCs w:val="18"/>
        </w:rPr>
        <w:t>Parkes,</w:t>
      </w:r>
      <w:r>
        <w:rPr>
          <w:rFonts w:cs="Arial"/>
          <w:sz w:val="18"/>
          <w:szCs w:val="18"/>
        </w:rPr>
        <w:t xml:space="preserve"> D.</w:t>
      </w:r>
      <w:r w:rsidRPr="00C852C4">
        <w:rPr>
          <w:rFonts w:cs="Arial"/>
          <w:sz w:val="18"/>
          <w:szCs w:val="18"/>
        </w:rPr>
        <w:t>, Newell,</w:t>
      </w:r>
      <w:r>
        <w:rPr>
          <w:rFonts w:cs="Arial"/>
          <w:sz w:val="18"/>
          <w:szCs w:val="18"/>
        </w:rPr>
        <w:t xml:space="preserve"> G.</w:t>
      </w:r>
      <w:r w:rsidRPr="00C852C4">
        <w:rPr>
          <w:rFonts w:cs="Arial"/>
          <w:sz w:val="18"/>
          <w:szCs w:val="18"/>
        </w:rPr>
        <w:t xml:space="preserve"> and Cheal</w:t>
      </w:r>
      <w:r>
        <w:rPr>
          <w:rFonts w:cs="Arial"/>
          <w:sz w:val="18"/>
          <w:szCs w:val="18"/>
        </w:rPr>
        <w:t>, D. (</w:t>
      </w:r>
      <w:r w:rsidRPr="00C852C4">
        <w:rPr>
          <w:rFonts w:cs="Arial"/>
          <w:sz w:val="18"/>
          <w:szCs w:val="18"/>
        </w:rPr>
        <w:t>2003</w:t>
      </w:r>
      <w:r>
        <w:rPr>
          <w:rFonts w:cs="Arial"/>
          <w:sz w:val="18"/>
          <w:szCs w:val="18"/>
        </w:rPr>
        <w:t>)</w:t>
      </w:r>
      <w:r w:rsidRPr="00C852C4">
        <w:rPr>
          <w:rFonts w:cs="Arial"/>
          <w:sz w:val="18"/>
          <w:szCs w:val="18"/>
        </w:rPr>
        <w:t xml:space="preserve">. “Assessing the Quality of Native Vegetation: The ‘Habitat Hectares’ Approach.” </w:t>
      </w:r>
      <w:r w:rsidRPr="00C852C4">
        <w:rPr>
          <w:rFonts w:cs="Arial"/>
          <w:i/>
          <w:iCs/>
          <w:sz w:val="18"/>
          <w:szCs w:val="18"/>
        </w:rPr>
        <w:t>Ecological Management &amp; Restoration</w:t>
      </w:r>
      <w:r w:rsidRPr="00C852C4">
        <w:rPr>
          <w:rFonts w:cs="Arial"/>
          <w:sz w:val="18"/>
          <w:szCs w:val="18"/>
        </w:rPr>
        <w:t xml:space="preserve"> 4 (s1): S29–38. Online at: </w:t>
      </w:r>
      <w:hyperlink r:id="rId1" w:history="1">
        <w:r w:rsidRPr="00C852C4">
          <w:rPr>
            <w:rStyle w:val="Kpr"/>
            <w:rFonts w:cs="Arial"/>
            <w:sz w:val="18"/>
            <w:szCs w:val="18"/>
          </w:rPr>
          <w:t>https://www.forest-trends.org/wp-content/uploads/imported/4assessing-quality-of-native-vegetation-d-parkes-pdf.pdf</w:t>
        </w:r>
      </w:hyperlink>
      <w:r w:rsidRPr="00C852C4">
        <w:rPr>
          <w:rFonts w:cs="Arial"/>
          <w:sz w:val="18"/>
          <w:szCs w:val="18"/>
        </w:rPr>
        <w:t xml:space="preserve"> </w:t>
      </w:r>
    </w:p>
  </w:footnote>
  <w:footnote w:id="4">
    <w:p w14:paraId="51930D46" w14:textId="77777777" w:rsidR="00DC4EC9" w:rsidRPr="001F1C01" w:rsidRDefault="00DC4EC9" w:rsidP="00DC4EC9">
      <w:pPr>
        <w:pStyle w:val="GvdeMetni"/>
        <w:spacing w:before="120"/>
        <w:rPr>
          <w:rFonts w:ascii="Verdana" w:hAnsi="Verdana"/>
          <w:sz w:val="16"/>
          <w:szCs w:val="16"/>
        </w:rPr>
      </w:pPr>
      <w:r w:rsidRPr="00DC4EC9">
        <w:rPr>
          <w:rStyle w:val="DipnotBavurusu"/>
          <w:sz w:val="16"/>
          <w:szCs w:val="16"/>
        </w:rPr>
        <w:footnoteRef/>
      </w:r>
      <w:r w:rsidRPr="00DC4EC9">
        <w:rPr>
          <w:sz w:val="16"/>
          <w:szCs w:val="16"/>
        </w:rPr>
        <w:t xml:space="preserve"> </w:t>
      </w:r>
      <w:r w:rsidRPr="00DC4EC9">
        <w:rPr>
          <w:rFonts w:ascii="Verdana" w:hAnsi="Verdana"/>
          <w:sz w:val="16"/>
          <w:szCs w:val="16"/>
        </w:rPr>
        <w:t>A delay/risk multiplier has been factored into the target calculation based on the perceived difficulty of restoration and delays in terms of estimated years until the target condition is met. In the absence of specific guidance or metrics for NNL/NG in Turkey or the region, this was informed by the delay/risk multipliers used in the published DEFRA (Department for Environment Food and Rural Affairs) ‘Statutory Biodiversity Metric’ for the United Kingdom (DEFRA, 2024). This serves to account for delays in terms of meeting objectives as well as uncertainty in terms of outcomes based on restoration difficulty.</w:t>
      </w:r>
    </w:p>
  </w:footnote>
  <w:footnote w:id="5">
    <w:p w14:paraId="72E41F17" w14:textId="77777777" w:rsidR="00B40D1F" w:rsidRPr="0095624C" w:rsidRDefault="00B40D1F" w:rsidP="00B40D1F">
      <w:pPr>
        <w:pStyle w:val="Kaynaka0"/>
        <w:spacing w:after="120" w:line="240" w:lineRule="auto"/>
        <w:rPr>
          <w:rFonts w:ascii="Arial" w:hAnsi="Arial" w:cs="Arial"/>
        </w:rPr>
      </w:pPr>
      <w:r w:rsidRPr="00C852C4">
        <w:rPr>
          <w:rStyle w:val="DipnotBavurusu"/>
          <w:sz w:val="18"/>
          <w:szCs w:val="18"/>
        </w:rPr>
        <w:footnoteRef/>
      </w:r>
      <w:r w:rsidRPr="00C852C4">
        <w:rPr>
          <w:sz w:val="18"/>
          <w:szCs w:val="18"/>
        </w:rPr>
        <w:t xml:space="preserve"> </w:t>
      </w:r>
      <w:r w:rsidRPr="00C852C4">
        <w:rPr>
          <w:rFonts w:cs="Arial"/>
          <w:sz w:val="18"/>
          <w:szCs w:val="18"/>
        </w:rPr>
        <w:t>BBOP</w:t>
      </w:r>
      <w:r>
        <w:rPr>
          <w:rFonts w:cs="Arial"/>
          <w:sz w:val="18"/>
          <w:szCs w:val="18"/>
        </w:rPr>
        <w:t xml:space="preserve"> (</w:t>
      </w:r>
      <w:r w:rsidRPr="00C852C4">
        <w:rPr>
          <w:rFonts w:cs="Arial"/>
          <w:sz w:val="18"/>
          <w:szCs w:val="18"/>
        </w:rPr>
        <w:t>2012</w:t>
      </w:r>
      <w:r>
        <w:rPr>
          <w:rFonts w:cs="Arial"/>
          <w:sz w:val="18"/>
          <w:szCs w:val="18"/>
        </w:rPr>
        <w:t>)</w:t>
      </w:r>
      <w:r w:rsidRPr="00C852C4">
        <w:rPr>
          <w:rFonts w:cs="Arial"/>
          <w:sz w:val="18"/>
          <w:szCs w:val="18"/>
        </w:rPr>
        <w:t xml:space="preserve">. “Guidance Notes to the Standard on Biodiversity Offsets.” Washington, D.C.: Business and Biodiversity Offsets Programme (BBOP). Online at: </w:t>
      </w:r>
      <w:hyperlink r:id="rId2" w:history="1">
        <w:r w:rsidRPr="00C852C4">
          <w:rPr>
            <w:rStyle w:val="Kpr"/>
            <w:rFonts w:cs="Arial"/>
            <w:sz w:val="18"/>
            <w:szCs w:val="18"/>
          </w:rPr>
          <w:t>https://www.forest-trends.org/publications/standard-on-biodiversity-offsets/</w:t>
        </w:r>
      </w:hyperlink>
      <w:r>
        <w:rPr>
          <w:rFonts w:ascii="Arial" w:hAnsi="Arial" w:cs="Arial"/>
        </w:rPr>
        <w:t xml:space="preserve"> </w:t>
      </w:r>
    </w:p>
  </w:footnote>
  <w:footnote w:id="6">
    <w:p w14:paraId="1DC61563" w14:textId="77777777" w:rsidR="009A27A0" w:rsidRPr="00EC1CC7" w:rsidRDefault="009A27A0" w:rsidP="009A27A0">
      <w:pPr>
        <w:pStyle w:val="GvdeMetni"/>
        <w:spacing w:line="240" w:lineRule="auto"/>
      </w:pPr>
      <w:r w:rsidRPr="00EC1CC7">
        <w:rPr>
          <w:rStyle w:val="DipnotBavurusu"/>
          <w:szCs w:val="18"/>
        </w:rPr>
        <w:footnoteRef/>
      </w:r>
      <w:r w:rsidRPr="00EC1CC7">
        <w:rPr>
          <w:sz w:val="18"/>
          <w:szCs w:val="18"/>
        </w:rPr>
        <w:t xml:space="preserve"> According to ICF Consulting (2014), one drawback of the use of species-focused approaches is that in many situations more than one species merits assessment, and since species metrics are normally complex and require a considerable amount of data, the use of metrics for more than a few species is normally impractical. A more logical approach is to define offsetting requirements according to the most sensitive species’ needs. Also, if all the species have similar habitat requirements, it may be assumed that offsetting will ensure offset objectives (NNL/NG) will occur for all of them. An alternative approach is to use a species metric for one selected ‘umbrella species’ (i.e. an indicator species representative of the set of species of high conservation importance) which is considered to be most sensitive to the impacts of development and will therefore require the largest / highest quality offset. However, this requires good knowledge of the various species that may be impacted and high confidence that the umbrella species is indeed representative of the requirements of the other species and the most sensitive and in turn most demanding in terms of offset requirements.</w:t>
      </w:r>
      <w:r>
        <w:rPr>
          <w:sz w:val="18"/>
          <w:szCs w:val="18"/>
        </w:rPr>
        <w:t xml:space="preserve"> </w:t>
      </w:r>
      <w:r w:rsidRPr="00B93EBF">
        <w:rPr>
          <w:sz w:val="18"/>
          <w:szCs w:val="18"/>
        </w:rPr>
        <w:t>Providing numerical targets as opposed to simple presence/absence is challenging given the lack of species-specific population data and the inclusion of some species on a precautionary basis.</w:t>
      </w:r>
    </w:p>
  </w:footnote>
  <w:footnote w:id="7">
    <w:p w14:paraId="532F32FB" w14:textId="77777777" w:rsidR="009A27A0" w:rsidRPr="000C3CA1" w:rsidRDefault="009A27A0" w:rsidP="009A27A0">
      <w:pPr>
        <w:pStyle w:val="DipnotMetni"/>
      </w:pPr>
      <w:r>
        <w:rPr>
          <w:rStyle w:val="DipnotBavurusu"/>
        </w:rPr>
        <w:footnoteRef/>
      </w:r>
      <w:r>
        <w:t xml:space="preserve"> Habitat characteristics alone may not be sufficient to fully represent the biodiversity of an area, particularly in areas with high species richness or endemism. Whilst offsets that utilize habitat as a proxy can provide a means to achieve a suitable offset to compensate for direct habitat loss, it is acknowledged that metrics that assess general habitat values and condition as a proxy for informing biodiversity offset and no NNL/NG targets may not provide a reliable basis for safeguarding individual species of high conservation importance. Habitat metrics do not normally consider habitat structure, species dependence on mixes of different habitat types, the management of habitat, existence of predators, pests and diseases and the interactions of several additional factors that influence species presence (ICF Consulting, 2014). Also, threatened species are also likely to have narrow ranges and very specific ecological requirements.</w:t>
      </w:r>
    </w:p>
  </w:footnote>
  <w:footnote w:id="8">
    <w:p w14:paraId="280B370F" w14:textId="3F218983" w:rsidR="00903B40" w:rsidRPr="00C17C75" w:rsidRDefault="00903B40">
      <w:pPr>
        <w:pStyle w:val="DipnotMetni"/>
        <w:rPr>
          <w:lang w:val="tr-TR"/>
        </w:rPr>
      </w:pPr>
      <w:r>
        <w:rPr>
          <w:rStyle w:val="DipnotBavurusu"/>
        </w:rPr>
        <w:footnoteRef/>
      </w:r>
      <w:r>
        <w:t xml:space="preserve"> </w:t>
      </w:r>
      <w:r w:rsidR="00583589">
        <w:rPr>
          <w:sz w:val="16"/>
          <w:szCs w:val="16"/>
        </w:rPr>
        <w:t>W</w:t>
      </w:r>
      <w:r w:rsidR="00583589" w:rsidRPr="00660BBE">
        <w:rPr>
          <w:sz w:val="16"/>
          <w:szCs w:val="16"/>
        </w:rPr>
        <w:t xml:space="preserve">ildlife surveys were completed by Ekogen prior to and during early construction (May–June-July 2025). Surveys covered the full project area and included inspection of microhabitats such as under rocks, logs, soil crevices, and stored construction materials. Individuals of </w:t>
      </w:r>
      <w:r w:rsidR="00583589" w:rsidRPr="00F8241B">
        <w:rPr>
          <w:i/>
          <w:iCs/>
          <w:sz w:val="16"/>
          <w:szCs w:val="16"/>
        </w:rPr>
        <w:t>Testudo graeca</w:t>
      </w:r>
      <w:r w:rsidR="00583589" w:rsidRPr="00660BBE">
        <w:rPr>
          <w:sz w:val="16"/>
          <w:szCs w:val="16"/>
        </w:rPr>
        <w:t xml:space="preserve"> (VU) and </w:t>
      </w:r>
      <w:r w:rsidR="00583589" w:rsidRPr="00F8241B">
        <w:rPr>
          <w:i/>
          <w:iCs/>
          <w:sz w:val="16"/>
          <w:szCs w:val="16"/>
        </w:rPr>
        <w:t>Anatololacerta pelasgiana</w:t>
      </w:r>
      <w:r w:rsidR="00583589" w:rsidRPr="00660BBE">
        <w:rPr>
          <w:sz w:val="16"/>
          <w:szCs w:val="16"/>
        </w:rPr>
        <w:t xml:space="preserve"> were recorded and safely relocated to suitable habitats outside construction zones. </w:t>
      </w:r>
      <w:r w:rsidR="005C3A58" w:rsidRPr="00100A80">
        <w:rPr>
          <w:sz w:val="16"/>
          <w:szCs w:val="16"/>
        </w:rPr>
        <w:t xml:space="preserve">No direct observations or camera trap records confirmed the presence of </w:t>
      </w:r>
      <w:r w:rsidR="005C3A58" w:rsidRPr="00F8241B">
        <w:rPr>
          <w:i/>
          <w:iCs/>
          <w:sz w:val="16"/>
          <w:szCs w:val="16"/>
        </w:rPr>
        <w:t>Caracal caracal</w:t>
      </w:r>
      <w:r w:rsidR="00200973">
        <w:rPr>
          <w:sz w:val="16"/>
          <w:szCs w:val="16"/>
        </w:rPr>
        <w:t>. In addition</w:t>
      </w:r>
      <w:r w:rsidR="005C3A58" w:rsidRPr="00100A80">
        <w:rPr>
          <w:sz w:val="16"/>
          <w:szCs w:val="16"/>
        </w:rPr>
        <w:t>, in July 2025, three camera traps were installed at strategic locations to monitor potential activity of this species and other large mammals. No mortality, injured fauna, nests, or breeding activity was detected during the monitoring period.</w:t>
      </w:r>
    </w:p>
  </w:footnote>
  <w:footnote w:id="9">
    <w:p w14:paraId="68BCF0DA" w14:textId="77777777" w:rsidR="007A5B91" w:rsidRDefault="007E3466" w:rsidP="007A5B91">
      <w:pPr>
        <w:pStyle w:val="Tabletextleft"/>
        <w:spacing w:before="20" w:after="20"/>
        <w:rPr>
          <w:sz w:val="16"/>
          <w:szCs w:val="16"/>
        </w:rPr>
      </w:pPr>
      <w:r>
        <w:rPr>
          <w:rStyle w:val="DipnotBavurusu"/>
        </w:rPr>
        <w:footnoteRef/>
      </w:r>
      <w:r>
        <w:t xml:space="preserve"> </w:t>
      </w:r>
      <w:r w:rsidR="007A5B91" w:rsidRPr="00113F2D">
        <w:rPr>
          <w:sz w:val="16"/>
          <w:szCs w:val="16"/>
        </w:rPr>
        <w:t xml:space="preserve">The Project has already implemented all required conservation measures for </w:t>
      </w:r>
      <w:r w:rsidR="007A5B91" w:rsidRPr="00F8241B">
        <w:rPr>
          <w:i/>
          <w:iCs/>
          <w:sz w:val="16"/>
          <w:szCs w:val="16"/>
        </w:rPr>
        <w:t>Fritillaria milasense</w:t>
      </w:r>
      <w:r w:rsidR="007A5B91" w:rsidRPr="00113F2D">
        <w:rPr>
          <w:sz w:val="16"/>
          <w:szCs w:val="16"/>
        </w:rPr>
        <w:t xml:space="preserve"> (</w:t>
      </w:r>
      <w:r w:rsidR="007A5B91">
        <w:rPr>
          <w:sz w:val="16"/>
          <w:szCs w:val="16"/>
        </w:rPr>
        <w:t>CH</w:t>
      </w:r>
      <w:r w:rsidR="007A5B91" w:rsidRPr="00113F2D">
        <w:rPr>
          <w:sz w:val="16"/>
          <w:szCs w:val="16"/>
        </w:rPr>
        <w:t xml:space="preserve">) and </w:t>
      </w:r>
      <w:r w:rsidR="007A5B91" w:rsidRPr="00F8241B">
        <w:rPr>
          <w:i/>
          <w:iCs/>
          <w:sz w:val="16"/>
          <w:szCs w:val="16"/>
        </w:rPr>
        <w:t>Cyclamen mirabile</w:t>
      </w:r>
      <w:r w:rsidR="007A5B91" w:rsidRPr="00113F2D">
        <w:rPr>
          <w:sz w:val="16"/>
          <w:szCs w:val="16"/>
        </w:rPr>
        <w:t xml:space="preserve"> (</w:t>
      </w:r>
      <w:r w:rsidR="007A5B91">
        <w:rPr>
          <w:sz w:val="16"/>
          <w:szCs w:val="16"/>
        </w:rPr>
        <w:t>PBF</w:t>
      </w:r>
      <w:r w:rsidR="007A5B91" w:rsidRPr="00113F2D">
        <w:rPr>
          <w:sz w:val="16"/>
          <w:szCs w:val="16"/>
        </w:rPr>
        <w:t xml:space="preserve">). Instead of preparing a separate “Protected and Threatened Flora Conservation Programme,” all actions were directly undertaken and incorporated into the biodiversity monitoring and management process. Ekogen firm conducted three consecutive flora surveys during May, June, and July 2025, coordinated with mobilization and early-construction activities. The surveys confirmed the presence of </w:t>
      </w:r>
      <w:r w:rsidR="007A5B91" w:rsidRPr="00F8241B">
        <w:rPr>
          <w:i/>
          <w:iCs/>
          <w:sz w:val="16"/>
          <w:szCs w:val="16"/>
        </w:rPr>
        <w:t>Fritillaria milasense</w:t>
      </w:r>
      <w:r w:rsidR="007A5B91" w:rsidRPr="00113F2D">
        <w:rPr>
          <w:sz w:val="16"/>
          <w:szCs w:val="16"/>
        </w:rPr>
        <w:t xml:space="preserve">, </w:t>
      </w:r>
      <w:r w:rsidR="007A5B91" w:rsidRPr="00F8241B">
        <w:rPr>
          <w:i/>
          <w:iCs/>
          <w:sz w:val="16"/>
          <w:szCs w:val="16"/>
        </w:rPr>
        <w:t>Cyclamen mirabile</w:t>
      </w:r>
      <w:r w:rsidR="007A5B91" w:rsidRPr="00113F2D">
        <w:rPr>
          <w:sz w:val="16"/>
          <w:szCs w:val="16"/>
        </w:rPr>
        <w:t xml:space="preserve">, and </w:t>
      </w:r>
      <w:r w:rsidR="007A5B91" w:rsidRPr="00F8241B">
        <w:rPr>
          <w:i/>
          <w:iCs/>
          <w:sz w:val="16"/>
          <w:szCs w:val="16"/>
        </w:rPr>
        <w:t>Veronica donii</w:t>
      </w:r>
      <w:r w:rsidR="007A5B91" w:rsidRPr="00113F2D">
        <w:rPr>
          <w:sz w:val="16"/>
          <w:szCs w:val="16"/>
        </w:rPr>
        <w:t xml:space="preserve"> within forest and rocky mosaic habitats. Based on these findings, translocation of all identified individuals was completed, while seed collection and dispersal were conducted for </w:t>
      </w:r>
      <w:r w:rsidR="007A5B91" w:rsidRPr="00F8241B">
        <w:rPr>
          <w:i/>
          <w:iCs/>
          <w:sz w:val="16"/>
          <w:szCs w:val="16"/>
        </w:rPr>
        <w:t>Fritillaria milasense</w:t>
      </w:r>
      <w:r w:rsidR="007A5B91" w:rsidRPr="00113F2D">
        <w:rPr>
          <w:sz w:val="16"/>
          <w:szCs w:val="16"/>
        </w:rPr>
        <w:t xml:space="preserve"> and </w:t>
      </w:r>
      <w:r w:rsidR="007A5B91" w:rsidRPr="00F8241B">
        <w:rPr>
          <w:i/>
          <w:iCs/>
          <w:sz w:val="16"/>
          <w:szCs w:val="16"/>
        </w:rPr>
        <w:t>Veronica donii</w:t>
      </w:r>
      <w:r w:rsidR="007A5B91" w:rsidRPr="00113F2D">
        <w:rPr>
          <w:sz w:val="16"/>
          <w:szCs w:val="16"/>
        </w:rPr>
        <w:t xml:space="preserve"> in June–July 2025. Both in-situ and ex-situ techniques were applied, and all activities were documented with GPS coordinates and photographs. </w:t>
      </w:r>
    </w:p>
    <w:p w14:paraId="02B24FA7" w14:textId="3370C6F1" w:rsidR="007E3466" w:rsidRPr="00CA6D24" w:rsidRDefault="007E3466" w:rsidP="007A5B91">
      <w:pPr>
        <w:pStyle w:val="GvdeMetni"/>
        <w:spacing w:before="20" w:after="20" w:line="240" w:lineRule="auto"/>
        <w:jc w:val="both"/>
      </w:pPr>
    </w:p>
  </w:footnote>
  <w:footnote w:id="10">
    <w:p w14:paraId="512964A3" w14:textId="77777777" w:rsidR="005A5666" w:rsidRPr="00204252" w:rsidRDefault="005A5666" w:rsidP="005A5666">
      <w:pPr>
        <w:pStyle w:val="DipnotMetni"/>
        <w:rPr>
          <w:sz w:val="16"/>
          <w:szCs w:val="16"/>
        </w:rPr>
      </w:pPr>
      <w:r>
        <w:rPr>
          <w:rStyle w:val="DipnotBavurusu"/>
        </w:rPr>
        <w:footnoteRef/>
      </w:r>
      <w:r>
        <w:t xml:space="preserve"> </w:t>
      </w:r>
      <w:r w:rsidRPr="00B676E6">
        <w:rPr>
          <w:sz w:val="16"/>
          <w:szCs w:val="16"/>
        </w:rPr>
        <w:t xml:space="preserve">The </w:t>
      </w:r>
      <w:r w:rsidRPr="00204252">
        <w:rPr>
          <w:sz w:val="16"/>
          <w:szCs w:val="16"/>
        </w:rPr>
        <w:t>steps below summarise the process undertaken to identify, protect and monitor CH/PBF flora species during pre-construction and early construction phases:</w:t>
      </w:r>
    </w:p>
    <w:p w14:paraId="3C0694C3" w14:textId="77777777" w:rsidR="005A5666" w:rsidRPr="00204252" w:rsidRDefault="005A5666" w:rsidP="005A5666">
      <w:pPr>
        <w:pStyle w:val="DipnotMetni"/>
        <w:rPr>
          <w:sz w:val="16"/>
          <w:szCs w:val="16"/>
        </w:rPr>
      </w:pPr>
      <w:r w:rsidRPr="00204252">
        <w:rPr>
          <w:sz w:val="16"/>
          <w:szCs w:val="16"/>
        </w:rPr>
        <w:t>a. Expert Identification: Flora specialists from Ekogen Halk Sağlığı Çevre Danışmanlık were appointed by Enerjisa to conduct pre-construction and construction-phase ecological supervision.</w:t>
      </w:r>
    </w:p>
    <w:p w14:paraId="6385C49F" w14:textId="5BEEA896" w:rsidR="005A5666" w:rsidRPr="00204252" w:rsidRDefault="005A5666" w:rsidP="005A5666">
      <w:pPr>
        <w:pStyle w:val="DipnotMetni"/>
        <w:rPr>
          <w:sz w:val="16"/>
          <w:szCs w:val="16"/>
        </w:rPr>
      </w:pPr>
      <w:r w:rsidRPr="00204252">
        <w:rPr>
          <w:sz w:val="16"/>
          <w:szCs w:val="16"/>
        </w:rPr>
        <w:t xml:space="preserve">b. Survey Locations and Timing: Survey areas were defined in coordination with construction sequencing to ensure all clearance areas were surveyed prior to ground disturbance. Phenological windows for each key species (e.g. </w:t>
      </w:r>
      <w:r w:rsidR="00204252" w:rsidRPr="00204252">
        <w:rPr>
          <w:i/>
          <w:iCs/>
          <w:sz w:val="16"/>
          <w:szCs w:val="16"/>
        </w:rPr>
        <w:t>Fritillaria milasense, Cyclamen mirabile, Veronica donii</w:t>
      </w:r>
      <w:r w:rsidRPr="00204252">
        <w:rPr>
          <w:sz w:val="16"/>
          <w:szCs w:val="16"/>
        </w:rPr>
        <w:t>) were used to determine optimal survey timing.</w:t>
      </w:r>
    </w:p>
    <w:p w14:paraId="1DD4E20D" w14:textId="77777777" w:rsidR="005A5666" w:rsidRPr="00204252" w:rsidRDefault="005A5666" w:rsidP="005A5666">
      <w:pPr>
        <w:pStyle w:val="DipnotMetni"/>
        <w:rPr>
          <w:sz w:val="16"/>
          <w:szCs w:val="16"/>
        </w:rPr>
      </w:pPr>
      <w:r w:rsidRPr="00204252">
        <w:rPr>
          <w:sz w:val="16"/>
          <w:szCs w:val="16"/>
        </w:rPr>
        <w:t>c. Survey Execution and Findings: All identified individuals of key plant species were georeferenced, photographed, and assessed for viability. The majority of populations were located along road corridors and turbine pads prior to clearing.</w:t>
      </w:r>
    </w:p>
    <w:p w14:paraId="0AF0E1D8" w14:textId="77777777" w:rsidR="005A5666" w:rsidRPr="00204252" w:rsidRDefault="005A5666" w:rsidP="005A5666">
      <w:pPr>
        <w:pStyle w:val="DipnotMetni"/>
        <w:rPr>
          <w:sz w:val="16"/>
          <w:szCs w:val="16"/>
        </w:rPr>
      </w:pPr>
      <w:r w:rsidRPr="00204252">
        <w:rPr>
          <w:sz w:val="16"/>
          <w:szCs w:val="16"/>
        </w:rPr>
        <w:t>d. Protection and Translocation Measures: Depending on species and location, the following measures were applied:</w:t>
      </w:r>
    </w:p>
    <w:p w14:paraId="5614DC21" w14:textId="77777777" w:rsidR="005A5666" w:rsidRPr="00204252" w:rsidRDefault="005A5666" w:rsidP="005A5666">
      <w:pPr>
        <w:pStyle w:val="DipnotMetni"/>
        <w:ind w:firstLine="284"/>
        <w:rPr>
          <w:sz w:val="16"/>
          <w:szCs w:val="16"/>
        </w:rPr>
      </w:pPr>
      <w:r w:rsidRPr="00204252">
        <w:rPr>
          <w:sz w:val="16"/>
          <w:szCs w:val="16"/>
        </w:rPr>
        <w:t>•</w:t>
      </w:r>
      <w:r w:rsidRPr="00204252">
        <w:rPr>
          <w:sz w:val="16"/>
          <w:szCs w:val="16"/>
        </w:rPr>
        <w:tab/>
        <w:t>Collection of viable seeds for submission to the Aegean Agricultural Research Institute Gene Bank (Ege Tarımsal Araştırma Enstitüsü Gen Bankası);</w:t>
      </w:r>
    </w:p>
    <w:p w14:paraId="794DD4D2" w14:textId="77777777" w:rsidR="005A5666" w:rsidRPr="00204252" w:rsidRDefault="005A5666" w:rsidP="005A5666">
      <w:pPr>
        <w:pStyle w:val="DipnotMetni"/>
        <w:ind w:firstLine="284"/>
        <w:rPr>
          <w:sz w:val="16"/>
          <w:szCs w:val="16"/>
        </w:rPr>
      </w:pPr>
      <w:r w:rsidRPr="00204252">
        <w:rPr>
          <w:sz w:val="16"/>
          <w:szCs w:val="16"/>
        </w:rPr>
        <w:t>•</w:t>
      </w:r>
      <w:r w:rsidRPr="00204252">
        <w:rPr>
          <w:sz w:val="16"/>
          <w:szCs w:val="16"/>
        </w:rPr>
        <w:tab/>
        <w:t>Ex-situ and in-situ translocation of bulbs or individuals to safe receptor habitats within the same elevation and soil profile;</w:t>
      </w:r>
    </w:p>
    <w:p w14:paraId="39EA7FA4" w14:textId="77777777" w:rsidR="005A5666" w:rsidRPr="00204252" w:rsidRDefault="005A5666" w:rsidP="005A5666">
      <w:pPr>
        <w:pStyle w:val="DipnotMetni"/>
        <w:ind w:firstLine="284"/>
        <w:rPr>
          <w:sz w:val="16"/>
          <w:szCs w:val="16"/>
        </w:rPr>
      </w:pPr>
      <w:r w:rsidRPr="00204252">
        <w:rPr>
          <w:sz w:val="16"/>
          <w:szCs w:val="16"/>
        </w:rPr>
        <w:t>•</w:t>
      </w:r>
      <w:r w:rsidRPr="00204252">
        <w:rPr>
          <w:sz w:val="16"/>
          <w:szCs w:val="16"/>
        </w:rPr>
        <w:tab/>
        <w:t>Topsoil stripping and storage for later spreading over rehabilitation areas to facilitate natural recolonization.</w:t>
      </w:r>
    </w:p>
    <w:p w14:paraId="742F7A16" w14:textId="77777777" w:rsidR="005A5666" w:rsidRPr="00204252" w:rsidRDefault="005A5666" w:rsidP="005A5666">
      <w:pPr>
        <w:pStyle w:val="DipnotMetni"/>
        <w:rPr>
          <w:sz w:val="16"/>
          <w:szCs w:val="16"/>
        </w:rPr>
      </w:pPr>
      <w:r w:rsidRPr="00204252">
        <w:rPr>
          <w:sz w:val="16"/>
          <w:szCs w:val="16"/>
        </w:rPr>
        <w:t>e. Receptor Site Identification: Suitable receptor sites were selected within or adjacent to the project boundary, verified for soil composition, aspect, and drainage conditions consistent with the original habitat.</w:t>
      </w:r>
    </w:p>
    <w:p w14:paraId="5C6B9115" w14:textId="77777777" w:rsidR="005A5666" w:rsidRPr="00F21D64" w:rsidRDefault="005A5666" w:rsidP="005A5666">
      <w:pPr>
        <w:pStyle w:val="DipnotMetni"/>
        <w:rPr>
          <w:sz w:val="16"/>
          <w:szCs w:val="16"/>
        </w:rPr>
      </w:pPr>
      <w:r w:rsidRPr="00204252">
        <w:rPr>
          <w:sz w:val="16"/>
          <w:szCs w:val="16"/>
        </w:rPr>
        <w:t>f. Monitoring and Reporting: Monthly monitoring of translocated individuals and seed dispersal zones has been conducted since May 2025. Monitoring results and photographs are documented in the monthly field inspection forms submitted to Enerjisa.</w:t>
      </w:r>
    </w:p>
    <w:p w14:paraId="25A9AC78" w14:textId="77777777" w:rsidR="005A5666" w:rsidRPr="00235C54" w:rsidRDefault="005A5666" w:rsidP="005A5666">
      <w:pPr>
        <w:pStyle w:val="DipnotMetni"/>
        <w:rPr>
          <w:sz w:val="16"/>
          <w:szCs w:val="16"/>
          <w:highlight w:val="yellow"/>
        </w:rPr>
      </w:pPr>
      <w:r w:rsidRPr="00F21D64">
        <w:rPr>
          <w:sz w:val="16"/>
          <w:szCs w:val="16"/>
        </w:rPr>
        <w:t>This process ensured that all pre-construction flora works were completed and verified before any earthworks commenced, in alignment with EBRD and DKMP requirements.</w:t>
      </w:r>
    </w:p>
    <w:p w14:paraId="794A4943" w14:textId="77777777" w:rsidR="005A5666" w:rsidRPr="00235C54" w:rsidRDefault="005A5666" w:rsidP="005A5666">
      <w:pPr>
        <w:pStyle w:val="DipnotMetni"/>
        <w:rPr>
          <w:sz w:val="16"/>
          <w:szCs w:val="16"/>
          <w:lang w:val="tr-TR"/>
        </w:rPr>
      </w:pPr>
    </w:p>
  </w:footnote>
  <w:footnote w:id="11">
    <w:p w14:paraId="5B26D3F7" w14:textId="77777777" w:rsidR="00B00BA9" w:rsidRPr="00232D18" w:rsidRDefault="00B00BA9" w:rsidP="00B00BA9">
      <w:pPr>
        <w:pStyle w:val="DipnotMetni"/>
        <w:rPr>
          <w:rFonts w:ascii="Arial" w:hAnsi="Arial" w:cs="Arial"/>
          <w:szCs w:val="18"/>
        </w:rPr>
      </w:pPr>
      <w:r w:rsidRPr="00232D18">
        <w:rPr>
          <w:rStyle w:val="DipnotBavurusu"/>
          <w:rFonts w:ascii="Arial" w:hAnsi="Arial" w:cs="Arial"/>
          <w:szCs w:val="18"/>
        </w:rPr>
        <w:footnoteRef/>
      </w:r>
      <w:r w:rsidRPr="00232D18">
        <w:rPr>
          <w:rFonts w:ascii="Arial" w:hAnsi="Arial" w:cs="Arial"/>
          <w:szCs w:val="18"/>
        </w:rPr>
        <w:t xml:space="preserve"> </w:t>
      </w:r>
      <w:r w:rsidRPr="00232D18">
        <w:rPr>
          <w:rFonts w:ascii="Arial" w:eastAsia="Arial" w:hAnsi="Arial" w:cs="Arial"/>
          <w:szCs w:val="18"/>
        </w:rPr>
        <w:t>According to the research of Longcore et al. (2018), filtered yellow-green and amber LEDs are recommended and predicted to have lower ecological and physiological effects on wildlife (compared with high pressure sodium lamps, while blue-rich lighting would have greater effect). Also, as a general rule insects are more sensitive or attracted to short-wavelength (UV, cool white, blue and green LEDs) than long-wavelength light which is recommended (warm white, orange, red and infra-red).</w:t>
      </w:r>
    </w:p>
  </w:footnote>
  <w:footnote w:id="12">
    <w:p w14:paraId="05BE8A3E" w14:textId="6CD92061" w:rsidR="00780BDA" w:rsidRPr="007418A8" w:rsidRDefault="00780BDA" w:rsidP="00780BDA">
      <w:pPr>
        <w:pStyle w:val="DipnotMetni"/>
        <w:rPr>
          <w:sz w:val="16"/>
          <w:szCs w:val="16"/>
        </w:rPr>
      </w:pPr>
      <w:r w:rsidRPr="007418A8">
        <w:rPr>
          <w:rStyle w:val="DipnotBavurusu"/>
          <w:sz w:val="16"/>
          <w:szCs w:val="16"/>
        </w:rPr>
        <w:footnoteRef/>
      </w:r>
      <w:r w:rsidRPr="007418A8">
        <w:rPr>
          <w:sz w:val="16"/>
          <w:szCs w:val="16"/>
        </w:rPr>
        <w:t xml:space="preserve"> An Adaptive Bird and Bat Management and Monitoring Plan (ABBMMP) will </w:t>
      </w:r>
      <w:r w:rsidR="00C43D1C" w:rsidRPr="007418A8">
        <w:rPr>
          <w:sz w:val="16"/>
          <w:szCs w:val="16"/>
        </w:rPr>
        <w:t xml:space="preserve">need to </w:t>
      </w:r>
      <w:r w:rsidRPr="007418A8">
        <w:rPr>
          <w:sz w:val="16"/>
          <w:szCs w:val="16"/>
        </w:rPr>
        <w:t>be developed in alignment with the requirements of IFC PS6 and informed by the (IFC, EBRD and KfW, 2023) which is considered GIIP by the IFC</w:t>
      </w:r>
      <w:r w:rsidR="007418A8" w:rsidRPr="007418A8">
        <w:rPr>
          <w:sz w:val="16"/>
          <w:szCs w:val="16"/>
        </w:rPr>
        <w:t>/EBRD</w:t>
      </w:r>
      <w:r w:rsidRPr="007418A8">
        <w:rPr>
          <w:sz w:val="16"/>
          <w:szCs w:val="16"/>
        </w:rPr>
        <w:t xml:space="preserve"> as co-authors of the handbook. The ABBMMP will be specific to managing risks to avifauna during the operational phase of the Project, namely in terms of risk of collision with turbines, and will contain the following:</w:t>
      </w:r>
    </w:p>
    <w:p w14:paraId="79CA2C49" w14:textId="77777777" w:rsidR="00780BDA" w:rsidRPr="007418A8" w:rsidRDefault="00780BDA" w:rsidP="00780BDA">
      <w:pPr>
        <w:pStyle w:val="DipnotMetni"/>
        <w:numPr>
          <w:ilvl w:val="0"/>
          <w:numId w:val="144"/>
        </w:numPr>
        <w:rPr>
          <w:sz w:val="16"/>
          <w:szCs w:val="16"/>
        </w:rPr>
      </w:pPr>
      <w:r w:rsidRPr="007418A8">
        <w:rPr>
          <w:sz w:val="16"/>
          <w:szCs w:val="16"/>
        </w:rPr>
        <w:t>Summary of baseline and key operational impacts to birds and bats,</w:t>
      </w:r>
    </w:p>
    <w:p w14:paraId="5C11DC76" w14:textId="77777777" w:rsidR="00780BDA" w:rsidRPr="007418A8" w:rsidRDefault="00780BDA" w:rsidP="00780BDA">
      <w:pPr>
        <w:pStyle w:val="DipnotMetni"/>
        <w:numPr>
          <w:ilvl w:val="0"/>
          <w:numId w:val="144"/>
        </w:numPr>
        <w:rPr>
          <w:sz w:val="16"/>
          <w:szCs w:val="16"/>
        </w:rPr>
      </w:pPr>
      <w:r w:rsidRPr="007418A8">
        <w:rPr>
          <w:sz w:val="16"/>
          <w:szCs w:val="16"/>
        </w:rPr>
        <w:t>Identification of target species based on consideration of several criteria as per NatureScot guidance and IFC, EBRD and KfW (2023) PCFM handbook,</w:t>
      </w:r>
    </w:p>
    <w:p w14:paraId="34438318" w14:textId="77777777" w:rsidR="00780BDA" w:rsidRPr="007418A8" w:rsidRDefault="00780BDA" w:rsidP="00780BDA">
      <w:pPr>
        <w:pStyle w:val="DipnotMetni"/>
        <w:numPr>
          <w:ilvl w:val="0"/>
          <w:numId w:val="144"/>
        </w:numPr>
        <w:rPr>
          <w:sz w:val="16"/>
          <w:szCs w:val="16"/>
        </w:rPr>
      </w:pPr>
      <w:r w:rsidRPr="007418A8">
        <w:rPr>
          <w:sz w:val="16"/>
          <w:szCs w:val="16"/>
        </w:rPr>
        <w:t>Development of fatality thresholds for birds based on the results of the Collision Risk Assessment and PBR analysis,</w:t>
      </w:r>
    </w:p>
    <w:p w14:paraId="1D08FC99" w14:textId="77777777" w:rsidR="00780BDA" w:rsidRPr="007418A8" w:rsidRDefault="00780BDA" w:rsidP="00780BDA">
      <w:pPr>
        <w:pStyle w:val="DipnotMetni"/>
        <w:numPr>
          <w:ilvl w:val="0"/>
          <w:numId w:val="144"/>
        </w:numPr>
        <w:rPr>
          <w:sz w:val="16"/>
          <w:szCs w:val="16"/>
        </w:rPr>
      </w:pPr>
      <w:r w:rsidRPr="007418A8">
        <w:rPr>
          <w:sz w:val="16"/>
          <w:szCs w:val="16"/>
        </w:rPr>
        <w:t>Fatality thresholds for bats will be defined if possible although there are constraints on population-level data that could support this,</w:t>
      </w:r>
    </w:p>
    <w:p w14:paraId="7CCF3AFE" w14:textId="77777777" w:rsidR="00780BDA" w:rsidRPr="007418A8" w:rsidRDefault="00780BDA" w:rsidP="00780BDA">
      <w:pPr>
        <w:pStyle w:val="DipnotMetni"/>
        <w:numPr>
          <w:ilvl w:val="0"/>
          <w:numId w:val="144"/>
        </w:numPr>
        <w:rPr>
          <w:sz w:val="16"/>
          <w:szCs w:val="16"/>
        </w:rPr>
      </w:pPr>
      <w:r w:rsidRPr="007418A8">
        <w:rPr>
          <w:sz w:val="16"/>
          <w:szCs w:val="16"/>
        </w:rPr>
        <w:t>Develop Post-construction Fatality Monitoring (PCFM) program for the Project operational phase, aligned with the guidelines in the handbook from IFC, EBRD and KfW (2023) and national permitting conditions (where relevant),</w:t>
      </w:r>
    </w:p>
    <w:p w14:paraId="35171211" w14:textId="77777777" w:rsidR="00780BDA" w:rsidRPr="007418A8" w:rsidRDefault="00780BDA" w:rsidP="00780BDA">
      <w:pPr>
        <w:pStyle w:val="DipnotMetni"/>
        <w:numPr>
          <w:ilvl w:val="0"/>
          <w:numId w:val="144"/>
        </w:numPr>
        <w:rPr>
          <w:sz w:val="16"/>
          <w:szCs w:val="16"/>
        </w:rPr>
      </w:pPr>
      <w:r w:rsidRPr="007418A8">
        <w:rPr>
          <w:sz w:val="16"/>
          <w:szCs w:val="16"/>
        </w:rPr>
        <w:t>Development of an adaptive management framework and decision-tree with key responsive actions and interventions (such as shut-down on demand protocol, turbine curtailment under certain conditions, habitat management, other soft-options) triggered by monitoring outcomes (PCFM) and exceedances of fatality thresholds,</w:t>
      </w:r>
    </w:p>
    <w:p w14:paraId="511CF050" w14:textId="77777777" w:rsidR="00780BDA" w:rsidRPr="007418A8" w:rsidRDefault="00780BDA" w:rsidP="00780BDA">
      <w:pPr>
        <w:pStyle w:val="DipnotMetni"/>
        <w:numPr>
          <w:ilvl w:val="0"/>
          <w:numId w:val="144"/>
        </w:numPr>
        <w:rPr>
          <w:sz w:val="16"/>
          <w:szCs w:val="16"/>
        </w:rPr>
      </w:pPr>
      <w:r w:rsidRPr="007418A8">
        <w:rPr>
          <w:sz w:val="16"/>
          <w:szCs w:val="16"/>
        </w:rPr>
        <w:t>Timeframes, roles and responsibilities,</w:t>
      </w:r>
    </w:p>
    <w:p w14:paraId="5E3C1A9B" w14:textId="77777777" w:rsidR="00780BDA" w:rsidRPr="007418A8" w:rsidRDefault="00780BDA" w:rsidP="00780BDA">
      <w:pPr>
        <w:pStyle w:val="DipnotMetni"/>
        <w:numPr>
          <w:ilvl w:val="0"/>
          <w:numId w:val="144"/>
        </w:numPr>
        <w:rPr>
          <w:sz w:val="16"/>
          <w:szCs w:val="16"/>
        </w:rPr>
      </w:pPr>
      <w:r w:rsidRPr="007418A8">
        <w:rPr>
          <w:sz w:val="16"/>
          <w:szCs w:val="16"/>
        </w:rPr>
        <w:t>Review and update requirements, and</w:t>
      </w:r>
    </w:p>
    <w:p w14:paraId="42D59B94" w14:textId="77777777" w:rsidR="00780BDA" w:rsidRPr="007418A8" w:rsidRDefault="00780BDA" w:rsidP="00780BDA">
      <w:pPr>
        <w:pStyle w:val="DipnotMetni"/>
        <w:numPr>
          <w:ilvl w:val="0"/>
          <w:numId w:val="144"/>
        </w:numPr>
        <w:rPr>
          <w:sz w:val="16"/>
          <w:szCs w:val="16"/>
        </w:rPr>
      </w:pPr>
      <w:r w:rsidRPr="007418A8">
        <w:rPr>
          <w:sz w:val="16"/>
          <w:szCs w:val="16"/>
        </w:rPr>
        <w:t>Reporting framework.</w:t>
      </w:r>
    </w:p>
    <w:p w14:paraId="0C7F22C7" w14:textId="77777777" w:rsidR="00C43D1C" w:rsidRPr="007418A8" w:rsidRDefault="00C43D1C" w:rsidP="00C43D1C">
      <w:pPr>
        <w:pStyle w:val="DipnotMetni"/>
        <w:ind w:left="720"/>
        <w:rPr>
          <w:sz w:val="16"/>
          <w:szCs w:val="16"/>
        </w:rPr>
      </w:pPr>
    </w:p>
    <w:p w14:paraId="17BE4C7E" w14:textId="4F1D9C91" w:rsidR="00780BDA" w:rsidRPr="007418A8" w:rsidRDefault="00780BDA" w:rsidP="00780BDA">
      <w:pPr>
        <w:pStyle w:val="DipnotMetni"/>
        <w:rPr>
          <w:sz w:val="16"/>
          <w:szCs w:val="16"/>
        </w:rPr>
      </w:pPr>
      <w:r w:rsidRPr="007418A8">
        <w:rPr>
          <w:sz w:val="16"/>
          <w:szCs w:val="16"/>
          <w:u w:val="single"/>
        </w:rPr>
        <w:t>Key deliverable:</w:t>
      </w:r>
      <w:r w:rsidRPr="007418A8">
        <w:rPr>
          <w:sz w:val="16"/>
          <w:szCs w:val="16"/>
        </w:rPr>
        <w:t xml:space="preserve"> Adaptive Bird and Bat Management and Monitoring Plan (ABBMMP) for operational phase, in alignment with IFC PS6</w:t>
      </w:r>
      <w:r w:rsidR="00C43D1C" w:rsidRPr="007418A8">
        <w:rPr>
          <w:sz w:val="16"/>
          <w:szCs w:val="16"/>
        </w:rPr>
        <w:t>, EBRD ESR6</w:t>
      </w:r>
      <w:r w:rsidRPr="007418A8">
        <w:rPr>
          <w:sz w:val="16"/>
          <w:szCs w:val="16"/>
        </w:rPr>
        <w:t xml:space="preserve"> and GIIP</w:t>
      </w:r>
      <w:r w:rsidR="00C43D1C" w:rsidRPr="007418A8">
        <w:rPr>
          <w:sz w:val="16"/>
          <w:szCs w:val="16"/>
        </w:rPr>
        <w:t xml:space="preserve"> (IFC, EBRD and KfW, 2023)</w:t>
      </w:r>
      <w:r w:rsidRPr="007418A8">
        <w:rPr>
          <w:sz w:val="16"/>
          <w:szCs w:val="16"/>
        </w:rPr>
        <w:t>.</w:t>
      </w:r>
    </w:p>
    <w:p w14:paraId="7A893B70" w14:textId="77777777" w:rsidR="00780BDA" w:rsidRPr="004D01F0" w:rsidRDefault="00780BDA" w:rsidP="00780BDA">
      <w:pPr>
        <w:pStyle w:val="DipnotMetni"/>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D95BA5" w:rsidRPr="003C74ED" w14:paraId="59318D6B" w14:textId="77777777" w:rsidTr="00034CD2">
      <w:trPr>
        <w:trHeight w:val="63"/>
      </w:trPr>
      <w:tc>
        <w:tcPr>
          <w:tcW w:w="2427" w:type="pct"/>
        </w:tcPr>
        <w:p w14:paraId="2B116EF4" w14:textId="4F3750B7" w:rsidR="00D95BA5" w:rsidRPr="00E057A7" w:rsidRDefault="00D95BA5" w:rsidP="00D95BA5">
          <w:pPr>
            <w:pStyle w:val="stBilgi"/>
          </w:pPr>
          <w:r>
            <w:fldChar w:fldCharType="begin"/>
          </w:r>
          <w:r>
            <w:instrText>STYLEREF "Document title" \* MERGEFORMAT</w:instrText>
          </w:r>
          <w:r>
            <w:fldChar w:fldCharType="separate"/>
          </w:r>
          <w:r w:rsidR="0011280E">
            <w:rPr>
              <w:noProof/>
            </w:rPr>
            <w:t>Enerjisa YEKA-2 WPP</w:t>
          </w:r>
          <w:r>
            <w:rPr>
              <w:noProof/>
            </w:rPr>
            <w:fldChar w:fldCharType="end"/>
          </w:r>
        </w:p>
      </w:tc>
      <w:tc>
        <w:tcPr>
          <w:tcW w:w="147" w:type="pct"/>
        </w:tcPr>
        <w:p w14:paraId="56DA4308" w14:textId="77777777" w:rsidR="00D95BA5" w:rsidRDefault="00D95BA5" w:rsidP="00D95BA5">
          <w:pPr>
            <w:pStyle w:val="stBilgi"/>
            <w:jc w:val="right"/>
          </w:pPr>
        </w:p>
      </w:tc>
      <w:tc>
        <w:tcPr>
          <w:tcW w:w="2426" w:type="pct"/>
        </w:tcPr>
        <w:p w14:paraId="0E4A732F" w14:textId="2EF4F2EC" w:rsidR="00D95BA5" w:rsidRPr="003C74ED" w:rsidRDefault="00D95BA5" w:rsidP="00D95BA5">
          <w:pPr>
            <w:pStyle w:val="stBilgi"/>
            <w:jc w:val="right"/>
          </w:pPr>
          <w:r>
            <w:fldChar w:fldCharType="begin"/>
          </w:r>
          <w:r>
            <w:instrText>STYLEREF "H1" \* MERGEFORMAT</w:instrText>
          </w:r>
          <w:r>
            <w:fldChar w:fldCharType="separate"/>
          </w:r>
          <w:r w:rsidR="0011280E">
            <w:rPr>
              <w:noProof/>
            </w:rPr>
            <w:t>INTRODUCTION</w:t>
          </w:r>
          <w:r>
            <w:rPr>
              <w:noProof/>
            </w:rPr>
            <w:fldChar w:fldCharType="end"/>
          </w:r>
        </w:p>
      </w:tc>
    </w:tr>
  </w:tbl>
  <w:p w14:paraId="0F8EDA2D" w14:textId="77777777" w:rsidR="0075089E" w:rsidRDefault="0075089E" w:rsidP="00E03F13">
    <w:pPr>
      <w:pStyle w:val="stBilgi"/>
      <w:spacing w:after="40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8B2346" w14:textId="77777777" w:rsidR="0075089E" w:rsidRDefault="0075089E" w:rsidP="00BA6370">
    <w:pPr>
      <w:pStyle w:val="stBilgi"/>
      <w:tabs>
        <w:tab w:val="clear" w:pos="10773"/>
        <w:tab w:val="left" w:pos="3657"/>
        <w:tab w:val="right" w:pos="10204"/>
      </w:tabs>
      <w:spacing w:after="2200"/>
    </w:pPr>
    <w:r>
      <w:rPr>
        <w:noProof/>
      </w:rPr>
      <w:drawing>
        <wp:anchor distT="0" distB="0" distL="114300" distR="114300" simplePos="0" relativeHeight="251658244" behindDoc="0" locked="1" layoutInCell="1" allowOverlap="1" wp14:anchorId="08B43667" wp14:editId="0497B3C9">
          <wp:simplePos x="0" y="0"/>
          <wp:positionH relativeFrom="page">
            <wp:posOffset>540385</wp:posOffset>
          </wp:positionH>
          <wp:positionV relativeFrom="page">
            <wp:posOffset>540385</wp:posOffset>
          </wp:positionV>
          <wp:extent cx="2235600" cy="871200"/>
          <wp:effectExtent l="0" t="0" r="0" b="5715"/>
          <wp:wrapNone/>
          <wp:docPr id="1951289950" name="Graphic 1951289950"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2830125" name="Graphic 1022830125"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600" cy="871200"/>
                  </a:xfrm>
                  <a:prstGeom prst="rect">
                    <a:avLst/>
                  </a:prstGeom>
                </pic:spPr>
              </pic:pic>
            </a:graphicData>
          </a:graphic>
          <wp14:sizeRelH relativeFrom="page">
            <wp14:pctWidth>0</wp14:pctWidth>
          </wp14:sizeRelH>
          <wp14:sizeRelV relativeFrom="page">
            <wp14:pctHeight>0</wp14:pctHeight>
          </wp14:sizeRelV>
        </wp:anchor>
      </w:drawing>
    </w:r>
    <w:r>
      <w:tab/>
    </w: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D95BA5" w:rsidRPr="003C74ED" w14:paraId="17F807BF" w14:textId="77777777" w:rsidTr="00034CD2">
      <w:trPr>
        <w:trHeight w:val="63"/>
      </w:trPr>
      <w:tc>
        <w:tcPr>
          <w:tcW w:w="2427" w:type="pct"/>
        </w:tcPr>
        <w:p w14:paraId="51036BE0" w14:textId="7E5C8C13" w:rsidR="00D95BA5" w:rsidRPr="00E057A7" w:rsidRDefault="00D95BA5" w:rsidP="00D95BA5">
          <w:pPr>
            <w:pStyle w:val="stBilgi"/>
          </w:pPr>
          <w:r>
            <w:fldChar w:fldCharType="begin"/>
          </w:r>
          <w:r>
            <w:instrText>STYLEREF "Document title" \* MERGEFORMAT</w:instrText>
          </w:r>
          <w:r>
            <w:fldChar w:fldCharType="separate"/>
          </w:r>
          <w:r w:rsidR="004322C2">
            <w:rPr>
              <w:noProof/>
            </w:rPr>
            <w:t>Enerjisa YEKA-2 WPP</w:t>
          </w:r>
          <w:r>
            <w:rPr>
              <w:noProof/>
            </w:rPr>
            <w:fldChar w:fldCharType="end"/>
          </w:r>
        </w:p>
      </w:tc>
      <w:tc>
        <w:tcPr>
          <w:tcW w:w="147" w:type="pct"/>
        </w:tcPr>
        <w:p w14:paraId="0B4E626B" w14:textId="77777777" w:rsidR="00D95BA5" w:rsidRDefault="00D95BA5" w:rsidP="00D95BA5">
          <w:pPr>
            <w:pStyle w:val="stBilgi"/>
            <w:jc w:val="right"/>
          </w:pPr>
        </w:p>
      </w:tc>
      <w:tc>
        <w:tcPr>
          <w:tcW w:w="2426" w:type="pct"/>
        </w:tcPr>
        <w:p w14:paraId="592267E1" w14:textId="48875920" w:rsidR="00D95BA5" w:rsidRPr="003C74ED" w:rsidRDefault="00D95BA5" w:rsidP="00D95BA5">
          <w:pPr>
            <w:pStyle w:val="stBilgi"/>
            <w:jc w:val="right"/>
          </w:pPr>
          <w:r>
            <w:fldChar w:fldCharType="begin"/>
          </w:r>
          <w:r>
            <w:instrText>STYLEREF "H1" \* MERGEFORMAT</w:instrText>
          </w:r>
          <w:r>
            <w:fldChar w:fldCharType="separate"/>
          </w:r>
          <w:r w:rsidR="004322C2">
            <w:rPr>
              <w:noProof/>
            </w:rPr>
            <w:t>INTRODUCTION</w:t>
          </w:r>
          <w:r>
            <w:rPr>
              <w:noProof/>
            </w:rPr>
            <w:fldChar w:fldCharType="end"/>
          </w:r>
        </w:p>
      </w:tc>
    </w:tr>
  </w:tbl>
  <w:p w14:paraId="1E1ACEAB" w14:textId="77777777" w:rsidR="00994F11" w:rsidRPr="00F6579D" w:rsidRDefault="00994F11" w:rsidP="00994F11">
    <w:pPr>
      <w:pStyle w:val="stBilgi"/>
      <w:spacing w:line="220" w:lineRule="atLeast"/>
    </w:pPr>
  </w:p>
  <w:p w14:paraId="3461D067" w14:textId="187E87AF" w:rsidR="00994F11" w:rsidRPr="00994F11" w:rsidRDefault="00994F11" w:rsidP="00994F11">
    <w:pPr>
      <w:pStyle w:val="stBilgi"/>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383"/>
      <w:gridCol w:w="265"/>
      <w:gridCol w:w="4380"/>
    </w:tblGrid>
    <w:tr w:rsidR="00D95BA5" w:rsidRPr="003C74ED" w14:paraId="0AC719B7" w14:textId="77777777" w:rsidTr="00034CD2">
      <w:trPr>
        <w:trHeight w:val="63"/>
      </w:trPr>
      <w:tc>
        <w:tcPr>
          <w:tcW w:w="2427" w:type="pct"/>
        </w:tcPr>
        <w:p w14:paraId="3E345FF3" w14:textId="07F094F9" w:rsidR="00D95BA5" w:rsidRPr="00E057A7" w:rsidRDefault="00D95BA5" w:rsidP="00D95BA5">
          <w:pPr>
            <w:pStyle w:val="stBilgi"/>
          </w:pPr>
          <w:r>
            <w:fldChar w:fldCharType="begin"/>
          </w:r>
          <w:r>
            <w:instrText>STYLEREF "Document title" \* MERGEFORMAT</w:instrText>
          </w:r>
          <w:r>
            <w:fldChar w:fldCharType="separate"/>
          </w:r>
          <w:r w:rsidR="004322C2">
            <w:rPr>
              <w:noProof/>
            </w:rPr>
            <w:t>Enerjisa YEKA-2 WPP</w:t>
          </w:r>
          <w:r>
            <w:rPr>
              <w:noProof/>
            </w:rPr>
            <w:fldChar w:fldCharType="end"/>
          </w:r>
        </w:p>
      </w:tc>
      <w:tc>
        <w:tcPr>
          <w:tcW w:w="147" w:type="pct"/>
        </w:tcPr>
        <w:p w14:paraId="7A51C9A9" w14:textId="77777777" w:rsidR="00D95BA5" w:rsidRDefault="00D95BA5" w:rsidP="00D95BA5">
          <w:pPr>
            <w:pStyle w:val="stBilgi"/>
            <w:jc w:val="right"/>
          </w:pPr>
        </w:p>
      </w:tc>
      <w:tc>
        <w:tcPr>
          <w:tcW w:w="2426" w:type="pct"/>
        </w:tcPr>
        <w:p w14:paraId="2EB2572D" w14:textId="2E2C8B0A" w:rsidR="00D95BA5" w:rsidRPr="003C74ED" w:rsidRDefault="00D95BA5" w:rsidP="00D95BA5">
          <w:pPr>
            <w:pStyle w:val="stBilgi"/>
            <w:jc w:val="right"/>
          </w:pPr>
          <w:r>
            <w:fldChar w:fldCharType="begin"/>
          </w:r>
          <w:r>
            <w:instrText>STYLEREF "H1" \* MERGEFORMAT</w:instrText>
          </w:r>
          <w:r>
            <w:fldChar w:fldCharType="separate"/>
          </w:r>
          <w:r w:rsidR="004322C2">
            <w:rPr>
              <w:noProof/>
            </w:rPr>
            <w:t>INTRODUCTION</w:t>
          </w:r>
          <w:r>
            <w:rPr>
              <w:noProof/>
            </w:rPr>
            <w:fldChar w:fldCharType="end"/>
          </w:r>
        </w:p>
      </w:tc>
    </w:tr>
  </w:tbl>
  <w:p w14:paraId="65C8CF3B" w14:textId="77777777" w:rsidR="00B71D9C" w:rsidRPr="00ED2C52" w:rsidRDefault="00B71D9C" w:rsidP="00ED2C52">
    <w:pPr>
      <w:pStyle w:val="stBilgi"/>
      <w:tabs>
        <w:tab w:val="clear" w:pos="10773"/>
        <w:tab w:val="left" w:pos="6420"/>
      </w:tabs>
      <w:spacing w:after="400"/>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D95BA5" w:rsidRPr="003C74ED" w14:paraId="437F1F44" w14:textId="77777777" w:rsidTr="00034CD2">
      <w:trPr>
        <w:trHeight w:val="63"/>
      </w:trPr>
      <w:tc>
        <w:tcPr>
          <w:tcW w:w="2427" w:type="pct"/>
        </w:tcPr>
        <w:p w14:paraId="3A91C7D8" w14:textId="53DD1621" w:rsidR="00D95BA5" w:rsidRPr="00E057A7" w:rsidRDefault="00D95BA5" w:rsidP="00D95BA5">
          <w:pPr>
            <w:pStyle w:val="stBilgi"/>
          </w:pPr>
          <w:r>
            <w:fldChar w:fldCharType="begin"/>
          </w:r>
          <w:r>
            <w:instrText>STYLEREF "Document title" \* MERGEFORMAT</w:instrText>
          </w:r>
          <w:r>
            <w:fldChar w:fldCharType="separate"/>
          </w:r>
          <w:r w:rsidR="004322C2">
            <w:rPr>
              <w:noProof/>
            </w:rPr>
            <w:t>Enerjisa YEKA-2 WPP</w:t>
          </w:r>
          <w:r>
            <w:rPr>
              <w:noProof/>
            </w:rPr>
            <w:fldChar w:fldCharType="end"/>
          </w:r>
        </w:p>
      </w:tc>
      <w:tc>
        <w:tcPr>
          <w:tcW w:w="147" w:type="pct"/>
        </w:tcPr>
        <w:p w14:paraId="05AC8E07" w14:textId="77777777" w:rsidR="00D95BA5" w:rsidRDefault="00D95BA5" w:rsidP="00D95BA5">
          <w:pPr>
            <w:pStyle w:val="stBilgi"/>
            <w:jc w:val="right"/>
          </w:pPr>
        </w:p>
      </w:tc>
      <w:tc>
        <w:tcPr>
          <w:tcW w:w="2426" w:type="pct"/>
        </w:tcPr>
        <w:p w14:paraId="47D14CE1" w14:textId="135CBBE0" w:rsidR="00D95BA5" w:rsidRPr="003C74ED" w:rsidRDefault="00D95BA5" w:rsidP="00D95BA5">
          <w:pPr>
            <w:pStyle w:val="stBilgi"/>
            <w:jc w:val="right"/>
          </w:pPr>
          <w:r>
            <w:fldChar w:fldCharType="begin"/>
          </w:r>
          <w:r>
            <w:instrText>STYLEREF "H1" \* MERGEFORMAT</w:instrText>
          </w:r>
          <w:r>
            <w:fldChar w:fldCharType="separate"/>
          </w:r>
          <w:r w:rsidR="004322C2">
            <w:rPr>
              <w:noProof/>
            </w:rPr>
            <w:t>CONSTRUCTION PHASE BIODIVERSITY MANAGEMENT PLAN (BMP)</w:t>
          </w:r>
          <w:r>
            <w:rPr>
              <w:noProof/>
            </w:rPr>
            <w:fldChar w:fldCharType="end"/>
          </w:r>
        </w:p>
      </w:tc>
    </w:tr>
  </w:tbl>
  <w:p w14:paraId="0FCD1E7E" w14:textId="77777777" w:rsidR="0075089E" w:rsidRPr="00F6579D" w:rsidRDefault="0075089E">
    <w:pPr>
      <w:pStyle w:val="stBilgi"/>
      <w:spacing w:line="220" w:lineRule="atLeast"/>
    </w:pPr>
  </w:p>
  <w:p w14:paraId="4B178956" w14:textId="77777777" w:rsidR="0075089E" w:rsidRDefault="0075089E"/>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505014" w:rsidRPr="003C74ED" w14:paraId="7A66F9FB" w14:textId="77777777">
      <w:trPr>
        <w:trHeight w:val="63"/>
      </w:trPr>
      <w:tc>
        <w:tcPr>
          <w:tcW w:w="2427" w:type="pct"/>
        </w:tcPr>
        <w:p w14:paraId="09505308" w14:textId="0F6424C0" w:rsidR="00505014" w:rsidRPr="00E057A7" w:rsidRDefault="00EF5D43" w:rsidP="00994F11">
          <w:pPr>
            <w:pStyle w:val="stBilgi"/>
          </w:pPr>
          <w:fldSimple w:instr="STYLEREF &quot;Document title&quot; \* MERGEFORMAT">
            <w:r w:rsidR="004322C2">
              <w:rPr>
                <w:noProof/>
              </w:rPr>
              <w:t>Enerjisa YEKA-2 WPP</w:t>
            </w:r>
          </w:fldSimple>
        </w:p>
      </w:tc>
      <w:tc>
        <w:tcPr>
          <w:tcW w:w="147" w:type="pct"/>
        </w:tcPr>
        <w:p w14:paraId="698E031E" w14:textId="77777777" w:rsidR="00505014" w:rsidRDefault="00505014" w:rsidP="00994F11">
          <w:pPr>
            <w:pStyle w:val="stBilgi"/>
            <w:jc w:val="right"/>
          </w:pPr>
        </w:p>
      </w:tc>
      <w:tc>
        <w:tcPr>
          <w:tcW w:w="2426" w:type="pct"/>
        </w:tcPr>
        <w:p w14:paraId="081A777F" w14:textId="04F9DD16" w:rsidR="00505014" w:rsidRPr="003C74ED" w:rsidRDefault="00EF5D43" w:rsidP="00994F11">
          <w:pPr>
            <w:pStyle w:val="stBilgi"/>
            <w:jc w:val="right"/>
          </w:pPr>
          <w:fldSimple w:instr="STYLEREF &quot;H1&quot; \* MERGEFORMAT">
            <w:r w:rsidR="004322C2">
              <w:rPr>
                <w:noProof/>
              </w:rPr>
              <w:t>CONSTRUCTION PHASE BIODIVERSITY MANAGEMENT PLAN (BMP)</w:t>
            </w:r>
          </w:fldSimple>
        </w:p>
      </w:tc>
    </w:tr>
  </w:tbl>
  <w:p w14:paraId="5B9110E3" w14:textId="77777777" w:rsidR="00505014" w:rsidRPr="00C72EC3" w:rsidRDefault="00505014" w:rsidP="00C72EC3">
    <w:pPr>
      <w:pStyle w:val="stBilgi"/>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7074"/>
      <w:gridCol w:w="428"/>
      <w:gridCol w:w="7071"/>
    </w:tblGrid>
    <w:tr w:rsidR="007F1CF1" w:rsidRPr="003C74ED" w14:paraId="0847139A" w14:textId="77777777" w:rsidTr="00034CD2">
      <w:trPr>
        <w:trHeight w:val="63"/>
      </w:trPr>
      <w:tc>
        <w:tcPr>
          <w:tcW w:w="2427" w:type="pct"/>
        </w:tcPr>
        <w:p w14:paraId="5B34AD91" w14:textId="45DB49D9" w:rsidR="007F1CF1" w:rsidRPr="00E057A7" w:rsidRDefault="007F1CF1" w:rsidP="007F1CF1">
          <w:pPr>
            <w:pStyle w:val="stBilgi"/>
          </w:pPr>
          <w:r>
            <w:fldChar w:fldCharType="begin"/>
          </w:r>
          <w:r>
            <w:instrText>STYLEREF "Document title" \* MERGEFORMAT</w:instrText>
          </w:r>
          <w:r>
            <w:fldChar w:fldCharType="separate"/>
          </w:r>
          <w:r w:rsidR="0011280E">
            <w:rPr>
              <w:noProof/>
            </w:rPr>
            <w:t>Enerjisa YEKA-2 WPP</w:t>
          </w:r>
          <w:r>
            <w:rPr>
              <w:noProof/>
            </w:rPr>
            <w:fldChar w:fldCharType="end"/>
          </w:r>
        </w:p>
      </w:tc>
      <w:tc>
        <w:tcPr>
          <w:tcW w:w="147" w:type="pct"/>
        </w:tcPr>
        <w:p w14:paraId="0EF375AF" w14:textId="77777777" w:rsidR="007F1CF1" w:rsidRDefault="007F1CF1" w:rsidP="007F1CF1">
          <w:pPr>
            <w:pStyle w:val="stBilgi"/>
            <w:jc w:val="right"/>
          </w:pPr>
        </w:p>
      </w:tc>
      <w:tc>
        <w:tcPr>
          <w:tcW w:w="2426" w:type="pct"/>
        </w:tcPr>
        <w:p w14:paraId="2CF68488" w14:textId="6B313475" w:rsidR="007F1CF1" w:rsidRPr="003C74ED" w:rsidRDefault="007F1CF1" w:rsidP="007F1CF1">
          <w:pPr>
            <w:pStyle w:val="stBilgi"/>
            <w:jc w:val="right"/>
          </w:pPr>
          <w:r>
            <w:fldChar w:fldCharType="begin"/>
          </w:r>
          <w:r>
            <w:instrText>STYLEREF "H1" \* MERGEFORMAT</w:instrText>
          </w:r>
          <w:r>
            <w:fldChar w:fldCharType="separate"/>
          </w:r>
          <w:r w:rsidR="0011280E">
            <w:rPr>
              <w:noProof/>
            </w:rPr>
            <w:t>OPERATIONAL PHASE BIODIVERSITY MANAGEMENT PLAN (BMP)</w:t>
          </w:r>
          <w:r>
            <w:rPr>
              <w:noProof/>
            </w:rPr>
            <w:fldChar w:fldCharType="end"/>
          </w:r>
        </w:p>
      </w:tc>
    </w:tr>
  </w:tbl>
  <w:p w14:paraId="00BF2E8A" w14:textId="77777777" w:rsidR="0075089E" w:rsidRDefault="0075089E">
    <w:pPr>
      <w:pStyle w:val="stBilgi"/>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4680"/>
      <w:gridCol w:w="283"/>
      <w:gridCol w:w="4677"/>
    </w:tblGrid>
    <w:tr w:rsidR="0075089E" w14:paraId="6DA04463" w14:textId="77777777">
      <w:trPr>
        <w:trHeight w:val="63"/>
      </w:trPr>
      <w:tc>
        <w:tcPr>
          <w:tcW w:w="2427" w:type="pct"/>
        </w:tcPr>
        <w:p w14:paraId="754609AA" w14:textId="6CA54614" w:rsidR="0075089E" w:rsidRPr="00E057A7" w:rsidRDefault="00D471BA" w:rsidP="00ED2C52">
          <w:pPr>
            <w:pStyle w:val="stBilgi"/>
          </w:pPr>
          <w:fldSimple w:instr="STYLEREF &quot;Document title&quot; \* MERGEFORMAT">
            <w:r w:rsidR="0011280E">
              <w:rPr>
                <w:noProof/>
              </w:rPr>
              <w:t>Enerjisa YEKA-2 WPP</w:t>
            </w:r>
          </w:fldSimple>
        </w:p>
      </w:tc>
      <w:tc>
        <w:tcPr>
          <w:tcW w:w="147" w:type="pct"/>
        </w:tcPr>
        <w:p w14:paraId="1AEDB7C5" w14:textId="77777777" w:rsidR="0075089E" w:rsidRDefault="0075089E" w:rsidP="00ED2C52">
          <w:pPr>
            <w:pStyle w:val="stBilgi"/>
            <w:jc w:val="right"/>
          </w:pPr>
        </w:p>
      </w:tc>
      <w:tc>
        <w:tcPr>
          <w:tcW w:w="2426" w:type="pct"/>
        </w:tcPr>
        <w:p w14:paraId="2CAFC188" w14:textId="580476C3" w:rsidR="0075089E" w:rsidRPr="003C3199" w:rsidRDefault="00D471BA" w:rsidP="003C3199">
          <w:pPr>
            <w:pStyle w:val="stBilgi"/>
            <w:jc w:val="right"/>
          </w:pPr>
          <w:fldSimple w:instr="STYLEREF &quot;H1&quot; \* MERGEFORMAT">
            <w:r w:rsidR="0011280E">
              <w:rPr>
                <w:noProof/>
              </w:rPr>
              <w:t>CONSTRUCTION PHASE BIODIVERSITY MANAGEMENT PLAN (BMP)</w:t>
            </w:r>
          </w:fldSimple>
        </w:p>
      </w:tc>
    </w:tr>
  </w:tbl>
  <w:p w14:paraId="386C7CD5" w14:textId="77777777" w:rsidR="0075089E" w:rsidRPr="00ED2C52" w:rsidRDefault="0075089E">
    <w:pPr>
      <w:pStyle w:val="stBilgi"/>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oKlavuzu"/>
      <w:tblW w:w="5001"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7074"/>
      <w:gridCol w:w="428"/>
      <w:gridCol w:w="7071"/>
    </w:tblGrid>
    <w:tr w:rsidR="00994F11" w:rsidRPr="003C74ED" w14:paraId="00FD43F1" w14:textId="77777777">
      <w:trPr>
        <w:trHeight w:val="63"/>
      </w:trPr>
      <w:tc>
        <w:tcPr>
          <w:tcW w:w="2427" w:type="pct"/>
        </w:tcPr>
        <w:p w14:paraId="15AF1E11" w14:textId="0E58F3DC" w:rsidR="00994F11" w:rsidRPr="00E057A7" w:rsidRDefault="001F7E7B" w:rsidP="00994F11">
          <w:pPr>
            <w:pStyle w:val="stBilgi"/>
          </w:pPr>
          <w:fldSimple w:instr="STYLEREF &quot;Document title&quot; \* MERGEFORMAT">
            <w:r w:rsidR="0011280E">
              <w:rPr>
                <w:noProof/>
              </w:rPr>
              <w:t>Enerjisa YEKA-2 WPP</w:t>
            </w:r>
          </w:fldSimple>
        </w:p>
      </w:tc>
      <w:tc>
        <w:tcPr>
          <w:tcW w:w="147" w:type="pct"/>
        </w:tcPr>
        <w:p w14:paraId="7A21378E" w14:textId="77777777" w:rsidR="00994F11" w:rsidRDefault="00994F11" w:rsidP="00994F11">
          <w:pPr>
            <w:pStyle w:val="stBilgi"/>
            <w:jc w:val="right"/>
          </w:pPr>
        </w:p>
      </w:tc>
      <w:tc>
        <w:tcPr>
          <w:tcW w:w="2426" w:type="pct"/>
        </w:tcPr>
        <w:p w14:paraId="675D4A6E" w14:textId="001C102B" w:rsidR="00994F11" w:rsidRPr="003C74ED" w:rsidRDefault="001F7E7B" w:rsidP="00994F11">
          <w:pPr>
            <w:pStyle w:val="stBilgi"/>
            <w:jc w:val="right"/>
          </w:pPr>
          <w:fldSimple w:instr="STYLEREF &quot;H1&quot; \* MERGEFORMAT">
            <w:r w:rsidR="0011280E">
              <w:rPr>
                <w:noProof/>
              </w:rPr>
              <w:t>OPERATIONAL PHASE BIODIVERSITY MANAGEMENT PLAN (BMP)</w:t>
            </w:r>
          </w:fldSimple>
        </w:p>
      </w:tc>
    </w:tr>
  </w:tbl>
  <w:p w14:paraId="3C294BC7" w14:textId="77777777" w:rsidR="0075089E" w:rsidRPr="00C72EC3" w:rsidRDefault="0075089E" w:rsidP="00C72EC3">
    <w:pPr>
      <w:pStyle w:val="stBilgi"/>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8372DB" w14:textId="77777777" w:rsidR="00C66281" w:rsidRDefault="00C66281" w:rsidP="00BF3CFC">
    <w:pPr>
      <w:pStyle w:val="stBilgi"/>
      <w:spacing w:after="3200"/>
    </w:pPr>
    <w:r>
      <w:rPr>
        <w:noProof/>
      </w:rPr>
      <w:drawing>
        <wp:anchor distT="0" distB="0" distL="114300" distR="114300" simplePos="0" relativeHeight="251658242" behindDoc="0" locked="1" layoutInCell="1" allowOverlap="1" wp14:anchorId="086E8B09" wp14:editId="13D87A71">
          <wp:simplePos x="0" y="0"/>
          <wp:positionH relativeFrom="page">
            <wp:posOffset>360045</wp:posOffset>
          </wp:positionH>
          <wp:positionV relativeFrom="page">
            <wp:posOffset>1193165</wp:posOffset>
          </wp:positionV>
          <wp:extent cx="2235200" cy="870585"/>
          <wp:effectExtent l="0" t="0" r="0" b="5715"/>
          <wp:wrapNone/>
          <wp:docPr id="1717239576" name="Graphic 1717239576"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235342" name="Graphic 2012235342"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200" cy="870585"/>
                  </a:xfrm>
                  <a:prstGeom prst="rect">
                    <a:avLst/>
                  </a:prstGeom>
                </pic:spPr>
              </pic:pic>
            </a:graphicData>
          </a:graphic>
          <wp14:sizeRelH relativeFrom="page">
            <wp14:pctWidth>0</wp14:pctWidth>
          </wp14:sizeRelH>
          <wp14:sizeRelV relativeFrom="page">
            <wp14:pctHeight>0</wp14:pctHeight>
          </wp14:sizeRelV>
        </wp:anchor>
      </w:drawing>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C7F187" w14:textId="77777777" w:rsidR="00C72EC3" w:rsidRPr="00C72EC3" w:rsidRDefault="00C72EC3" w:rsidP="00C72EC3">
    <w:pPr>
      <w:pStyle w:val="stBilgi"/>
      <w:spacing w:after="3200"/>
    </w:pPr>
    <w:r>
      <w:rPr>
        <w:noProof/>
      </w:rPr>
      <w:drawing>
        <wp:anchor distT="0" distB="0" distL="114300" distR="114300" simplePos="0" relativeHeight="251658243" behindDoc="0" locked="1" layoutInCell="1" allowOverlap="1" wp14:anchorId="72DDEDEE" wp14:editId="46FDBC18">
          <wp:simplePos x="0" y="0"/>
          <wp:positionH relativeFrom="page">
            <wp:posOffset>540385</wp:posOffset>
          </wp:positionH>
          <wp:positionV relativeFrom="page">
            <wp:posOffset>1193165</wp:posOffset>
          </wp:positionV>
          <wp:extent cx="2235600" cy="871200"/>
          <wp:effectExtent l="0" t="0" r="0" b="5715"/>
          <wp:wrapNone/>
          <wp:docPr id="1894972947" name="Graphic 1894972947" descr="ERM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2235342" name="Graphic 2012235342" descr="ERM logo"/>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2235600" cy="871200"/>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8AFEB094"/>
    <w:lvl w:ilvl="0">
      <w:start w:val="1"/>
      <w:numFmt w:val="decimal"/>
      <w:pStyle w:val="ListeNumaras5"/>
      <w:lvlText w:val="%1."/>
      <w:lvlJc w:val="left"/>
      <w:pPr>
        <w:tabs>
          <w:tab w:val="num" w:pos="1492"/>
        </w:tabs>
        <w:ind w:left="1492" w:hanging="360"/>
      </w:pPr>
    </w:lvl>
  </w:abstractNum>
  <w:abstractNum w:abstractNumId="1" w15:restartNumberingAfterBreak="0">
    <w:nsid w:val="FFFFFF7D"/>
    <w:multiLevelType w:val="singleLevel"/>
    <w:tmpl w:val="65CA8E14"/>
    <w:lvl w:ilvl="0">
      <w:start w:val="1"/>
      <w:numFmt w:val="decimal"/>
      <w:pStyle w:val="ListeNumaras4"/>
      <w:lvlText w:val="%1."/>
      <w:lvlJc w:val="left"/>
      <w:pPr>
        <w:tabs>
          <w:tab w:val="num" w:pos="1209"/>
        </w:tabs>
        <w:ind w:left="1209" w:hanging="360"/>
      </w:pPr>
    </w:lvl>
  </w:abstractNum>
  <w:abstractNum w:abstractNumId="2" w15:restartNumberingAfterBreak="0">
    <w:nsid w:val="FFFFFF7E"/>
    <w:multiLevelType w:val="singleLevel"/>
    <w:tmpl w:val="DE7031AE"/>
    <w:lvl w:ilvl="0">
      <w:start w:val="1"/>
      <w:numFmt w:val="decimal"/>
      <w:pStyle w:val="ListeNumaras3"/>
      <w:lvlText w:val="%1."/>
      <w:lvlJc w:val="left"/>
      <w:pPr>
        <w:tabs>
          <w:tab w:val="num" w:pos="926"/>
        </w:tabs>
        <w:ind w:left="926" w:hanging="360"/>
      </w:pPr>
    </w:lvl>
  </w:abstractNum>
  <w:abstractNum w:abstractNumId="3" w15:restartNumberingAfterBreak="0">
    <w:nsid w:val="FFFFFF7F"/>
    <w:multiLevelType w:val="singleLevel"/>
    <w:tmpl w:val="4FF84CC2"/>
    <w:lvl w:ilvl="0">
      <w:start w:val="1"/>
      <w:numFmt w:val="decimal"/>
      <w:pStyle w:val="ListeNumaras2"/>
      <w:lvlText w:val="%1."/>
      <w:lvlJc w:val="left"/>
      <w:pPr>
        <w:tabs>
          <w:tab w:val="num" w:pos="643"/>
        </w:tabs>
        <w:ind w:left="643" w:hanging="360"/>
      </w:pPr>
    </w:lvl>
  </w:abstractNum>
  <w:abstractNum w:abstractNumId="4" w15:restartNumberingAfterBreak="0">
    <w:nsid w:val="FFFFFF80"/>
    <w:multiLevelType w:val="singleLevel"/>
    <w:tmpl w:val="4B9E68A0"/>
    <w:lvl w:ilvl="0">
      <w:start w:val="1"/>
      <w:numFmt w:val="bullet"/>
      <w:pStyle w:val="ListeMaddemi5"/>
      <w:lvlText w:val=""/>
      <w:lvlJc w:val="left"/>
      <w:pPr>
        <w:tabs>
          <w:tab w:val="num" w:pos="1492"/>
        </w:tabs>
        <w:ind w:left="1492" w:hanging="360"/>
      </w:pPr>
      <w:rPr>
        <w:rFonts w:ascii="Symbol" w:hAnsi="Symbol" w:hint="default"/>
      </w:rPr>
    </w:lvl>
  </w:abstractNum>
  <w:abstractNum w:abstractNumId="5" w15:restartNumberingAfterBreak="0">
    <w:nsid w:val="00195E62"/>
    <w:multiLevelType w:val="multilevel"/>
    <w:tmpl w:val="4FE0B6D8"/>
    <w:styleLink w:val="CurrentList18"/>
    <w:lvl w:ilvl="0">
      <w:start w:val="1"/>
      <w:numFmt w:val="bullet"/>
      <w:lvlText w:val="•"/>
      <w:lvlJc w:val="left"/>
      <w:pPr>
        <w:ind w:left="539" w:hanging="397"/>
      </w:pPr>
      <w:rPr>
        <w:rFonts w:ascii="Verdana" w:hAnsi="Verdana" w:hint="default"/>
      </w:rPr>
    </w:lvl>
    <w:lvl w:ilvl="1">
      <w:start w:val="1"/>
      <w:numFmt w:val="bullet"/>
      <w:lvlText w:val="°"/>
      <w:lvlJc w:val="left"/>
      <w:pPr>
        <w:ind w:left="936" w:hanging="397"/>
      </w:pPr>
      <w:rPr>
        <w:rFonts w:ascii="Verdana" w:hAnsi="Verdana" w:hint="default"/>
      </w:rPr>
    </w:lvl>
    <w:lvl w:ilvl="2">
      <w:start w:val="1"/>
      <w:numFmt w:val="bullet"/>
      <w:lvlText w:val="–"/>
      <w:lvlJc w:val="left"/>
      <w:pPr>
        <w:ind w:left="1333" w:hanging="397"/>
      </w:pPr>
      <w:rPr>
        <w:rFonts w:ascii="Verdana" w:hAnsi="Verdana" w:hint="default"/>
      </w:rPr>
    </w:lvl>
    <w:lvl w:ilvl="3">
      <w:start w:val="1"/>
      <w:numFmt w:val="bullet"/>
      <w:lvlText w:val=""/>
      <w:lvlJc w:val="left"/>
      <w:pPr>
        <w:ind w:left="1730" w:hanging="397"/>
      </w:pPr>
      <w:rPr>
        <w:rFonts w:ascii="Wingdings" w:hAnsi="Wingdings" w:hint="default"/>
      </w:rPr>
    </w:lvl>
    <w:lvl w:ilvl="4">
      <w:start w:val="1"/>
      <w:numFmt w:val="none"/>
      <w:lvlText w:val=""/>
      <w:lvlJc w:val="left"/>
      <w:pPr>
        <w:ind w:left="142" w:firstLine="0"/>
      </w:pPr>
      <w:rPr>
        <w:rFonts w:hint="default"/>
      </w:rPr>
    </w:lvl>
    <w:lvl w:ilvl="5">
      <w:start w:val="1"/>
      <w:numFmt w:val="none"/>
      <w:lvlText w:val=""/>
      <w:lvlJc w:val="left"/>
      <w:pPr>
        <w:ind w:left="142" w:firstLine="0"/>
      </w:pPr>
      <w:rPr>
        <w:rFonts w:hint="default"/>
      </w:rPr>
    </w:lvl>
    <w:lvl w:ilvl="6">
      <w:start w:val="1"/>
      <w:numFmt w:val="none"/>
      <w:lvlText w:val=""/>
      <w:lvlJc w:val="left"/>
      <w:pPr>
        <w:ind w:left="142" w:firstLine="0"/>
      </w:pPr>
      <w:rPr>
        <w:rFonts w:hint="default"/>
      </w:rPr>
    </w:lvl>
    <w:lvl w:ilvl="7">
      <w:start w:val="1"/>
      <w:numFmt w:val="none"/>
      <w:lvlText w:val=""/>
      <w:lvlJc w:val="left"/>
      <w:pPr>
        <w:ind w:left="142" w:firstLine="0"/>
      </w:pPr>
      <w:rPr>
        <w:rFonts w:hint="default"/>
      </w:rPr>
    </w:lvl>
    <w:lvl w:ilvl="8">
      <w:start w:val="1"/>
      <w:numFmt w:val="none"/>
      <w:lvlText w:val=""/>
      <w:lvlJc w:val="left"/>
      <w:pPr>
        <w:ind w:left="142" w:firstLine="0"/>
      </w:pPr>
      <w:rPr>
        <w:rFonts w:hint="default"/>
      </w:rPr>
    </w:lvl>
  </w:abstractNum>
  <w:abstractNum w:abstractNumId="6" w15:restartNumberingAfterBreak="0">
    <w:nsid w:val="00572CD3"/>
    <w:multiLevelType w:val="hybridMultilevel"/>
    <w:tmpl w:val="C6B00A8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 w15:restartNumberingAfterBreak="0">
    <w:nsid w:val="019312DC"/>
    <w:multiLevelType w:val="multilevel"/>
    <w:tmpl w:val="C33C66A4"/>
    <w:styleLink w:val="CurrentList6"/>
    <w:lvl w:ilvl="0">
      <w:start w:val="1"/>
      <w:numFmt w:val="bullet"/>
      <w:lvlText w:val="•"/>
      <w:lvlJc w:val="left"/>
      <w:pPr>
        <w:ind w:left="397" w:hanging="397"/>
      </w:pPr>
      <w:rPr>
        <w:rFonts w:ascii="Verdana" w:hAnsi="Verdana" w:hint="default"/>
      </w:rPr>
    </w:lvl>
    <w:lvl w:ilvl="1">
      <w:start w:val="1"/>
      <w:numFmt w:val="bullet"/>
      <w:lvlText w:val="o"/>
      <w:lvlJc w:val="left"/>
      <w:pPr>
        <w:ind w:left="757" w:hanging="360"/>
      </w:pPr>
      <w:rPr>
        <w:rFonts w:ascii="Courier New" w:hAnsi="Courier New" w:cs="Courier New" w:hint="default"/>
      </w:rPr>
    </w:lvl>
    <w:lvl w:ilvl="2">
      <w:start w:val="1"/>
      <w:numFmt w:val="bullet"/>
      <w:lvlText w:val="-"/>
      <w:lvlJc w:val="left"/>
      <w:pPr>
        <w:ind w:left="1191" w:hanging="397"/>
      </w:pPr>
      <w:rPr>
        <w:rFonts w:ascii="Georgia" w:hAnsi="Georgia" w:hint="default"/>
      </w:rPr>
    </w:lvl>
    <w:lvl w:ilvl="3">
      <w:start w:val="1"/>
      <w:numFmt w:val="bullet"/>
      <w:lvlText w:val=""/>
      <w:lvlJc w:val="left"/>
      <w:pPr>
        <w:ind w:left="1551" w:hanging="36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019C7B02"/>
    <w:multiLevelType w:val="hybridMultilevel"/>
    <w:tmpl w:val="1DA23D2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03F02B1D"/>
    <w:multiLevelType w:val="hybridMultilevel"/>
    <w:tmpl w:val="6CEC3AEE"/>
    <w:lvl w:ilvl="0" w:tplc="04180001">
      <w:start w:val="1"/>
      <w:numFmt w:val="bullet"/>
      <w:lvlText w:val=""/>
      <w:lvlJc w:val="left"/>
      <w:pPr>
        <w:ind w:left="720" w:hanging="360"/>
      </w:pPr>
      <w:rPr>
        <w:rFonts w:ascii="Symbol" w:hAnsi="Symbol" w:hint="default"/>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0" w15:restartNumberingAfterBreak="0">
    <w:nsid w:val="05291FAE"/>
    <w:multiLevelType w:val="hybridMultilevel"/>
    <w:tmpl w:val="33F4A48C"/>
    <w:name w:val="ERM List 132"/>
    <w:lvl w:ilvl="0" w:tplc="845AE436">
      <w:start w:val="1"/>
      <w:numFmt w:val="lowerRoman"/>
      <w:lvlText w:val="%1."/>
      <w:lvlJc w:val="right"/>
      <w:pPr>
        <w:ind w:left="2024" w:hanging="360"/>
      </w:pPr>
    </w:lvl>
    <w:lvl w:ilvl="1" w:tplc="08090019" w:tentative="1">
      <w:start w:val="1"/>
      <w:numFmt w:val="lowerLetter"/>
      <w:lvlText w:val="%2."/>
      <w:lvlJc w:val="left"/>
      <w:pPr>
        <w:ind w:left="2744" w:hanging="360"/>
      </w:pPr>
    </w:lvl>
    <w:lvl w:ilvl="2" w:tplc="0809001B" w:tentative="1">
      <w:start w:val="1"/>
      <w:numFmt w:val="lowerRoman"/>
      <w:lvlText w:val="%3."/>
      <w:lvlJc w:val="right"/>
      <w:pPr>
        <w:ind w:left="3464" w:hanging="180"/>
      </w:pPr>
    </w:lvl>
    <w:lvl w:ilvl="3" w:tplc="0809000F" w:tentative="1">
      <w:start w:val="1"/>
      <w:numFmt w:val="decimal"/>
      <w:lvlText w:val="%4."/>
      <w:lvlJc w:val="left"/>
      <w:pPr>
        <w:ind w:left="4184" w:hanging="360"/>
      </w:pPr>
    </w:lvl>
    <w:lvl w:ilvl="4" w:tplc="08090019" w:tentative="1">
      <w:start w:val="1"/>
      <w:numFmt w:val="lowerLetter"/>
      <w:lvlText w:val="%5."/>
      <w:lvlJc w:val="left"/>
      <w:pPr>
        <w:ind w:left="4904" w:hanging="360"/>
      </w:pPr>
    </w:lvl>
    <w:lvl w:ilvl="5" w:tplc="0809001B" w:tentative="1">
      <w:start w:val="1"/>
      <w:numFmt w:val="lowerRoman"/>
      <w:lvlText w:val="%6."/>
      <w:lvlJc w:val="right"/>
      <w:pPr>
        <w:ind w:left="5624" w:hanging="180"/>
      </w:pPr>
    </w:lvl>
    <w:lvl w:ilvl="6" w:tplc="0809000F" w:tentative="1">
      <w:start w:val="1"/>
      <w:numFmt w:val="decimal"/>
      <w:lvlText w:val="%7."/>
      <w:lvlJc w:val="left"/>
      <w:pPr>
        <w:ind w:left="6344" w:hanging="360"/>
      </w:pPr>
    </w:lvl>
    <w:lvl w:ilvl="7" w:tplc="08090019" w:tentative="1">
      <w:start w:val="1"/>
      <w:numFmt w:val="lowerLetter"/>
      <w:lvlText w:val="%8."/>
      <w:lvlJc w:val="left"/>
      <w:pPr>
        <w:ind w:left="7064" w:hanging="360"/>
      </w:pPr>
    </w:lvl>
    <w:lvl w:ilvl="8" w:tplc="0809001B" w:tentative="1">
      <w:start w:val="1"/>
      <w:numFmt w:val="lowerRoman"/>
      <w:lvlText w:val="%9."/>
      <w:lvlJc w:val="right"/>
      <w:pPr>
        <w:ind w:left="7784" w:hanging="180"/>
      </w:pPr>
    </w:lvl>
  </w:abstractNum>
  <w:abstractNum w:abstractNumId="11" w15:restartNumberingAfterBreak="0">
    <w:nsid w:val="05802B8D"/>
    <w:multiLevelType w:val="multilevel"/>
    <w:tmpl w:val="E8325BAC"/>
    <w:lvl w:ilvl="0">
      <w:start w:val="1"/>
      <w:numFmt w:val="bullet"/>
      <w:lvlText w:val="■"/>
      <w:lvlJc w:val="left"/>
      <w:pPr>
        <w:tabs>
          <w:tab w:val="num" w:pos="720"/>
        </w:tabs>
        <w:ind w:left="720" w:hanging="360"/>
      </w:pPr>
      <w:rPr>
        <w:rFonts w:ascii="Arial" w:hAnsi="Arial" w:hint="default"/>
        <w:color w:val="D1DDD3" w:themeColor="text2"/>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05BE6ED0"/>
    <w:multiLevelType w:val="multilevel"/>
    <w:tmpl w:val="61F80418"/>
    <w:styleLink w:val="CurrentList21"/>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0775467A"/>
    <w:multiLevelType w:val="multilevel"/>
    <w:tmpl w:val="A6B058D2"/>
    <w:styleLink w:val="CurrentList15"/>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tabs>
          <w:tab w:val="num" w:pos="1440"/>
        </w:tabs>
        <w:ind w:left="1191" w:hanging="397"/>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4" w15:restartNumberingAfterBreak="0">
    <w:nsid w:val="08333BB0"/>
    <w:multiLevelType w:val="multilevel"/>
    <w:tmpl w:val="85AE0302"/>
    <w:styleLink w:val="CurrentList11"/>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794" w:hanging="397"/>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 w15:restartNumberingAfterBreak="0">
    <w:nsid w:val="0835130A"/>
    <w:multiLevelType w:val="hybridMultilevel"/>
    <w:tmpl w:val="5588CF72"/>
    <w:lvl w:ilvl="0" w:tplc="20000003">
      <w:start w:val="1"/>
      <w:numFmt w:val="bullet"/>
      <w:lvlText w:val="o"/>
      <w:lvlJc w:val="left"/>
      <w:pPr>
        <w:ind w:left="1440" w:hanging="360"/>
      </w:pPr>
      <w:rPr>
        <w:rFonts w:ascii="Courier New" w:hAnsi="Courier New" w:cs="Courier New" w:hint="default"/>
      </w:rPr>
    </w:lvl>
    <w:lvl w:ilvl="1" w:tplc="20000003" w:tentative="1">
      <w:start w:val="1"/>
      <w:numFmt w:val="bullet"/>
      <w:lvlText w:val="o"/>
      <w:lvlJc w:val="left"/>
      <w:pPr>
        <w:ind w:left="2160" w:hanging="360"/>
      </w:pPr>
      <w:rPr>
        <w:rFonts w:ascii="Courier New" w:hAnsi="Courier New" w:cs="Courier New" w:hint="default"/>
      </w:rPr>
    </w:lvl>
    <w:lvl w:ilvl="2" w:tplc="20000005" w:tentative="1">
      <w:start w:val="1"/>
      <w:numFmt w:val="bullet"/>
      <w:lvlText w:val=""/>
      <w:lvlJc w:val="left"/>
      <w:pPr>
        <w:ind w:left="2880" w:hanging="360"/>
      </w:pPr>
      <w:rPr>
        <w:rFonts w:ascii="Wingdings" w:hAnsi="Wingdings" w:hint="default"/>
      </w:rPr>
    </w:lvl>
    <w:lvl w:ilvl="3" w:tplc="20000001" w:tentative="1">
      <w:start w:val="1"/>
      <w:numFmt w:val="bullet"/>
      <w:lvlText w:val=""/>
      <w:lvlJc w:val="left"/>
      <w:pPr>
        <w:ind w:left="3600" w:hanging="360"/>
      </w:pPr>
      <w:rPr>
        <w:rFonts w:ascii="Symbol" w:hAnsi="Symbol" w:hint="default"/>
      </w:rPr>
    </w:lvl>
    <w:lvl w:ilvl="4" w:tplc="20000003" w:tentative="1">
      <w:start w:val="1"/>
      <w:numFmt w:val="bullet"/>
      <w:lvlText w:val="o"/>
      <w:lvlJc w:val="left"/>
      <w:pPr>
        <w:ind w:left="4320" w:hanging="360"/>
      </w:pPr>
      <w:rPr>
        <w:rFonts w:ascii="Courier New" w:hAnsi="Courier New" w:cs="Courier New" w:hint="default"/>
      </w:rPr>
    </w:lvl>
    <w:lvl w:ilvl="5" w:tplc="20000005" w:tentative="1">
      <w:start w:val="1"/>
      <w:numFmt w:val="bullet"/>
      <w:lvlText w:val=""/>
      <w:lvlJc w:val="left"/>
      <w:pPr>
        <w:ind w:left="5040" w:hanging="360"/>
      </w:pPr>
      <w:rPr>
        <w:rFonts w:ascii="Wingdings" w:hAnsi="Wingdings" w:hint="default"/>
      </w:rPr>
    </w:lvl>
    <w:lvl w:ilvl="6" w:tplc="20000001" w:tentative="1">
      <w:start w:val="1"/>
      <w:numFmt w:val="bullet"/>
      <w:lvlText w:val=""/>
      <w:lvlJc w:val="left"/>
      <w:pPr>
        <w:ind w:left="5760" w:hanging="360"/>
      </w:pPr>
      <w:rPr>
        <w:rFonts w:ascii="Symbol" w:hAnsi="Symbol" w:hint="default"/>
      </w:rPr>
    </w:lvl>
    <w:lvl w:ilvl="7" w:tplc="20000003" w:tentative="1">
      <w:start w:val="1"/>
      <w:numFmt w:val="bullet"/>
      <w:lvlText w:val="o"/>
      <w:lvlJc w:val="left"/>
      <w:pPr>
        <w:ind w:left="6480" w:hanging="360"/>
      </w:pPr>
      <w:rPr>
        <w:rFonts w:ascii="Courier New" w:hAnsi="Courier New" w:cs="Courier New" w:hint="default"/>
      </w:rPr>
    </w:lvl>
    <w:lvl w:ilvl="8" w:tplc="20000005" w:tentative="1">
      <w:start w:val="1"/>
      <w:numFmt w:val="bullet"/>
      <w:lvlText w:val=""/>
      <w:lvlJc w:val="left"/>
      <w:pPr>
        <w:ind w:left="7200" w:hanging="360"/>
      </w:pPr>
      <w:rPr>
        <w:rFonts w:ascii="Wingdings" w:hAnsi="Wingdings" w:hint="default"/>
      </w:rPr>
    </w:lvl>
  </w:abstractNum>
  <w:abstractNum w:abstractNumId="16" w15:restartNumberingAfterBreak="0">
    <w:nsid w:val="0843203A"/>
    <w:multiLevelType w:val="hybridMultilevel"/>
    <w:tmpl w:val="0D2E04FE"/>
    <w:styleLink w:val="ERMBulletList"/>
    <w:lvl w:ilvl="0" w:tplc="84681364">
      <w:start w:val="1"/>
      <w:numFmt w:val="decimal"/>
      <w:pStyle w:val="Tablenumber1"/>
      <w:lvlText w:val="%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086D6410"/>
    <w:multiLevelType w:val="hybridMultilevel"/>
    <w:tmpl w:val="163203EC"/>
    <w:lvl w:ilvl="0" w:tplc="8C4CA0B0">
      <w:start w:val="1"/>
      <w:numFmt w:val="bullet"/>
      <w:lvlText w:val="■"/>
      <w:lvlJc w:val="left"/>
      <w:pPr>
        <w:ind w:left="720" w:hanging="360"/>
      </w:pPr>
      <w:rPr>
        <w:rFonts w:ascii="Arial" w:hAnsi="Arial"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8" w15:restartNumberingAfterBreak="0">
    <w:nsid w:val="08CB76CF"/>
    <w:multiLevelType w:val="multilevel"/>
    <w:tmpl w:val="C45A53C6"/>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090F38C1"/>
    <w:multiLevelType w:val="hybridMultilevel"/>
    <w:tmpl w:val="F3023BFC"/>
    <w:lvl w:ilvl="0" w:tplc="04070001">
      <w:start w:val="1"/>
      <w:numFmt w:val="bullet"/>
      <w:lvlText w:val=""/>
      <w:lvlJc w:val="left"/>
      <w:pPr>
        <w:ind w:left="726" w:hanging="360"/>
      </w:pPr>
      <w:rPr>
        <w:rFonts w:ascii="Symbol" w:hAnsi="Symbol" w:hint="default"/>
      </w:rPr>
    </w:lvl>
    <w:lvl w:ilvl="1" w:tplc="04070003">
      <w:start w:val="1"/>
      <w:numFmt w:val="bullet"/>
      <w:lvlText w:val="o"/>
      <w:lvlJc w:val="left"/>
      <w:pPr>
        <w:ind w:left="1446" w:hanging="360"/>
      </w:pPr>
      <w:rPr>
        <w:rFonts w:ascii="Courier New" w:hAnsi="Courier New" w:cs="Courier New" w:hint="default"/>
      </w:rPr>
    </w:lvl>
    <w:lvl w:ilvl="2" w:tplc="04070005" w:tentative="1">
      <w:start w:val="1"/>
      <w:numFmt w:val="bullet"/>
      <w:lvlText w:val=""/>
      <w:lvlJc w:val="left"/>
      <w:pPr>
        <w:ind w:left="2166" w:hanging="360"/>
      </w:pPr>
      <w:rPr>
        <w:rFonts w:ascii="Wingdings" w:hAnsi="Wingdings" w:hint="default"/>
      </w:rPr>
    </w:lvl>
    <w:lvl w:ilvl="3" w:tplc="04070001" w:tentative="1">
      <w:start w:val="1"/>
      <w:numFmt w:val="bullet"/>
      <w:lvlText w:val=""/>
      <w:lvlJc w:val="left"/>
      <w:pPr>
        <w:ind w:left="2886" w:hanging="360"/>
      </w:pPr>
      <w:rPr>
        <w:rFonts w:ascii="Symbol" w:hAnsi="Symbol" w:hint="default"/>
      </w:rPr>
    </w:lvl>
    <w:lvl w:ilvl="4" w:tplc="04070003" w:tentative="1">
      <w:start w:val="1"/>
      <w:numFmt w:val="bullet"/>
      <w:lvlText w:val="o"/>
      <w:lvlJc w:val="left"/>
      <w:pPr>
        <w:ind w:left="3606" w:hanging="360"/>
      </w:pPr>
      <w:rPr>
        <w:rFonts w:ascii="Courier New" w:hAnsi="Courier New" w:cs="Courier New" w:hint="default"/>
      </w:rPr>
    </w:lvl>
    <w:lvl w:ilvl="5" w:tplc="04070005" w:tentative="1">
      <w:start w:val="1"/>
      <w:numFmt w:val="bullet"/>
      <w:lvlText w:val=""/>
      <w:lvlJc w:val="left"/>
      <w:pPr>
        <w:ind w:left="4326" w:hanging="360"/>
      </w:pPr>
      <w:rPr>
        <w:rFonts w:ascii="Wingdings" w:hAnsi="Wingdings" w:hint="default"/>
      </w:rPr>
    </w:lvl>
    <w:lvl w:ilvl="6" w:tplc="04070001" w:tentative="1">
      <w:start w:val="1"/>
      <w:numFmt w:val="bullet"/>
      <w:lvlText w:val=""/>
      <w:lvlJc w:val="left"/>
      <w:pPr>
        <w:ind w:left="5046" w:hanging="360"/>
      </w:pPr>
      <w:rPr>
        <w:rFonts w:ascii="Symbol" w:hAnsi="Symbol" w:hint="default"/>
      </w:rPr>
    </w:lvl>
    <w:lvl w:ilvl="7" w:tplc="04070003" w:tentative="1">
      <w:start w:val="1"/>
      <w:numFmt w:val="bullet"/>
      <w:lvlText w:val="o"/>
      <w:lvlJc w:val="left"/>
      <w:pPr>
        <w:ind w:left="5766" w:hanging="360"/>
      </w:pPr>
      <w:rPr>
        <w:rFonts w:ascii="Courier New" w:hAnsi="Courier New" w:cs="Courier New" w:hint="default"/>
      </w:rPr>
    </w:lvl>
    <w:lvl w:ilvl="8" w:tplc="04070005" w:tentative="1">
      <w:start w:val="1"/>
      <w:numFmt w:val="bullet"/>
      <w:lvlText w:val=""/>
      <w:lvlJc w:val="left"/>
      <w:pPr>
        <w:ind w:left="6486" w:hanging="360"/>
      </w:pPr>
      <w:rPr>
        <w:rFonts w:ascii="Wingdings" w:hAnsi="Wingdings" w:hint="default"/>
      </w:rPr>
    </w:lvl>
  </w:abstractNum>
  <w:abstractNum w:abstractNumId="20" w15:restartNumberingAfterBreak="0">
    <w:nsid w:val="091F226D"/>
    <w:multiLevelType w:val="hybridMultilevel"/>
    <w:tmpl w:val="664013C4"/>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1" w15:restartNumberingAfterBreak="0">
    <w:nsid w:val="09467DA4"/>
    <w:multiLevelType w:val="hybridMultilevel"/>
    <w:tmpl w:val="8EF02094"/>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0A521E43"/>
    <w:multiLevelType w:val="multilevel"/>
    <w:tmpl w:val="30EE9D6E"/>
    <w:lvl w:ilvl="0">
      <w:start w:val="1"/>
      <w:numFmt w:val="bullet"/>
      <w:pStyle w:val="Tablebullet"/>
      <w:lvlText w:val="■"/>
      <w:lvlJc w:val="left"/>
      <w:pPr>
        <w:ind w:left="284" w:hanging="171"/>
      </w:pPr>
      <w:rPr>
        <w:rFonts w:ascii="Arial" w:hAnsi="Arial" w:hint="default"/>
        <w:color w:val="D1DDD3" w:themeColor="text2"/>
        <w:sz w:val="20"/>
      </w:rPr>
    </w:lvl>
    <w:lvl w:ilvl="1">
      <w:start w:val="1"/>
      <w:numFmt w:val="bullet"/>
      <w:pStyle w:val="Tablebullet2"/>
      <w:lvlText w:val="-"/>
      <w:lvlJc w:val="left"/>
      <w:pPr>
        <w:ind w:left="454" w:hanging="17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3" w15:restartNumberingAfterBreak="0">
    <w:nsid w:val="0B0F5FAA"/>
    <w:multiLevelType w:val="hybridMultilevel"/>
    <w:tmpl w:val="A84C0D4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0B3050A2"/>
    <w:multiLevelType w:val="hybridMultilevel"/>
    <w:tmpl w:val="5448E9A6"/>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5" w15:restartNumberingAfterBreak="0">
    <w:nsid w:val="0B807099"/>
    <w:multiLevelType w:val="hybridMultilevel"/>
    <w:tmpl w:val="D31429B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0BFB44C1"/>
    <w:multiLevelType w:val="multilevel"/>
    <w:tmpl w:val="02D29574"/>
    <w:styleLink w:val="CurrentList19"/>
    <w:lvl w:ilvl="0">
      <w:start w:val="1"/>
      <w:numFmt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4"/>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7" w15:restartNumberingAfterBreak="0">
    <w:nsid w:val="0FC243AC"/>
    <w:multiLevelType w:val="singleLevel"/>
    <w:tmpl w:val="E4A4FB3A"/>
    <w:lvl w:ilvl="0">
      <w:start w:val="1"/>
      <w:numFmt w:val="decimal"/>
      <w:lvlText w:val="%1."/>
      <w:lvlJc w:val="left"/>
      <w:pPr>
        <w:tabs>
          <w:tab w:val="num" w:pos="1440"/>
        </w:tabs>
        <w:ind w:left="1440" w:hanging="360"/>
      </w:pPr>
    </w:lvl>
  </w:abstractNum>
  <w:abstractNum w:abstractNumId="28" w15:restartNumberingAfterBreak="0">
    <w:nsid w:val="11757BD4"/>
    <w:multiLevelType w:val="hybridMultilevel"/>
    <w:tmpl w:val="8B2EC69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9" w15:restartNumberingAfterBreak="0">
    <w:nsid w:val="1201607B"/>
    <w:multiLevelType w:val="multilevel"/>
    <w:tmpl w:val="403C999C"/>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14FE1556"/>
    <w:multiLevelType w:val="multilevel"/>
    <w:tmpl w:val="5B4A7C48"/>
    <w:styleLink w:val="CurrentList10"/>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1" w15:restartNumberingAfterBreak="0">
    <w:nsid w:val="156C724E"/>
    <w:multiLevelType w:val="multilevel"/>
    <w:tmpl w:val="5394BE66"/>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2" w15:restartNumberingAfterBreak="0">
    <w:nsid w:val="170719C8"/>
    <w:multiLevelType w:val="hybridMultilevel"/>
    <w:tmpl w:val="6908D6C0"/>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17501633"/>
    <w:multiLevelType w:val="hybridMultilevel"/>
    <w:tmpl w:val="BA2E3068"/>
    <w:lvl w:ilvl="0" w:tplc="0407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4" w15:restartNumberingAfterBreak="0">
    <w:nsid w:val="1817527F"/>
    <w:multiLevelType w:val="hybridMultilevel"/>
    <w:tmpl w:val="181A067C"/>
    <w:lvl w:ilvl="0" w:tplc="6ECAA94A">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5" w15:restartNumberingAfterBreak="0">
    <w:nsid w:val="18F92BAD"/>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6" w15:restartNumberingAfterBreak="0">
    <w:nsid w:val="19021283"/>
    <w:multiLevelType w:val="hybridMultilevel"/>
    <w:tmpl w:val="0D2E04FE"/>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7" w15:restartNumberingAfterBreak="0">
    <w:nsid w:val="193D76D1"/>
    <w:multiLevelType w:val="hybridMultilevel"/>
    <w:tmpl w:val="54001F5A"/>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FFFFFFFF">
      <w:numFmt w:val="bullet"/>
      <w:lvlText w:val="•"/>
      <w:lvlJc w:val="left"/>
      <w:pPr>
        <w:ind w:left="912" w:hanging="454"/>
      </w:pPr>
      <w:rPr>
        <w:rFonts w:hint="default"/>
        <w:lang w:val="en-US" w:eastAsia="en-US" w:bidi="ar-SA"/>
      </w:rPr>
    </w:lvl>
    <w:lvl w:ilvl="2" w:tplc="FFFFFFFF">
      <w:numFmt w:val="bullet"/>
      <w:lvlText w:val="•"/>
      <w:lvlJc w:val="left"/>
      <w:pPr>
        <w:ind w:left="1284" w:hanging="454"/>
      </w:pPr>
      <w:rPr>
        <w:rFonts w:hint="default"/>
        <w:lang w:val="en-US" w:eastAsia="en-US" w:bidi="ar-SA"/>
      </w:rPr>
    </w:lvl>
    <w:lvl w:ilvl="3" w:tplc="FFFFFFFF">
      <w:numFmt w:val="bullet"/>
      <w:lvlText w:val="•"/>
      <w:lvlJc w:val="left"/>
      <w:pPr>
        <w:ind w:left="1656" w:hanging="454"/>
      </w:pPr>
      <w:rPr>
        <w:rFonts w:hint="default"/>
        <w:lang w:val="en-US" w:eastAsia="en-US" w:bidi="ar-SA"/>
      </w:rPr>
    </w:lvl>
    <w:lvl w:ilvl="4" w:tplc="FFFFFFFF">
      <w:numFmt w:val="bullet"/>
      <w:lvlText w:val="•"/>
      <w:lvlJc w:val="left"/>
      <w:pPr>
        <w:ind w:left="2028" w:hanging="454"/>
      </w:pPr>
      <w:rPr>
        <w:rFonts w:hint="default"/>
        <w:lang w:val="en-US" w:eastAsia="en-US" w:bidi="ar-SA"/>
      </w:rPr>
    </w:lvl>
    <w:lvl w:ilvl="5" w:tplc="FFFFFFFF">
      <w:numFmt w:val="bullet"/>
      <w:lvlText w:val="•"/>
      <w:lvlJc w:val="left"/>
      <w:pPr>
        <w:ind w:left="2400" w:hanging="454"/>
      </w:pPr>
      <w:rPr>
        <w:rFonts w:hint="default"/>
        <w:lang w:val="en-US" w:eastAsia="en-US" w:bidi="ar-SA"/>
      </w:rPr>
    </w:lvl>
    <w:lvl w:ilvl="6" w:tplc="FFFFFFFF">
      <w:numFmt w:val="bullet"/>
      <w:lvlText w:val="•"/>
      <w:lvlJc w:val="left"/>
      <w:pPr>
        <w:ind w:left="2772" w:hanging="454"/>
      </w:pPr>
      <w:rPr>
        <w:rFonts w:hint="default"/>
        <w:lang w:val="en-US" w:eastAsia="en-US" w:bidi="ar-SA"/>
      </w:rPr>
    </w:lvl>
    <w:lvl w:ilvl="7" w:tplc="FFFFFFFF">
      <w:numFmt w:val="bullet"/>
      <w:lvlText w:val="•"/>
      <w:lvlJc w:val="left"/>
      <w:pPr>
        <w:ind w:left="3144" w:hanging="454"/>
      </w:pPr>
      <w:rPr>
        <w:rFonts w:hint="default"/>
        <w:lang w:val="en-US" w:eastAsia="en-US" w:bidi="ar-SA"/>
      </w:rPr>
    </w:lvl>
    <w:lvl w:ilvl="8" w:tplc="FFFFFFFF">
      <w:numFmt w:val="bullet"/>
      <w:lvlText w:val="•"/>
      <w:lvlJc w:val="left"/>
      <w:pPr>
        <w:ind w:left="3516" w:hanging="454"/>
      </w:pPr>
      <w:rPr>
        <w:rFonts w:hint="default"/>
        <w:lang w:val="en-US" w:eastAsia="en-US" w:bidi="ar-SA"/>
      </w:rPr>
    </w:lvl>
  </w:abstractNum>
  <w:abstractNum w:abstractNumId="38" w15:restartNumberingAfterBreak="0">
    <w:nsid w:val="19517A23"/>
    <w:multiLevelType w:val="multilevel"/>
    <w:tmpl w:val="F81279B8"/>
    <w:styleLink w:val="CurrentList26"/>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39" w15:restartNumberingAfterBreak="0">
    <w:nsid w:val="19BA3A35"/>
    <w:multiLevelType w:val="multilevel"/>
    <w:tmpl w:val="5F36F220"/>
    <w:styleLink w:val="ERMBulletList1"/>
    <w:lvl w:ilvl="0">
      <w:start w:val="1"/>
      <w:numFmt w:val="bullet"/>
      <w:lvlText w:val=""/>
      <w:lvlJc w:val="left"/>
      <w:pPr>
        <w:ind w:left="397" w:hanging="397"/>
      </w:pPr>
      <w:rPr>
        <w:rFonts w:ascii="Wingdings" w:hAnsi="Wingdings" w:cs="Times New Roman" w:hint="default"/>
        <w:color w:val="D1DDD3" w:themeColor="text2"/>
        <w:sz w:val="16"/>
        <w:szCs w:val="16"/>
      </w:rPr>
    </w:lvl>
    <w:lvl w:ilvl="1">
      <w:start w:val="1"/>
      <w:numFmt w:val="bullet"/>
      <w:lvlText w:val="-"/>
      <w:lvlJc w:val="left"/>
      <w:pPr>
        <w:ind w:left="397" w:firstLine="0"/>
      </w:pPr>
      <w:rPr>
        <w:rFonts w:ascii="Arial" w:hAnsi="Arial" w:cs="Arial" w:hint="default"/>
      </w:rPr>
    </w:lvl>
    <w:lvl w:ilvl="2">
      <w:start w:val="1"/>
      <w:numFmt w:val="bullet"/>
      <w:lvlText w:val=""/>
      <w:lvlJc w:val="left"/>
      <w:pPr>
        <w:ind w:left="1191" w:hanging="397"/>
      </w:pPr>
      <w:rPr>
        <w:rFonts w:ascii="Wingdings" w:hAnsi="Wingdings" w:cs="Times New Roman" w:hint="default"/>
      </w:rPr>
    </w:lvl>
    <w:lvl w:ilvl="3">
      <w:start w:val="1"/>
      <w:numFmt w:val="bullet"/>
      <w:lvlText w:val="○"/>
      <w:lvlJc w:val="left"/>
      <w:pPr>
        <w:ind w:left="1588" w:hanging="397"/>
      </w:pPr>
      <w:rPr>
        <w:rFonts w:ascii="Arial" w:hAnsi="Arial" w:cs="Arial" w:hint="default"/>
      </w:rPr>
    </w:lvl>
    <w:lvl w:ilvl="4">
      <w:start w:val="1"/>
      <w:numFmt w:val="none"/>
      <w:lvlText w:val=""/>
      <w:lvlJc w:val="left"/>
      <w:pPr>
        <w:tabs>
          <w:tab w:val="num" w:pos="397"/>
        </w:tabs>
        <w:ind w:left="1588" w:hanging="1191"/>
      </w:pPr>
    </w:lvl>
    <w:lvl w:ilvl="5">
      <w:start w:val="1"/>
      <w:numFmt w:val="none"/>
      <w:lvlText w:val=""/>
      <w:lvlJc w:val="left"/>
      <w:pPr>
        <w:ind w:left="4320" w:hanging="360"/>
      </w:pPr>
    </w:lvl>
    <w:lvl w:ilvl="6">
      <w:start w:val="1"/>
      <w:numFmt w:val="none"/>
      <w:lvlText w:val=""/>
      <w:lvlJc w:val="left"/>
      <w:pPr>
        <w:ind w:left="5040" w:hanging="360"/>
      </w:pPr>
    </w:lvl>
    <w:lvl w:ilvl="7">
      <w:start w:val="1"/>
      <w:numFmt w:val="none"/>
      <w:lvlText w:val=""/>
      <w:lvlJc w:val="left"/>
      <w:pPr>
        <w:ind w:left="5760" w:hanging="360"/>
      </w:pPr>
    </w:lvl>
    <w:lvl w:ilvl="8">
      <w:start w:val="1"/>
      <w:numFmt w:val="none"/>
      <w:lvlText w:val=""/>
      <w:lvlJc w:val="left"/>
      <w:pPr>
        <w:ind w:left="6480" w:hanging="360"/>
      </w:pPr>
    </w:lvl>
  </w:abstractNum>
  <w:abstractNum w:abstractNumId="40" w15:restartNumberingAfterBreak="0">
    <w:nsid w:val="1CED681D"/>
    <w:multiLevelType w:val="hybridMultilevel"/>
    <w:tmpl w:val="0108000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41" w15:restartNumberingAfterBreak="0">
    <w:nsid w:val="1D922920"/>
    <w:multiLevelType w:val="hybridMultilevel"/>
    <w:tmpl w:val="CB7A8AC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42" w15:restartNumberingAfterBreak="0">
    <w:nsid w:val="1DBA223C"/>
    <w:multiLevelType w:val="multilevel"/>
    <w:tmpl w:val="D76266BA"/>
    <w:styleLink w:val="CurrentList7"/>
    <w:lvl w:ilvl="0">
      <w:start w:val="1"/>
      <w:numFmt w:val="bullet"/>
      <w:lvlText w:val="•"/>
      <w:lvlJc w:val="left"/>
      <w:pPr>
        <w:ind w:left="357" w:hanging="357"/>
      </w:pPr>
      <w:rPr>
        <w:rFonts w:ascii="Verdana" w:hAnsi="Verdana" w:hint="default"/>
      </w:rPr>
    </w:lvl>
    <w:lvl w:ilvl="1">
      <w:start w:val="1"/>
      <w:numFmt w:val="bullet"/>
      <w:lvlText w:val="°"/>
      <w:lvlJc w:val="left"/>
      <w:pPr>
        <w:ind w:left="1077" w:hanging="357"/>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3" w15:restartNumberingAfterBreak="0">
    <w:nsid w:val="1EC05655"/>
    <w:multiLevelType w:val="hybridMultilevel"/>
    <w:tmpl w:val="5F42053A"/>
    <w:lvl w:ilvl="0" w:tplc="8C4CA0B0">
      <w:start w:val="1"/>
      <w:numFmt w:val="bullet"/>
      <w:lvlText w:val="■"/>
      <w:lvlJc w:val="left"/>
      <w:pPr>
        <w:ind w:left="720" w:hanging="360"/>
      </w:pPr>
      <w:rPr>
        <w:rFonts w:ascii="Arial" w:hAnsi="Arial" w:hint="default"/>
        <w:color w:val="D1DDD3" w:themeColor="text2"/>
        <w:sz w:val="20"/>
      </w:rPr>
    </w:lvl>
    <w:lvl w:ilvl="1" w:tplc="C5C23E5A">
      <w:numFmt w:val="bullet"/>
      <w:lvlText w:val="-"/>
      <w:lvlJc w:val="left"/>
      <w:pPr>
        <w:ind w:left="1650" w:hanging="570"/>
      </w:pPr>
      <w:rPr>
        <w:rFonts w:ascii="Verdana" w:eastAsiaTheme="minorHAnsi" w:hAnsi="Verdana" w:cstheme="minorBidi"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44" w15:restartNumberingAfterBreak="0">
    <w:nsid w:val="1F1B7C1D"/>
    <w:multiLevelType w:val="multilevel"/>
    <w:tmpl w:val="BDA61114"/>
    <w:lvl w:ilvl="0">
      <w:start w:val="1"/>
      <w:numFmt w:val="bullet"/>
      <w:pStyle w:val="Bullets"/>
      <w:lvlText w:val=""/>
      <w:lvlJc w:val="left"/>
      <w:pPr>
        <w:tabs>
          <w:tab w:val="num" w:pos="596"/>
        </w:tabs>
        <w:ind w:left="596" w:hanging="454"/>
      </w:pPr>
      <w:rPr>
        <w:rFonts w:ascii="Wingdings 2" w:hAnsi="Wingdings 2" w:hint="default"/>
        <w:color w:val="6EAD3B"/>
        <w:position w:val="-6"/>
        <w:sz w:val="28"/>
        <w:szCs w:val="28"/>
      </w:rPr>
    </w:lvl>
    <w:lvl w:ilvl="1">
      <w:start w:val="1"/>
      <w:numFmt w:val="bullet"/>
      <w:lvlText w:val=""/>
      <w:lvlJc w:val="left"/>
      <w:pPr>
        <w:tabs>
          <w:tab w:val="num" w:pos="794"/>
        </w:tabs>
        <w:ind w:left="794" w:hanging="340"/>
      </w:pPr>
      <w:rPr>
        <w:rFonts w:ascii="Wingdings" w:hAnsi="Wingdings" w:hint="default"/>
        <w:color w:val="6EAD3B"/>
        <w:sz w:val="24"/>
        <w:szCs w:val="24"/>
      </w:rPr>
    </w:lvl>
    <w:lvl w:ilvl="2">
      <w:start w:val="1"/>
      <w:numFmt w:val="bullet"/>
      <w:lvlText w:val=""/>
      <w:lvlJc w:val="left"/>
      <w:pPr>
        <w:tabs>
          <w:tab w:val="num" w:pos="1080"/>
        </w:tabs>
        <w:ind w:left="1080" w:hanging="360"/>
      </w:pPr>
      <w:rPr>
        <w:rFonts w:ascii="Symbol" w:hAnsi="Symbol" w:hint="default"/>
        <w:color w:val="6EAD3B"/>
      </w:rPr>
    </w:lvl>
    <w:lvl w:ilvl="3">
      <w:start w:val="1"/>
      <w:numFmt w:val="bullet"/>
      <w:lvlText w:val=""/>
      <w:lvlJc w:val="left"/>
      <w:pPr>
        <w:tabs>
          <w:tab w:val="num" w:pos="1440"/>
        </w:tabs>
        <w:ind w:left="1440" w:hanging="360"/>
      </w:pPr>
      <w:rPr>
        <w:rFonts w:ascii="Symbol" w:hAnsi="Symbol" w:hint="default"/>
        <w:color w:val="6EAD3B"/>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45" w15:restartNumberingAfterBreak="0">
    <w:nsid w:val="1F8F6932"/>
    <w:multiLevelType w:val="hybridMultilevel"/>
    <w:tmpl w:val="FF3E9AC0"/>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6" w15:restartNumberingAfterBreak="0">
    <w:nsid w:val="1FDC7175"/>
    <w:multiLevelType w:val="multilevel"/>
    <w:tmpl w:val="D56624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7" w15:restartNumberingAfterBreak="0">
    <w:nsid w:val="20907304"/>
    <w:multiLevelType w:val="hybridMultilevel"/>
    <w:tmpl w:val="03CC14E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21E75293"/>
    <w:multiLevelType w:val="hybridMultilevel"/>
    <w:tmpl w:val="4A78713E"/>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2379145E"/>
    <w:multiLevelType w:val="hybridMultilevel"/>
    <w:tmpl w:val="642E9148"/>
    <w:styleLink w:val="ERMNumLIst"/>
    <w:lvl w:ilvl="0" w:tplc="16843EF8">
      <w:start w:val="1"/>
      <w:numFmt w:val="bullet"/>
      <w:lvlText w:val=""/>
      <w:lvlJc w:val="left"/>
      <w:pPr>
        <w:ind w:left="720" w:hanging="360"/>
      </w:pPr>
      <w:rPr>
        <w:rFonts w:ascii="Wingdings" w:hAnsi="Wingdings"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0" w15:restartNumberingAfterBreak="0">
    <w:nsid w:val="2401735B"/>
    <w:multiLevelType w:val="hybridMultilevel"/>
    <w:tmpl w:val="F2368E60"/>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1" w15:restartNumberingAfterBreak="0">
    <w:nsid w:val="24644D75"/>
    <w:multiLevelType w:val="hybridMultilevel"/>
    <w:tmpl w:val="7E8C246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2" w15:restartNumberingAfterBreak="0">
    <w:nsid w:val="250C093E"/>
    <w:multiLevelType w:val="multilevel"/>
    <w:tmpl w:val="20C0D756"/>
    <w:lvl w:ilvl="0">
      <w:start w:val="1"/>
      <w:numFmt w:val="bullet"/>
      <w:lvlText w:val="■"/>
      <w:lvlJc w:val="left"/>
      <w:pPr>
        <w:ind w:left="397" w:hanging="397"/>
      </w:pPr>
      <w:rPr>
        <w:rFonts w:ascii="Arial" w:hAnsi="Arial" w:hint="default"/>
        <w:color w:val="D1DDD3" w:themeColor="text2"/>
        <w:sz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3" w15:restartNumberingAfterBreak="0">
    <w:nsid w:val="251E3390"/>
    <w:multiLevelType w:val="hybridMultilevel"/>
    <w:tmpl w:val="92F65D1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54" w15:restartNumberingAfterBreak="0">
    <w:nsid w:val="25352EA2"/>
    <w:multiLevelType w:val="hybridMultilevel"/>
    <w:tmpl w:val="5578577C"/>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5" w15:restartNumberingAfterBreak="0">
    <w:nsid w:val="25FE4702"/>
    <w:multiLevelType w:val="hybridMultilevel"/>
    <w:tmpl w:val="AE7A1F90"/>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6" w15:restartNumberingAfterBreak="0">
    <w:nsid w:val="272B5B05"/>
    <w:multiLevelType w:val="multilevel"/>
    <w:tmpl w:val="D584B32E"/>
    <w:styleLink w:val="Fichtberschrift1"/>
    <w:lvl w:ilvl="0">
      <w:start w:val="1"/>
      <w:numFmt w:val="bullet"/>
      <w:pStyle w:val="Spiegel1"/>
      <w:lvlText w:val=""/>
      <w:lvlJc w:val="left"/>
      <w:pPr>
        <w:tabs>
          <w:tab w:val="num" w:pos="284"/>
        </w:tabs>
        <w:ind w:left="284" w:hanging="284"/>
      </w:pPr>
      <w:rPr>
        <w:rFonts w:ascii="Symbol" w:hAnsi="Symbol" w:hint="default"/>
        <w:color w:val="auto"/>
        <w:sz w:val="24"/>
      </w:rPr>
    </w:lvl>
    <w:lvl w:ilvl="1">
      <w:start w:val="1"/>
      <w:numFmt w:val="bullet"/>
      <w:pStyle w:val="Spiegel2"/>
      <w:lvlText w:val=""/>
      <w:lvlJc w:val="left"/>
      <w:pPr>
        <w:tabs>
          <w:tab w:val="num" w:pos="567"/>
        </w:tabs>
        <w:ind w:left="567" w:hanging="283"/>
      </w:pPr>
      <w:rPr>
        <w:rFonts w:ascii="Symbol" w:hAnsi="Symbol" w:hint="default"/>
        <w:color w:val="auto"/>
        <w:sz w:val="20"/>
      </w:rPr>
    </w:lvl>
    <w:lvl w:ilvl="2">
      <w:start w:val="1"/>
      <w:numFmt w:val="bullet"/>
      <w:pStyle w:val="Spiegel3"/>
      <w:lvlText w:val=""/>
      <w:lvlJc w:val="left"/>
      <w:pPr>
        <w:tabs>
          <w:tab w:val="num" w:pos="851"/>
        </w:tabs>
        <w:ind w:left="851" w:hanging="284"/>
      </w:pPr>
      <w:rPr>
        <w:rFonts w:ascii="Symbol" w:hAnsi="Symbol" w:hint="default"/>
        <w:color w:val="auto"/>
        <w:sz w:val="16"/>
      </w:rPr>
    </w:lvl>
    <w:lvl w:ilvl="3">
      <w:start w:val="1"/>
      <w:numFmt w:val="bullet"/>
      <w:pStyle w:val="Spiegel4"/>
      <w:lvlText w:val=""/>
      <w:lvlJc w:val="left"/>
      <w:pPr>
        <w:tabs>
          <w:tab w:val="num" w:pos="1134"/>
        </w:tabs>
        <w:ind w:left="1134" w:hanging="283"/>
      </w:pPr>
      <w:rPr>
        <w:rFonts w:ascii="Symbol" w:hAnsi="Symbol" w:hint="default"/>
        <w:color w:val="auto"/>
        <w:sz w:val="10"/>
      </w:rPr>
    </w:lvl>
    <w:lvl w:ilvl="4">
      <w:start w:val="1"/>
      <w:numFmt w:val="bullet"/>
      <w:pStyle w:val="Spiegel5"/>
      <w:lvlText w:val=""/>
      <w:lvlJc w:val="left"/>
      <w:pPr>
        <w:tabs>
          <w:tab w:val="num" w:pos="1418"/>
        </w:tabs>
        <w:ind w:left="1418" w:hanging="284"/>
      </w:pPr>
      <w:rPr>
        <w:rFonts w:ascii="Symbol" w:hAnsi="Symbol" w:hint="default"/>
        <w:color w:val="auto"/>
        <w:sz w:val="1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7" w15:restartNumberingAfterBreak="0">
    <w:nsid w:val="273A22DE"/>
    <w:multiLevelType w:val="multilevel"/>
    <w:tmpl w:val="D70682CC"/>
    <w:styleLink w:val="CurrentList4"/>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58" w15:restartNumberingAfterBreak="0">
    <w:nsid w:val="27D37592"/>
    <w:multiLevelType w:val="hybridMultilevel"/>
    <w:tmpl w:val="87F40780"/>
    <w:lvl w:ilvl="0" w:tplc="6ECAA94A">
      <w:start w:val="1"/>
      <w:numFmt w:val="bullet"/>
      <w:lvlText w:val="■"/>
      <w:lvlJc w:val="left"/>
      <w:pPr>
        <w:ind w:left="720" w:hanging="360"/>
      </w:pPr>
      <w:rPr>
        <w:rFonts w:ascii="Arial" w:hAnsi="Arial" w:cs="Times New Roman"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59" w15:restartNumberingAfterBreak="0">
    <w:nsid w:val="28EE7874"/>
    <w:multiLevelType w:val="hybridMultilevel"/>
    <w:tmpl w:val="AAB8CCD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0" w15:restartNumberingAfterBreak="0">
    <w:nsid w:val="2C6E2A93"/>
    <w:multiLevelType w:val="hybridMultilevel"/>
    <w:tmpl w:val="7A488F0A"/>
    <w:lvl w:ilvl="0" w:tplc="F73C438A">
      <w:start w:val="1"/>
      <w:numFmt w:val="bullet"/>
      <w:pStyle w:val="TableBullet3"/>
      <w:lvlText w:val="–"/>
      <w:lvlJc w:val="left"/>
      <w:pPr>
        <w:ind w:left="851" w:hanging="284"/>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1" w15:restartNumberingAfterBreak="0">
    <w:nsid w:val="2C7822E0"/>
    <w:multiLevelType w:val="hybridMultilevel"/>
    <w:tmpl w:val="605E6D58"/>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62" w15:restartNumberingAfterBreak="0">
    <w:nsid w:val="2C783513"/>
    <w:multiLevelType w:val="hybridMultilevel"/>
    <w:tmpl w:val="B8DC68E8"/>
    <w:lvl w:ilvl="0" w:tplc="72FCAE50">
      <w:start w:val="1"/>
      <w:numFmt w:val="bullet"/>
      <w:lvlText w:val=""/>
      <w:lvlJc w:val="left"/>
      <w:pPr>
        <w:ind w:left="108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800" w:hanging="360"/>
      </w:pPr>
      <w:rPr>
        <w:rFonts w:ascii="Courier New" w:hAnsi="Courier New" w:cs="Courier New" w:hint="default"/>
      </w:rPr>
    </w:lvl>
    <w:lvl w:ilvl="2" w:tplc="20000005" w:tentative="1">
      <w:start w:val="1"/>
      <w:numFmt w:val="bullet"/>
      <w:lvlText w:val=""/>
      <w:lvlJc w:val="left"/>
      <w:pPr>
        <w:ind w:left="2520" w:hanging="360"/>
      </w:pPr>
      <w:rPr>
        <w:rFonts w:ascii="Wingdings" w:hAnsi="Wingdings" w:hint="default"/>
      </w:rPr>
    </w:lvl>
    <w:lvl w:ilvl="3" w:tplc="20000001" w:tentative="1">
      <w:start w:val="1"/>
      <w:numFmt w:val="bullet"/>
      <w:lvlText w:val=""/>
      <w:lvlJc w:val="left"/>
      <w:pPr>
        <w:ind w:left="3240" w:hanging="360"/>
      </w:pPr>
      <w:rPr>
        <w:rFonts w:ascii="Symbol" w:hAnsi="Symbol" w:hint="default"/>
      </w:rPr>
    </w:lvl>
    <w:lvl w:ilvl="4" w:tplc="20000003" w:tentative="1">
      <w:start w:val="1"/>
      <w:numFmt w:val="bullet"/>
      <w:lvlText w:val="o"/>
      <w:lvlJc w:val="left"/>
      <w:pPr>
        <w:ind w:left="3960" w:hanging="360"/>
      </w:pPr>
      <w:rPr>
        <w:rFonts w:ascii="Courier New" w:hAnsi="Courier New" w:cs="Courier New" w:hint="default"/>
      </w:rPr>
    </w:lvl>
    <w:lvl w:ilvl="5" w:tplc="20000005" w:tentative="1">
      <w:start w:val="1"/>
      <w:numFmt w:val="bullet"/>
      <w:lvlText w:val=""/>
      <w:lvlJc w:val="left"/>
      <w:pPr>
        <w:ind w:left="4680" w:hanging="360"/>
      </w:pPr>
      <w:rPr>
        <w:rFonts w:ascii="Wingdings" w:hAnsi="Wingdings" w:hint="default"/>
      </w:rPr>
    </w:lvl>
    <w:lvl w:ilvl="6" w:tplc="20000001" w:tentative="1">
      <w:start w:val="1"/>
      <w:numFmt w:val="bullet"/>
      <w:lvlText w:val=""/>
      <w:lvlJc w:val="left"/>
      <w:pPr>
        <w:ind w:left="5400" w:hanging="360"/>
      </w:pPr>
      <w:rPr>
        <w:rFonts w:ascii="Symbol" w:hAnsi="Symbol" w:hint="default"/>
      </w:rPr>
    </w:lvl>
    <w:lvl w:ilvl="7" w:tplc="20000003" w:tentative="1">
      <w:start w:val="1"/>
      <w:numFmt w:val="bullet"/>
      <w:lvlText w:val="o"/>
      <w:lvlJc w:val="left"/>
      <w:pPr>
        <w:ind w:left="6120" w:hanging="360"/>
      </w:pPr>
      <w:rPr>
        <w:rFonts w:ascii="Courier New" w:hAnsi="Courier New" w:cs="Courier New" w:hint="default"/>
      </w:rPr>
    </w:lvl>
    <w:lvl w:ilvl="8" w:tplc="20000005" w:tentative="1">
      <w:start w:val="1"/>
      <w:numFmt w:val="bullet"/>
      <w:lvlText w:val=""/>
      <w:lvlJc w:val="left"/>
      <w:pPr>
        <w:ind w:left="6840" w:hanging="360"/>
      </w:pPr>
      <w:rPr>
        <w:rFonts w:ascii="Wingdings" w:hAnsi="Wingdings" w:hint="default"/>
      </w:rPr>
    </w:lvl>
  </w:abstractNum>
  <w:abstractNum w:abstractNumId="63" w15:restartNumberingAfterBreak="0">
    <w:nsid w:val="2C8D5C56"/>
    <w:multiLevelType w:val="multilevel"/>
    <w:tmpl w:val="216C9504"/>
    <w:name w:val="ERM Bullet 1"/>
    <w:lvl w:ilvl="0">
      <w:start w:val="1"/>
      <w:numFmt w:val="bullet"/>
      <w:pStyle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4" w15:restartNumberingAfterBreak="0">
    <w:nsid w:val="2CC1329B"/>
    <w:multiLevelType w:val="hybridMultilevel"/>
    <w:tmpl w:val="2B2A6564"/>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5" w15:restartNumberingAfterBreak="0">
    <w:nsid w:val="2D0C72AD"/>
    <w:multiLevelType w:val="hybridMultilevel"/>
    <w:tmpl w:val="37121DB4"/>
    <w:lvl w:ilvl="0" w:tplc="6ECAA94A">
      <w:start w:val="1"/>
      <w:numFmt w:val="bullet"/>
      <w:lvlText w:val="■"/>
      <w:lvlJc w:val="left"/>
      <w:pPr>
        <w:ind w:left="720" w:hanging="360"/>
      </w:pPr>
      <w:rPr>
        <w:rFonts w:ascii="Arial" w:hAnsi="Arial" w:cs="Times New Roman"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6" w15:restartNumberingAfterBreak="0">
    <w:nsid w:val="2D91438F"/>
    <w:multiLevelType w:val="multilevel"/>
    <w:tmpl w:val="07B2831A"/>
    <w:lvl w:ilvl="0">
      <w:start w:val="1"/>
      <w:numFmt w:val="bullet"/>
      <w:lvlText w:val=""/>
      <w:lvlJc w:val="left"/>
      <w:pPr>
        <w:ind w:left="397" w:hanging="397"/>
      </w:pPr>
      <w:rPr>
        <w:rFonts w:ascii="Wingdings" w:hAnsi="Wingdings" w:cs="Times New Roman" w:hint="default"/>
        <w:color w:val="D1DDD3" w:themeColor="text2"/>
        <w:sz w:val="16"/>
        <w:szCs w:val="16"/>
      </w:rPr>
    </w:lvl>
    <w:lvl w:ilvl="1">
      <w:start w:val="1"/>
      <w:numFmt w:val="bullet"/>
      <w:lvlText w:val="o"/>
      <w:lvlJc w:val="left"/>
      <w:pPr>
        <w:ind w:left="360" w:hanging="360"/>
      </w:pPr>
      <w:rPr>
        <w:rFonts w:ascii="Courier New" w:hAnsi="Courier New" w:cs="Courier New" w:hint="default"/>
      </w:rPr>
    </w:lvl>
    <w:lvl w:ilvl="2">
      <w:start w:val="1"/>
      <w:numFmt w:val="bullet"/>
      <w:lvlText w:val=""/>
      <w:lvlJc w:val="left"/>
      <w:pPr>
        <w:ind w:left="1191" w:hanging="397"/>
      </w:pPr>
      <w:rPr>
        <w:rFonts w:ascii="Wingdings" w:hAnsi="Wingdings" w:cs="Times New Roman" w:hint="default"/>
      </w:rPr>
    </w:lvl>
    <w:lvl w:ilvl="3">
      <w:start w:val="1"/>
      <w:numFmt w:val="bullet"/>
      <w:lvlText w:val="○"/>
      <w:lvlJc w:val="left"/>
      <w:pPr>
        <w:ind w:left="1588" w:hanging="397"/>
      </w:pPr>
      <w:rPr>
        <w:rFonts w:ascii="Arial" w:hAnsi="Arial" w:cs="Arial" w:hint="default"/>
      </w:rPr>
    </w:lvl>
    <w:lvl w:ilvl="4">
      <w:start w:val="1"/>
      <w:numFmt w:val="none"/>
      <w:lvlText w:val=""/>
      <w:lvlJc w:val="left"/>
      <w:pPr>
        <w:tabs>
          <w:tab w:val="num" w:pos="397"/>
        </w:tabs>
        <w:ind w:left="1588" w:hanging="1191"/>
      </w:pPr>
    </w:lvl>
    <w:lvl w:ilvl="5">
      <w:start w:val="1"/>
      <w:numFmt w:val="none"/>
      <w:lvlText w:val=""/>
      <w:lvlJc w:val="left"/>
      <w:pPr>
        <w:ind w:left="4320" w:hanging="360"/>
      </w:pPr>
    </w:lvl>
    <w:lvl w:ilvl="6">
      <w:start w:val="1"/>
      <w:numFmt w:val="none"/>
      <w:lvlText w:val=""/>
      <w:lvlJc w:val="left"/>
      <w:pPr>
        <w:ind w:left="5040" w:hanging="360"/>
      </w:pPr>
    </w:lvl>
    <w:lvl w:ilvl="7">
      <w:start w:val="1"/>
      <w:numFmt w:val="none"/>
      <w:lvlText w:val=""/>
      <w:lvlJc w:val="left"/>
      <w:pPr>
        <w:ind w:left="5760" w:hanging="360"/>
      </w:pPr>
    </w:lvl>
    <w:lvl w:ilvl="8">
      <w:start w:val="1"/>
      <w:numFmt w:val="none"/>
      <w:lvlText w:val=""/>
      <w:lvlJc w:val="left"/>
      <w:pPr>
        <w:ind w:left="6480" w:hanging="360"/>
      </w:pPr>
    </w:lvl>
  </w:abstractNum>
  <w:abstractNum w:abstractNumId="67" w15:restartNumberingAfterBreak="0">
    <w:nsid w:val="2E1C1C10"/>
    <w:multiLevelType w:val="hybridMultilevel"/>
    <w:tmpl w:val="705602E2"/>
    <w:lvl w:ilvl="0" w:tplc="DAB4CB0E">
      <w:start w:val="1"/>
      <w:numFmt w:val="bullet"/>
      <w:lvlText w:val=""/>
      <w:lvlJc w:val="left"/>
      <w:pPr>
        <w:ind w:left="720" w:hanging="360"/>
      </w:pPr>
      <w:rPr>
        <w:rFonts w:ascii="Symbol" w:hAnsi="Symbol"/>
      </w:rPr>
    </w:lvl>
    <w:lvl w:ilvl="1" w:tplc="6FAA2E56">
      <w:start w:val="1"/>
      <w:numFmt w:val="bullet"/>
      <w:lvlText w:val=""/>
      <w:lvlJc w:val="left"/>
      <w:pPr>
        <w:ind w:left="720" w:hanging="360"/>
      </w:pPr>
      <w:rPr>
        <w:rFonts w:ascii="Symbol" w:hAnsi="Symbol"/>
      </w:rPr>
    </w:lvl>
    <w:lvl w:ilvl="2" w:tplc="ED5A371C">
      <w:start w:val="1"/>
      <w:numFmt w:val="bullet"/>
      <w:lvlText w:val=""/>
      <w:lvlJc w:val="left"/>
      <w:pPr>
        <w:ind w:left="720" w:hanging="360"/>
      </w:pPr>
      <w:rPr>
        <w:rFonts w:ascii="Symbol" w:hAnsi="Symbol"/>
      </w:rPr>
    </w:lvl>
    <w:lvl w:ilvl="3" w:tplc="82045828">
      <w:start w:val="1"/>
      <w:numFmt w:val="bullet"/>
      <w:lvlText w:val=""/>
      <w:lvlJc w:val="left"/>
      <w:pPr>
        <w:ind w:left="720" w:hanging="360"/>
      </w:pPr>
      <w:rPr>
        <w:rFonts w:ascii="Symbol" w:hAnsi="Symbol"/>
      </w:rPr>
    </w:lvl>
    <w:lvl w:ilvl="4" w:tplc="571060AE">
      <w:start w:val="1"/>
      <w:numFmt w:val="bullet"/>
      <w:lvlText w:val=""/>
      <w:lvlJc w:val="left"/>
      <w:pPr>
        <w:ind w:left="720" w:hanging="360"/>
      </w:pPr>
      <w:rPr>
        <w:rFonts w:ascii="Symbol" w:hAnsi="Symbol"/>
      </w:rPr>
    </w:lvl>
    <w:lvl w:ilvl="5" w:tplc="794E0322">
      <w:start w:val="1"/>
      <w:numFmt w:val="bullet"/>
      <w:lvlText w:val=""/>
      <w:lvlJc w:val="left"/>
      <w:pPr>
        <w:ind w:left="720" w:hanging="360"/>
      </w:pPr>
      <w:rPr>
        <w:rFonts w:ascii="Symbol" w:hAnsi="Symbol"/>
      </w:rPr>
    </w:lvl>
    <w:lvl w:ilvl="6" w:tplc="78EC79E6">
      <w:start w:val="1"/>
      <w:numFmt w:val="bullet"/>
      <w:lvlText w:val=""/>
      <w:lvlJc w:val="left"/>
      <w:pPr>
        <w:ind w:left="720" w:hanging="360"/>
      </w:pPr>
      <w:rPr>
        <w:rFonts w:ascii="Symbol" w:hAnsi="Symbol"/>
      </w:rPr>
    </w:lvl>
    <w:lvl w:ilvl="7" w:tplc="101672C0">
      <w:start w:val="1"/>
      <w:numFmt w:val="bullet"/>
      <w:lvlText w:val=""/>
      <w:lvlJc w:val="left"/>
      <w:pPr>
        <w:ind w:left="720" w:hanging="360"/>
      </w:pPr>
      <w:rPr>
        <w:rFonts w:ascii="Symbol" w:hAnsi="Symbol"/>
      </w:rPr>
    </w:lvl>
    <w:lvl w:ilvl="8" w:tplc="C4BAAECA">
      <w:start w:val="1"/>
      <w:numFmt w:val="bullet"/>
      <w:lvlText w:val=""/>
      <w:lvlJc w:val="left"/>
      <w:pPr>
        <w:ind w:left="720" w:hanging="360"/>
      </w:pPr>
      <w:rPr>
        <w:rFonts w:ascii="Symbol" w:hAnsi="Symbol"/>
      </w:rPr>
    </w:lvl>
  </w:abstractNum>
  <w:abstractNum w:abstractNumId="68" w15:restartNumberingAfterBreak="0">
    <w:nsid w:val="30783005"/>
    <w:multiLevelType w:val="multilevel"/>
    <w:tmpl w:val="DD64CB42"/>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9" w15:restartNumberingAfterBreak="0">
    <w:nsid w:val="31565A89"/>
    <w:multiLevelType w:val="multilevel"/>
    <w:tmpl w:val="E6921400"/>
    <w:lvl w:ilvl="0">
      <w:start w:val="1"/>
      <w:numFmt w:val="bullet"/>
      <w:lvlText w:val="−"/>
      <w:lvlJc w:val="left"/>
      <w:pPr>
        <w:ind w:left="397" w:hanging="397"/>
      </w:pPr>
      <w:rPr>
        <w:rFonts w:ascii="Arial" w:hAnsi="Arial" w:hint="default"/>
        <w:color w:val="D1DDD3" w:themeColor="text2"/>
        <w:sz w:val="20"/>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70" w15:restartNumberingAfterBreak="0">
    <w:nsid w:val="32257C80"/>
    <w:multiLevelType w:val="hybridMultilevel"/>
    <w:tmpl w:val="4420E116"/>
    <w:lvl w:ilvl="0" w:tplc="8C4CA0B0">
      <w:start w:val="1"/>
      <w:numFmt w:val="bullet"/>
      <w:lvlText w:val="■"/>
      <w:lvlJc w:val="left"/>
      <w:pPr>
        <w:ind w:left="720" w:hanging="360"/>
      </w:pPr>
      <w:rPr>
        <w:rFonts w:ascii="Arial" w:hAnsi="Arial" w:hint="default"/>
        <w:color w:val="D1DDD3" w:themeColor="text2"/>
        <w:sz w:val="20"/>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71" w15:restartNumberingAfterBreak="0">
    <w:nsid w:val="33766B77"/>
    <w:multiLevelType w:val="multilevel"/>
    <w:tmpl w:val="EC4A85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2" w15:restartNumberingAfterBreak="0">
    <w:nsid w:val="340A2D93"/>
    <w:multiLevelType w:val="hybridMultilevel"/>
    <w:tmpl w:val="59CE9362"/>
    <w:lvl w:ilvl="0" w:tplc="04090003">
      <w:start w:val="1"/>
      <w:numFmt w:val="bullet"/>
      <w:lvlText w:val="o"/>
      <w:lvlJc w:val="left"/>
      <w:pPr>
        <w:ind w:left="1440" w:hanging="360"/>
      </w:pPr>
      <w:rPr>
        <w:rFonts w:ascii="Courier New" w:hAnsi="Courier New" w:cs="Courier New"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73" w15:restartNumberingAfterBreak="0">
    <w:nsid w:val="368E1C71"/>
    <w:multiLevelType w:val="hybridMultilevel"/>
    <w:tmpl w:val="95C0768A"/>
    <w:lvl w:ilvl="0" w:tplc="2000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4" w15:restartNumberingAfterBreak="0">
    <w:nsid w:val="369C2BB6"/>
    <w:multiLevelType w:val="hybridMultilevel"/>
    <w:tmpl w:val="5C78F4C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75" w15:restartNumberingAfterBreak="0">
    <w:nsid w:val="373C43D4"/>
    <w:multiLevelType w:val="multilevel"/>
    <w:tmpl w:val="05F62770"/>
    <w:styleLink w:val="CurrentList29"/>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76" w15:restartNumberingAfterBreak="0">
    <w:nsid w:val="3CF669CA"/>
    <w:multiLevelType w:val="hybridMultilevel"/>
    <w:tmpl w:val="57E44194"/>
    <w:lvl w:ilvl="0" w:tplc="20000005">
      <w:start w:val="1"/>
      <w:numFmt w:val="bullet"/>
      <w:lvlText w:val=""/>
      <w:lvlJc w:val="left"/>
      <w:pPr>
        <w:ind w:left="720" w:hanging="360"/>
      </w:pPr>
      <w:rPr>
        <w:rFonts w:ascii="Wingdings" w:hAnsi="Wingdings"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77" w15:restartNumberingAfterBreak="0">
    <w:nsid w:val="3DCB4F6C"/>
    <w:multiLevelType w:val="hybridMultilevel"/>
    <w:tmpl w:val="3A64929A"/>
    <w:lvl w:ilvl="0" w:tplc="0409000B">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8" w15:restartNumberingAfterBreak="0">
    <w:nsid w:val="3DFB0860"/>
    <w:multiLevelType w:val="hybridMultilevel"/>
    <w:tmpl w:val="0D2E04FE"/>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9" w15:restartNumberingAfterBreak="0">
    <w:nsid w:val="3E241F88"/>
    <w:multiLevelType w:val="multilevel"/>
    <w:tmpl w:val="DD64CB42"/>
    <w:lvl w:ilvl="0">
      <w:start w:val="1"/>
      <w:numFmt w:val="bullet"/>
      <w:lvlText w:val=""/>
      <w:lvlJc w:val="left"/>
      <w:pPr>
        <w:ind w:left="397" w:hanging="397"/>
      </w:pPr>
      <w:rPr>
        <w:rFonts w:ascii="Wingdings" w:hAnsi="Wingdings" w:cs="Times New Roman" w:hint="default"/>
        <w:color w:val="D1DDD3" w:themeColor="text2"/>
        <w:sz w:val="16"/>
        <w:szCs w:val="20"/>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0" w15:restartNumberingAfterBreak="0">
    <w:nsid w:val="3E2A2240"/>
    <w:multiLevelType w:val="hybridMultilevel"/>
    <w:tmpl w:val="8042D824"/>
    <w:lvl w:ilvl="0" w:tplc="C41A8FE8">
      <w:start w:val="1"/>
      <w:numFmt w:val="bullet"/>
      <w:lvlText w:val="−"/>
      <w:lvlJc w:val="left"/>
      <w:pPr>
        <w:ind w:left="720" w:hanging="360"/>
      </w:pPr>
      <w:rPr>
        <w:rFonts w:ascii="Arial" w:hAnsi="Arial" w:hint="default"/>
        <w:color w:val="D1DDD3" w:themeColor="text2"/>
        <w:sz w:val="20"/>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1" w15:restartNumberingAfterBreak="0">
    <w:nsid w:val="3E8B1BAE"/>
    <w:multiLevelType w:val="hybridMultilevel"/>
    <w:tmpl w:val="958698A0"/>
    <w:styleLink w:val="Tables1"/>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2" w15:restartNumberingAfterBreak="0">
    <w:nsid w:val="40873064"/>
    <w:multiLevelType w:val="hybridMultilevel"/>
    <w:tmpl w:val="42D65828"/>
    <w:lvl w:ilvl="0" w:tplc="6ECAA94A">
      <w:start w:val="1"/>
      <w:numFmt w:val="bullet"/>
      <w:lvlText w:val="■"/>
      <w:lvlJc w:val="left"/>
      <w:pPr>
        <w:ind w:left="720" w:hanging="360"/>
      </w:pPr>
      <w:rPr>
        <w:rFonts w:ascii="Arial" w:hAnsi="Arial" w:cs="Times New Roman" w:hint="default"/>
        <w:color w:val="D1DDD3" w:themeColor="text2"/>
        <w:sz w:val="20"/>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83" w15:restartNumberingAfterBreak="0">
    <w:nsid w:val="41AC1E1E"/>
    <w:multiLevelType w:val="hybridMultilevel"/>
    <w:tmpl w:val="853CBF28"/>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FFFFFFFF">
      <w:numFmt w:val="bullet"/>
      <w:lvlText w:val="•"/>
      <w:lvlJc w:val="left"/>
      <w:pPr>
        <w:ind w:left="912" w:hanging="454"/>
      </w:pPr>
      <w:rPr>
        <w:rFonts w:hint="default"/>
        <w:lang w:val="en-US" w:eastAsia="en-US" w:bidi="ar-SA"/>
      </w:rPr>
    </w:lvl>
    <w:lvl w:ilvl="2" w:tplc="FFFFFFFF">
      <w:numFmt w:val="bullet"/>
      <w:lvlText w:val="•"/>
      <w:lvlJc w:val="left"/>
      <w:pPr>
        <w:ind w:left="1284" w:hanging="454"/>
      </w:pPr>
      <w:rPr>
        <w:rFonts w:hint="default"/>
        <w:lang w:val="en-US" w:eastAsia="en-US" w:bidi="ar-SA"/>
      </w:rPr>
    </w:lvl>
    <w:lvl w:ilvl="3" w:tplc="FFFFFFFF">
      <w:numFmt w:val="bullet"/>
      <w:lvlText w:val="•"/>
      <w:lvlJc w:val="left"/>
      <w:pPr>
        <w:ind w:left="1656" w:hanging="454"/>
      </w:pPr>
      <w:rPr>
        <w:rFonts w:hint="default"/>
        <w:lang w:val="en-US" w:eastAsia="en-US" w:bidi="ar-SA"/>
      </w:rPr>
    </w:lvl>
    <w:lvl w:ilvl="4" w:tplc="FFFFFFFF">
      <w:numFmt w:val="bullet"/>
      <w:lvlText w:val="•"/>
      <w:lvlJc w:val="left"/>
      <w:pPr>
        <w:ind w:left="2028" w:hanging="454"/>
      </w:pPr>
      <w:rPr>
        <w:rFonts w:hint="default"/>
        <w:lang w:val="en-US" w:eastAsia="en-US" w:bidi="ar-SA"/>
      </w:rPr>
    </w:lvl>
    <w:lvl w:ilvl="5" w:tplc="FFFFFFFF">
      <w:numFmt w:val="bullet"/>
      <w:lvlText w:val="•"/>
      <w:lvlJc w:val="left"/>
      <w:pPr>
        <w:ind w:left="2400" w:hanging="454"/>
      </w:pPr>
      <w:rPr>
        <w:rFonts w:hint="default"/>
        <w:lang w:val="en-US" w:eastAsia="en-US" w:bidi="ar-SA"/>
      </w:rPr>
    </w:lvl>
    <w:lvl w:ilvl="6" w:tplc="FFFFFFFF">
      <w:numFmt w:val="bullet"/>
      <w:lvlText w:val="•"/>
      <w:lvlJc w:val="left"/>
      <w:pPr>
        <w:ind w:left="2772" w:hanging="454"/>
      </w:pPr>
      <w:rPr>
        <w:rFonts w:hint="default"/>
        <w:lang w:val="en-US" w:eastAsia="en-US" w:bidi="ar-SA"/>
      </w:rPr>
    </w:lvl>
    <w:lvl w:ilvl="7" w:tplc="FFFFFFFF">
      <w:numFmt w:val="bullet"/>
      <w:lvlText w:val="•"/>
      <w:lvlJc w:val="left"/>
      <w:pPr>
        <w:ind w:left="3144" w:hanging="454"/>
      </w:pPr>
      <w:rPr>
        <w:rFonts w:hint="default"/>
        <w:lang w:val="en-US" w:eastAsia="en-US" w:bidi="ar-SA"/>
      </w:rPr>
    </w:lvl>
    <w:lvl w:ilvl="8" w:tplc="FFFFFFFF">
      <w:numFmt w:val="bullet"/>
      <w:lvlText w:val="•"/>
      <w:lvlJc w:val="left"/>
      <w:pPr>
        <w:ind w:left="3516" w:hanging="454"/>
      </w:pPr>
      <w:rPr>
        <w:rFonts w:hint="default"/>
        <w:lang w:val="en-US" w:eastAsia="en-US" w:bidi="ar-SA"/>
      </w:rPr>
    </w:lvl>
  </w:abstractNum>
  <w:abstractNum w:abstractNumId="84" w15:restartNumberingAfterBreak="0">
    <w:nsid w:val="42807A73"/>
    <w:multiLevelType w:val="hybridMultilevel"/>
    <w:tmpl w:val="4B8C92A2"/>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85" w15:restartNumberingAfterBreak="0">
    <w:nsid w:val="42BD1C86"/>
    <w:multiLevelType w:val="multilevel"/>
    <w:tmpl w:val="1CDA5A88"/>
    <w:styleLink w:val="CurrentList24"/>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86" w15:restartNumberingAfterBreak="0">
    <w:nsid w:val="42F865CE"/>
    <w:multiLevelType w:val="hybridMultilevel"/>
    <w:tmpl w:val="55AE6E42"/>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87" w15:restartNumberingAfterBreak="0">
    <w:nsid w:val="43AD110F"/>
    <w:multiLevelType w:val="hybridMultilevel"/>
    <w:tmpl w:val="383236DC"/>
    <w:lvl w:ilvl="0" w:tplc="8C4CA0B0">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8" w15:restartNumberingAfterBreak="0">
    <w:nsid w:val="45882478"/>
    <w:multiLevelType w:val="hybridMultilevel"/>
    <w:tmpl w:val="1B526024"/>
    <w:lvl w:ilvl="0" w:tplc="C03C672A">
      <w:start w:val="1"/>
      <w:numFmt w:val="lowerLetter"/>
      <w:pStyle w:val="Tablenumber2"/>
      <w:lvlText w:val="%1."/>
      <w:lvlJc w:val="left"/>
      <w:pPr>
        <w:ind w:left="794" w:hanging="397"/>
      </w:pPr>
      <w:rPr>
        <w:rFonts w:hint="default"/>
      </w:rPr>
    </w:lvl>
    <w:lvl w:ilvl="1" w:tplc="08090019" w:tentative="1">
      <w:start w:val="1"/>
      <w:numFmt w:val="lowerLetter"/>
      <w:lvlText w:val="%2."/>
      <w:lvlJc w:val="left"/>
      <w:pPr>
        <w:ind w:left="1724" w:hanging="360"/>
      </w:pPr>
    </w:lvl>
    <w:lvl w:ilvl="2" w:tplc="0809001B" w:tentative="1">
      <w:start w:val="1"/>
      <w:numFmt w:val="lowerRoman"/>
      <w:lvlText w:val="%3."/>
      <w:lvlJc w:val="right"/>
      <w:pPr>
        <w:ind w:left="2444" w:hanging="180"/>
      </w:pPr>
    </w:lvl>
    <w:lvl w:ilvl="3" w:tplc="0809000F" w:tentative="1">
      <w:start w:val="1"/>
      <w:numFmt w:val="decimal"/>
      <w:lvlText w:val="%4."/>
      <w:lvlJc w:val="left"/>
      <w:pPr>
        <w:ind w:left="3164" w:hanging="360"/>
      </w:pPr>
    </w:lvl>
    <w:lvl w:ilvl="4" w:tplc="08090019" w:tentative="1">
      <w:start w:val="1"/>
      <w:numFmt w:val="lowerLetter"/>
      <w:lvlText w:val="%5."/>
      <w:lvlJc w:val="left"/>
      <w:pPr>
        <w:ind w:left="3884" w:hanging="360"/>
      </w:pPr>
    </w:lvl>
    <w:lvl w:ilvl="5" w:tplc="0809001B" w:tentative="1">
      <w:start w:val="1"/>
      <w:numFmt w:val="lowerRoman"/>
      <w:lvlText w:val="%6."/>
      <w:lvlJc w:val="right"/>
      <w:pPr>
        <w:ind w:left="4604" w:hanging="180"/>
      </w:pPr>
    </w:lvl>
    <w:lvl w:ilvl="6" w:tplc="0809000F" w:tentative="1">
      <w:start w:val="1"/>
      <w:numFmt w:val="decimal"/>
      <w:lvlText w:val="%7."/>
      <w:lvlJc w:val="left"/>
      <w:pPr>
        <w:ind w:left="5324" w:hanging="360"/>
      </w:pPr>
    </w:lvl>
    <w:lvl w:ilvl="7" w:tplc="08090019" w:tentative="1">
      <w:start w:val="1"/>
      <w:numFmt w:val="lowerLetter"/>
      <w:lvlText w:val="%8."/>
      <w:lvlJc w:val="left"/>
      <w:pPr>
        <w:ind w:left="6044" w:hanging="360"/>
      </w:pPr>
    </w:lvl>
    <w:lvl w:ilvl="8" w:tplc="0809001B" w:tentative="1">
      <w:start w:val="1"/>
      <w:numFmt w:val="lowerRoman"/>
      <w:lvlText w:val="%9."/>
      <w:lvlJc w:val="right"/>
      <w:pPr>
        <w:ind w:left="6764" w:hanging="180"/>
      </w:pPr>
    </w:lvl>
  </w:abstractNum>
  <w:abstractNum w:abstractNumId="89" w15:restartNumberingAfterBreak="0">
    <w:nsid w:val="46C77868"/>
    <w:multiLevelType w:val="multilevel"/>
    <w:tmpl w:val="193C7126"/>
    <w:styleLink w:val="CurrentList9"/>
    <w:lvl w:ilvl="0">
      <w:start w:val="1"/>
      <w:numFmt w:val="bullet"/>
      <w:lvlText w:val="•"/>
      <w:lvlJc w:val="left"/>
      <w:pPr>
        <w:ind w:left="357" w:hanging="357"/>
      </w:pPr>
      <w:rPr>
        <w:rFonts w:ascii="Verdana" w:hAnsi="Verdana" w:hint="default"/>
      </w:rPr>
    </w:lvl>
    <w:lvl w:ilvl="1">
      <w:start w:val="1"/>
      <w:numFmt w:val="bullet"/>
      <w:lvlText w:val="°"/>
      <w:lvlJc w:val="left"/>
      <w:pPr>
        <w:ind w:left="397" w:hanging="397"/>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0" w15:restartNumberingAfterBreak="0">
    <w:nsid w:val="48327C62"/>
    <w:multiLevelType w:val="multilevel"/>
    <w:tmpl w:val="B2585DEC"/>
    <w:styleLink w:val="CurrentList16"/>
    <w:lvl w:ilvl="0">
      <w:start w:val="1"/>
      <w:numFmt w:val="decimal"/>
      <w:lvlText w:val="%1."/>
      <w:lvlJc w:val="left"/>
      <w:pPr>
        <w:ind w:left="397" w:hanging="397"/>
      </w:pPr>
      <w:rPr>
        <w:rFonts w:hint="default"/>
      </w:rPr>
    </w:lvl>
    <w:lvl w:ilvl="1">
      <w:start w:val="1"/>
      <w:numFmt w:val="lowerLetter"/>
      <w:lvlText w:val="%2."/>
      <w:lvlJc w:val="left"/>
      <w:pPr>
        <w:ind w:left="397" w:firstLine="0"/>
      </w:pPr>
      <w:rPr>
        <w:rFonts w:hint="default"/>
      </w:rPr>
    </w:lvl>
    <w:lvl w:ilvl="2">
      <w:start w:val="1"/>
      <w:numFmt w:val="lowerRoman"/>
      <w:lvlText w:val="%3."/>
      <w:lvlJc w:val="left"/>
      <w:pPr>
        <w:ind w:left="1191" w:hanging="454"/>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91" w15:restartNumberingAfterBreak="0">
    <w:nsid w:val="486E6AE9"/>
    <w:multiLevelType w:val="multilevel"/>
    <w:tmpl w:val="216C9504"/>
    <w:styleLink w:val="CurrentList20"/>
    <w:lvl w:ilvl="0">
      <w:start w:val="1"/>
      <w:numFmt w:val="bullet"/>
      <w:lvlText w:val="•"/>
      <w:lvlJc w:val="left"/>
      <w:pPr>
        <w:ind w:left="397" w:hanging="397"/>
      </w:pPr>
      <w:rPr>
        <w:rFonts w:ascii="Verdana" w:hAnsi="Verdana" w:hint="default"/>
      </w:rPr>
    </w:lvl>
    <w:lvl w:ilvl="1">
      <w:start w:val="1"/>
      <w:numFmt w:val="bullet"/>
      <w:lvlText w:val="°"/>
      <w:lvlJc w:val="left"/>
      <w:pPr>
        <w:ind w:left="794" w:hanging="397"/>
      </w:pPr>
      <w:rPr>
        <w:rFonts w:ascii="Verdana" w:hAnsi="Verdana" w:hint="default"/>
        <w:position w:val="-5"/>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2" w15:restartNumberingAfterBreak="0">
    <w:nsid w:val="4ADE6C56"/>
    <w:multiLevelType w:val="hybridMultilevel"/>
    <w:tmpl w:val="E766B070"/>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3" w15:restartNumberingAfterBreak="0">
    <w:nsid w:val="4C675B12"/>
    <w:multiLevelType w:val="hybridMultilevel"/>
    <w:tmpl w:val="32CAD2AC"/>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4" w15:restartNumberingAfterBreak="0">
    <w:nsid w:val="4D451B82"/>
    <w:multiLevelType w:val="hybridMultilevel"/>
    <w:tmpl w:val="F6D847D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5" w15:restartNumberingAfterBreak="0">
    <w:nsid w:val="4F8D1C78"/>
    <w:multiLevelType w:val="hybridMultilevel"/>
    <w:tmpl w:val="E534B81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6" w15:restartNumberingAfterBreak="0">
    <w:nsid w:val="50C60D67"/>
    <w:multiLevelType w:val="hybridMultilevel"/>
    <w:tmpl w:val="C1DE088E"/>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7" w15:restartNumberingAfterBreak="0">
    <w:nsid w:val="50EF207E"/>
    <w:multiLevelType w:val="hybridMultilevel"/>
    <w:tmpl w:val="503C7D68"/>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8" w15:restartNumberingAfterBreak="0">
    <w:nsid w:val="513C3409"/>
    <w:multiLevelType w:val="hybridMultilevel"/>
    <w:tmpl w:val="16C03518"/>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9" w15:restartNumberingAfterBreak="0">
    <w:nsid w:val="51F9002E"/>
    <w:multiLevelType w:val="hybridMultilevel"/>
    <w:tmpl w:val="8F423E3A"/>
    <w:name w:val="ERM List 12"/>
    <w:lvl w:ilvl="0" w:tplc="AC06CF00">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0" w15:restartNumberingAfterBreak="0">
    <w:nsid w:val="545E6E56"/>
    <w:multiLevelType w:val="hybridMultilevel"/>
    <w:tmpl w:val="4D8EB696"/>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1" w15:restartNumberingAfterBreak="0">
    <w:nsid w:val="56EA29C2"/>
    <w:multiLevelType w:val="hybridMultilevel"/>
    <w:tmpl w:val="3EEA0E5A"/>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02" w15:restartNumberingAfterBreak="0">
    <w:nsid w:val="57495D8C"/>
    <w:multiLevelType w:val="multilevel"/>
    <w:tmpl w:val="F07A11FC"/>
    <w:styleLink w:val="CurrentList27"/>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103" w15:restartNumberingAfterBreak="0">
    <w:nsid w:val="58A4633F"/>
    <w:multiLevelType w:val="multilevel"/>
    <w:tmpl w:val="F79A75A2"/>
    <w:styleLink w:val="CurrentList3"/>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04" w15:restartNumberingAfterBreak="0">
    <w:nsid w:val="59513422"/>
    <w:multiLevelType w:val="multilevel"/>
    <w:tmpl w:val="CF429D00"/>
    <w:styleLink w:val="CurrentList13"/>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firstLine="0"/>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5" w15:restartNumberingAfterBreak="0">
    <w:nsid w:val="59C0700D"/>
    <w:multiLevelType w:val="multilevel"/>
    <w:tmpl w:val="04090023"/>
    <w:styleLink w:val="MakaleBlm"/>
    <w:lvl w:ilvl="0">
      <w:start w:val="1"/>
      <w:numFmt w:val="upperRoman"/>
      <w:lvlText w:val="Article %1."/>
      <w:lvlJc w:val="left"/>
      <w:pPr>
        <w:tabs>
          <w:tab w:val="num" w:pos="2160"/>
        </w:tabs>
        <w:ind w:left="0" w:firstLine="0"/>
      </w:pPr>
    </w:lvl>
    <w:lvl w:ilvl="1">
      <w:start w:val="1"/>
      <w:numFmt w:val="decimalZero"/>
      <w:isLgl/>
      <w:lvlText w:val="Section %1.%2"/>
      <w:lvlJc w:val="left"/>
      <w:pPr>
        <w:tabs>
          <w:tab w:val="num" w:pos="2160"/>
        </w:tabs>
        <w:ind w:left="0" w:firstLine="0"/>
      </w:pPr>
    </w:lvl>
    <w:lvl w:ilvl="2">
      <w:start w:val="1"/>
      <w:numFmt w:val="lowerLetter"/>
      <w:lvlText w:val="(%3)"/>
      <w:lvlJc w:val="left"/>
      <w:pPr>
        <w:tabs>
          <w:tab w:val="num" w:pos="1008"/>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06" w15:restartNumberingAfterBreak="0">
    <w:nsid w:val="5A2B6D51"/>
    <w:multiLevelType w:val="multilevel"/>
    <w:tmpl w:val="3510EF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7" w15:restartNumberingAfterBreak="0">
    <w:nsid w:val="5AB356E5"/>
    <w:multiLevelType w:val="multilevel"/>
    <w:tmpl w:val="6DD86C66"/>
    <w:styleLink w:val="CurrentList5"/>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08" w15:restartNumberingAfterBreak="0">
    <w:nsid w:val="5ADB537F"/>
    <w:multiLevelType w:val="hybridMultilevel"/>
    <w:tmpl w:val="CB9478D0"/>
    <w:lvl w:ilvl="0" w:tplc="EC949978">
      <w:start w:val="1"/>
      <w:numFmt w:val="bullet"/>
      <w:lvlText w:val=""/>
      <w:lvlJc w:val="left"/>
      <w:pPr>
        <w:ind w:left="720" w:hanging="360"/>
      </w:pPr>
      <w:rPr>
        <w:rFonts w:ascii="Wingdings" w:hAnsi="Wingdings" w:hint="default"/>
        <w:color w:val="D1DDD3" w:themeColor="tex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9" w15:restartNumberingAfterBreak="0">
    <w:nsid w:val="5CB02400"/>
    <w:multiLevelType w:val="multilevel"/>
    <w:tmpl w:val="98BC08D2"/>
    <w:styleLink w:val="CurrentList12"/>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0" w15:restartNumberingAfterBreak="0">
    <w:nsid w:val="5DDA36BA"/>
    <w:multiLevelType w:val="hybridMultilevel"/>
    <w:tmpl w:val="C352DE10"/>
    <w:lvl w:ilvl="0" w:tplc="861AF6C2">
      <w:start w:val="1"/>
      <w:numFmt w:val="bullet"/>
      <w:pStyle w:val="TableBullet20"/>
      <w:lvlText w:val="°"/>
      <w:lvlJc w:val="left"/>
      <w:pPr>
        <w:ind w:left="360" w:hanging="360"/>
      </w:pPr>
      <w:rPr>
        <w:rFonts w:ascii="Verdana" w:hAnsi="Verdana"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1" w15:restartNumberingAfterBreak="0">
    <w:nsid w:val="5E7D3C0B"/>
    <w:multiLevelType w:val="hybridMultilevel"/>
    <w:tmpl w:val="85CAF5DC"/>
    <w:lvl w:ilvl="0" w:tplc="8C4CA0B0">
      <w:start w:val="1"/>
      <w:numFmt w:val="bullet"/>
      <w:lvlText w:val="■"/>
      <w:lvlJc w:val="left"/>
      <w:pPr>
        <w:ind w:left="720" w:hanging="360"/>
      </w:pPr>
      <w:rPr>
        <w:rFonts w:ascii="Arial" w:hAnsi="Arial" w:hint="default"/>
        <w:color w:val="D1DDD3" w:themeColor="text2"/>
        <w:sz w:val="20"/>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12" w15:restartNumberingAfterBreak="0">
    <w:nsid w:val="5FAA3B5F"/>
    <w:multiLevelType w:val="multilevel"/>
    <w:tmpl w:val="3A982AAC"/>
    <w:styleLink w:val="CurrentList14"/>
    <w:lvl w:ilvl="0">
      <w:start w:val="1"/>
      <w:numFmt w:val="decimal"/>
      <w:lvlText w:val="%1."/>
      <w:lvlJc w:val="left"/>
      <w:pPr>
        <w:ind w:left="357" w:hanging="357"/>
      </w:pPr>
      <w:rPr>
        <w:rFonts w:hint="default"/>
      </w:rPr>
    </w:lvl>
    <w:lvl w:ilvl="1">
      <w:start w:val="1"/>
      <w:numFmt w:val="lowerLetter"/>
      <w:lvlText w:val="%2."/>
      <w:lvlJc w:val="left"/>
      <w:pPr>
        <w:ind w:left="1077" w:hanging="357"/>
      </w:pPr>
      <w:rPr>
        <w:rFonts w:hint="default"/>
      </w:rPr>
    </w:lvl>
    <w:lvl w:ilvl="2">
      <w:start w:val="1"/>
      <w:numFmt w:val="lowerRoman"/>
      <w:lvlText w:val="%3."/>
      <w:lvlJc w:val="left"/>
      <w:pPr>
        <w:tabs>
          <w:tab w:val="num" w:pos="1440"/>
        </w:tabs>
        <w:ind w:left="1797" w:hanging="357"/>
      </w:pPr>
      <w:rPr>
        <w:rFonts w:hint="default"/>
      </w:rPr>
    </w:lvl>
    <w:lvl w:ilvl="3">
      <w:start w:val="1"/>
      <w:numFmt w:val="upperLetter"/>
      <w:lvlText w:val="%4."/>
      <w:lvlJc w:val="left"/>
      <w:pPr>
        <w:tabs>
          <w:tab w:val="num" w:pos="2268"/>
        </w:tabs>
        <w:ind w:left="2495" w:hanging="357"/>
      </w:pPr>
      <w:rPr>
        <w:rFonts w:hint="default"/>
      </w:rPr>
    </w:lvl>
    <w:lvl w:ilvl="4">
      <w:start w:val="1"/>
      <w:numFmt w:val="upperRoman"/>
      <w:lvlText w:val="%5."/>
      <w:lvlJc w:val="left"/>
      <w:pPr>
        <w:ind w:left="3175" w:hanging="35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13" w15:restartNumberingAfterBreak="0">
    <w:nsid w:val="60F44200"/>
    <w:multiLevelType w:val="hybridMultilevel"/>
    <w:tmpl w:val="6608CD72"/>
    <w:lvl w:ilvl="0" w:tplc="C7A22266">
      <w:start w:val="1"/>
      <w:numFmt w:val="bullet"/>
      <w:pStyle w:val="TableBullet4"/>
      <w:lvlText w:val=""/>
      <w:lvlJc w:val="left"/>
      <w:pPr>
        <w:ind w:left="851" w:hanging="284"/>
      </w:pPr>
      <w:rPr>
        <w:rFonts w:ascii="Wingdings" w:hAnsi="Wingdings" w:hint="default"/>
        <w:position w:val="-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4" w15:restartNumberingAfterBreak="0">
    <w:nsid w:val="624D74E1"/>
    <w:multiLevelType w:val="multilevel"/>
    <w:tmpl w:val="1F44E974"/>
    <w:lvl w:ilvl="0">
      <w:start w:val="1"/>
      <w:numFmt w:val="bullet"/>
      <w:lvlText w:val=""/>
      <w:lvlJc w:val="left"/>
      <w:pPr>
        <w:tabs>
          <w:tab w:val="num" w:pos="720"/>
        </w:tabs>
        <w:ind w:left="720" w:hanging="360"/>
      </w:pPr>
      <w:rPr>
        <w:rFonts w:ascii="Wingdings" w:hAnsi="Wingdings" w:cs="Times New Roman" w:hint="default"/>
        <w:color w:val="D1DDD3" w:themeColor="text2"/>
        <w:sz w:val="16"/>
        <w:szCs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5" w15:restartNumberingAfterBreak="0">
    <w:nsid w:val="62FE0317"/>
    <w:multiLevelType w:val="hybridMultilevel"/>
    <w:tmpl w:val="6E147E3C"/>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6" w15:restartNumberingAfterBreak="0">
    <w:nsid w:val="641668F4"/>
    <w:multiLevelType w:val="multilevel"/>
    <w:tmpl w:val="496AE266"/>
    <w:styleLink w:val="CurrentList1"/>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17" w15:restartNumberingAfterBreak="0">
    <w:nsid w:val="655D7B26"/>
    <w:multiLevelType w:val="hybridMultilevel"/>
    <w:tmpl w:val="89889974"/>
    <w:lvl w:ilvl="0" w:tplc="FFFFFFFF">
      <w:start w:val="1"/>
      <w:numFmt w:val="bullet"/>
      <w:lvlText w:val=""/>
      <w:lvlJc w:val="left"/>
      <w:pPr>
        <w:ind w:left="720" w:hanging="360"/>
      </w:pPr>
      <w:rPr>
        <w:rFonts w:ascii="Wingdings" w:hAnsi="Wingdings" w:cs="Times New Roman" w:hint="default"/>
        <w:color w:val="D1DDD3" w:themeColor="text2"/>
        <w:sz w:val="16"/>
        <w:szCs w:val="20"/>
      </w:rPr>
    </w:lvl>
    <w:lvl w:ilvl="1" w:tplc="C41A8FE8">
      <w:start w:val="1"/>
      <w:numFmt w:val="bullet"/>
      <w:lvlText w:val="−"/>
      <w:lvlJc w:val="left"/>
      <w:pPr>
        <w:ind w:left="720" w:hanging="360"/>
      </w:pPr>
      <w:rPr>
        <w:rFonts w:ascii="Arial" w:hAnsi="Arial" w:hint="default"/>
        <w:color w:val="D1DDD3" w:themeColor="text2"/>
        <w:sz w:val="20"/>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8" w15:restartNumberingAfterBreak="0">
    <w:nsid w:val="65C87688"/>
    <w:multiLevelType w:val="hybridMultilevel"/>
    <w:tmpl w:val="3B3262E6"/>
    <w:lvl w:ilvl="0" w:tplc="50424724">
      <w:start w:val="1"/>
      <w:numFmt w:val="upperLetter"/>
      <w:pStyle w:val="Tablenumber4"/>
      <w:lvlText w:val="%1."/>
      <w:lvlJc w:val="left"/>
      <w:pPr>
        <w:ind w:left="1588" w:hanging="397"/>
      </w:pPr>
      <w:rPr>
        <w:rFonts w:hint="default"/>
      </w:rPr>
    </w:lvl>
    <w:lvl w:ilvl="1" w:tplc="08090019" w:tentative="1">
      <w:start w:val="1"/>
      <w:numFmt w:val="lowerLetter"/>
      <w:lvlText w:val="%2."/>
      <w:lvlJc w:val="left"/>
      <w:pPr>
        <w:ind w:left="1593" w:hanging="360"/>
      </w:pPr>
    </w:lvl>
    <w:lvl w:ilvl="2" w:tplc="0809001B" w:tentative="1">
      <w:start w:val="1"/>
      <w:numFmt w:val="lowerRoman"/>
      <w:lvlText w:val="%3."/>
      <w:lvlJc w:val="right"/>
      <w:pPr>
        <w:ind w:left="2313" w:hanging="180"/>
      </w:pPr>
    </w:lvl>
    <w:lvl w:ilvl="3" w:tplc="0809000F" w:tentative="1">
      <w:start w:val="1"/>
      <w:numFmt w:val="decimal"/>
      <w:lvlText w:val="%4."/>
      <w:lvlJc w:val="left"/>
      <w:pPr>
        <w:ind w:left="3033" w:hanging="360"/>
      </w:pPr>
    </w:lvl>
    <w:lvl w:ilvl="4" w:tplc="08090019" w:tentative="1">
      <w:start w:val="1"/>
      <w:numFmt w:val="lowerLetter"/>
      <w:lvlText w:val="%5."/>
      <w:lvlJc w:val="left"/>
      <w:pPr>
        <w:ind w:left="3753" w:hanging="360"/>
      </w:pPr>
    </w:lvl>
    <w:lvl w:ilvl="5" w:tplc="0809001B" w:tentative="1">
      <w:start w:val="1"/>
      <w:numFmt w:val="lowerRoman"/>
      <w:lvlText w:val="%6."/>
      <w:lvlJc w:val="right"/>
      <w:pPr>
        <w:ind w:left="4473" w:hanging="180"/>
      </w:pPr>
    </w:lvl>
    <w:lvl w:ilvl="6" w:tplc="0809000F" w:tentative="1">
      <w:start w:val="1"/>
      <w:numFmt w:val="decimal"/>
      <w:lvlText w:val="%7."/>
      <w:lvlJc w:val="left"/>
      <w:pPr>
        <w:ind w:left="5193" w:hanging="360"/>
      </w:pPr>
    </w:lvl>
    <w:lvl w:ilvl="7" w:tplc="08090019" w:tentative="1">
      <w:start w:val="1"/>
      <w:numFmt w:val="lowerLetter"/>
      <w:lvlText w:val="%8."/>
      <w:lvlJc w:val="left"/>
      <w:pPr>
        <w:ind w:left="5913" w:hanging="360"/>
      </w:pPr>
    </w:lvl>
    <w:lvl w:ilvl="8" w:tplc="0809001B" w:tentative="1">
      <w:start w:val="1"/>
      <w:numFmt w:val="lowerRoman"/>
      <w:lvlText w:val="%9."/>
      <w:lvlJc w:val="right"/>
      <w:pPr>
        <w:ind w:left="6633" w:hanging="180"/>
      </w:pPr>
    </w:lvl>
  </w:abstractNum>
  <w:abstractNum w:abstractNumId="119" w15:restartNumberingAfterBreak="0">
    <w:nsid w:val="661F74D2"/>
    <w:multiLevelType w:val="multilevel"/>
    <w:tmpl w:val="B43042B0"/>
    <w:lvl w:ilvl="0">
      <w:start w:val="2"/>
      <w:numFmt w:val="bullet"/>
      <w:lvlText w:val="-"/>
      <w:lvlJc w:val="left"/>
      <w:pPr>
        <w:tabs>
          <w:tab w:val="num" w:pos="720"/>
        </w:tabs>
        <w:ind w:left="720" w:hanging="360"/>
      </w:pPr>
      <w:rPr>
        <w:rFonts w:ascii="Book Antiqua" w:eastAsia="Times New Roman" w:hAnsi="Book Antiqua" w:cs="Times New Roman" w:hint="default"/>
        <w:color w:val="D1DDD3" w:themeColor="text2"/>
        <w:sz w:val="16"/>
        <w:szCs w:val="20"/>
      </w:rPr>
    </w:lvl>
    <w:lvl w:ilvl="1">
      <w:start w:val="1"/>
      <w:numFmt w:val="bullet"/>
      <w:lvlText w:val="−"/>
      <w:lvlJc w:val="left"/>
      <w:pPr>
        <w:ind w:left="720" w:hanging="360"/>
      </w:pPr>
      <w:rPr>
        <w:rFonts w:ascii="Arial" w:hAnsi="Arial" w:hint="default"/>
        <w:color w:val="D1DDD3" w:themeColor="text2"/>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0" w15:restartNumberingAfterBreak="0">
    <w:nsid w:val="69315719"/>
    <w:multiLevelType w:val="hybridMultilevel"/>
    <w:tmpl w:val="18967F76"/>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1" w15:restartNumberingAfterBreak="0">
    <w:nsid w:val="694A789A"/>
    <w:multiLevelType w:val="hybridMultilevel"/>
    <w:tmpl w:val="494677CE"/>
    <w:lvl w:ilvl="0" w:tplc="A8C87274">
      <w:start w:val="1"/>
      <w:numFmt w:val="bullet"/>
      <w:pStyle w:val="TableBullet1"/>
      <w:lvlText w:val="•"/>
      <w:lvlJc w:val="left"/>
      <w:pPr>
        <w:ind w:left="360" w:hanging="360"/>
      </w:pPr>
      <w:rPr>
        <w:rFonts w:ascii="Verdana" w:hAnsi="Verdana"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2" w15:restartNumberingAfterBreak="0">
    <w:nsid w:val="695D55B9"/>
    <w:multiLevelType w:val="multilevel"/>
    <w:tmpl w:val="C1E874F8"/>
    <w:styleLink w:val="CurrentList25"/>
    <w:lvl w:ilvl="0">
      <w:start w:val="1"/>
      <w:numFmt w:val="upperLetter"/>
      <w:lvlText w:val="Appendix %1"/>
      <w:lvlJc w:val="left"/>
      <w:pPr>
        <w:ind w:left="397" w:hanging="397"/>
      </w:pPr>
      <w:rPr>
        <w:rFonts w:hint="default"/>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23" w15:restartNumberingAfterBreak="0">
    <w:nsid w:val="69EF47B1"/>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1080"/>
        </w:tabs>
        <w:ind w:left="792" w:hanging="432"/>
      </w:pPr>
    </w:lvl>
    <w:lvl w:ilvl="2">
      <w:start w:val="1"/>
      <w:numFmt w:val="decimal"/>
      <w:lvlText w:val="%1.%2.%3."/>
      <w:lvlJc w:val="left"/>
      <w:pPr>
        <w:tabs>
          <w:tab w:val="num" w:pos="1800"/>
        </w:tabs>
        <w:ind w:left="1224" w:hanging="504"/>
      </w:pPr>
    </w:lvl>
    <w:lvl w:ilvl="3">
      <w:start w:val="1"/>
      <w:numFmt w:val="decimal"/>
      <w:lvlText w:val="%1.%2.%3.%4."/>
      <w:lvlJc w:val="left"/>
      <w:pPr>
        <w:tabs>
          <w:tab w:val="num" w:pos="2520"/>
        </w:tabs>
        <w:ind w:left="1728" w:hanging="648"/>
      </w:pPr>
    </w:lvl>
    <w:lvl w:ilvl="4">
      <w:start w:val="1"/>
      <w:numFmt w:val="decimal"/>
      <w:lvlText w:val="%1.%2.%3.%4.%5."/>
      <w:lvlJc w:val="left"/>
      <w:pPr>
        <w:tabs>
          <w:tab w:val="num" w:pos="3240"/>
        </w:tabs>
        <w:ind w:left="2232" w:hanging="792"/>
      </w:pPr>
    </w:lvl>
    <w:lvl w:ilvl="5">
      <w:start w:val="1"/>
      <w:numFmt w:val="decimal"/>
      <w:lvlText w:val="%1.%2.%3.%4.%5.%6."/>
      <w:lvlJc w:val="left"/>
      <w:pPr>
        <w:tabs>
          <w:tab w:val="num" w:pos="3960"/>
        </w:tabs>
        <w:ind w:left="2736" w:hanging="936"/>
      </w:pPr>
    </w:lvl>
    <w:lvl w:ilvl="6">
      <w:start w:val="1"/>
      <w:numFmt w:val="decimal"/>
      <w:lvlText w:val="%1.%2.%3.%4.%5.%6.%7."/>
      <w:lvlJc w:val="left"/>
      <w:pPr>
        <w:tabs>
          <w:tab w:val="num" w:pos="4320"/>
        </w:tabs>
        <w:ind w:left="3240" w:hanging="1080"/>
      </w:pPr>
    </w:lvl>
    <w:lvl w:ilvl="7">
      <w:start w:val="1"/>
      <w:numFmt w:val="decimal"/>
      <w:lvlText w:val="%1.%2.%3.%4.%5.%6.%7.%8."/>
      <w:lvlJc w:val="left"/>
      <w:pPr>
        <w:tabs>
          <w:tab w:val="num" w:pos="5040"/>
        </w:tabs>
        <w:ind w:left="3744" w:hanging="1224"/>
      </w:pPr>
    </w:lvl>
    <w:lvl w:ilvl="8">
      <w:start w:val="1"/>
      <w:numFmt w:val="decimal"/>
      <w:lvlText w:val="%1.%2.%3.%4.%5.%6.%7.%8.%9."/>
      <w:lvlJc w:val="left"/>
      <w:pPr>
        <w:tabs>
          <w:tab w:val="num" w:pos="5760"/>
        </w:tabs>
        <w:ind w:left="4320" w:hanging="1440"/>
      </w:pPr>
    </w:lvl>
  </w:abstractNum>
  <w:abstractNum w:abstractNumId="124" w15:restartNumberingAfterBreak="0">
    <w:nsid w:val="6A982934"/>
    <w:multiLevelType w:val="hybridMultilevel"/>
    <w:tmpl w:val="E7B6E476"/>
    <w:lvl w:ilvl="0" w:tplc="20000001">
      <w:start w:val="1"/>
      <w:numFmt w:val="bullet"/>
      <w:lvlText w:val=""/>
      <w:lvlJc w:val="left"/>
      <w:pPr>
        <w:ind w:left="776" w:hanging="360"/>
      </w:pPr>
      <w:rPr>
        <w:rFonts w:ascii="Symbol" w:hAnsi="Symbol" w:hint="default"/>
      </w:rPr>
    </w:lvl>
    <w:lvl w:ilvl="1" w:tplc="20000003" w:tentative="1">
      <w:start w:val="1"/>
      <w:numFmt w:val="bullet"/>
      <w:lvlText w:val="o"/>
      <w:lvlJc w:val="left"/>
      <w:pPr>
        <w:ind w:left="1496" w:hanging="360"/>
      </w:pPr>
      <w:rPr>
        <w:rFonts w:ascii="Courier New" w:hAnsi="Courier New" w:cs="Courier New" w:hint="default"/>
      </w:rPr>
    </w:lvl>
    <w:lvl w:ilvl="2" w:tplc="20000005" w:tentative="1">
      <w:start w:val="1"/>
      <w:numFmt w:val="bullet"/>
      <w:lvlText w:val=""/>
      <w:lvlJc w:val="left"/>
      <w:pPr>
        <w:ind w:left="2216" w:hanging="360"/>
      </w:pPr>
      <w:rPr>
        <w:rFonts w:ascii="Wingdings" w:hAnsi="Wingdings" w:hint="default"/>
      </w:rPr>
    </w:lvl>
    <w:lvl w:ilvl="3" w:tplc="20000001" w:tentative="1">
      <w:start w:val="1"/>
      <w:numFmt w:val="bullet"/>
      <w:lvlText w:val=""/>
      <w:lvlJc w:val="left"/>
      <w:pPr>
        <w:ind w:left="2936" w:hanging="360"/>
      </w:pPr>
      <w:rPr>
        <w:rFonts w:ascii="Symbol" w:hAnsi="Symbol" w:hint="default"/>
      </w:rPr>
    </w:lvl>
    <w:lvl w:ilvl="4" w:tplc="20000003" w:tentative="1">
      <w:start w:val="1"/>
      <w:numFmt w:val="bullet"/>
      <w:lvlText w:val="o"/>
      <w:lvlJc w:val="left"/>
      <w:pPr>
        <w:ind w:left="3656" w:hanging="360"/>
      </w:pPr>
      <w:rPr>
        <w:rFonts w:ascii="Courier New" w:hAnsi="Courier New" w:cs="Courier New" w:hint="default"/>
      </w:rPr>
    </w:lvl>
    <w:lvl w:ilvl="5" w:tplc="20000005" w:tentative="1">
      <w:start w:val="1"/>
      <w:numFmt w:val="bullet"/>
      <w:lvlText w:val=""/>
      <w:lvlJc w:val="left"/>
      <w:pPr>
        <w:ind w:left="4376" w:hanging="360"/>
      </w:pPr>
      <w:rPr>
        <w:rFonts w:ascii="Wingdings" w:hAnsi="Wingdings" w:hint="default"/>
      </w:rPr>
    </w:lvl>
    <w:lvl w:ilvl="6" w:tplc="20000001" w:tentative="1">
      <w:start w:val="1"/>
      <w:numFmt w:val="bullet"/>
      <w:lvlText w:val=""/>
      <w:lvlJc w:val="left"/>
      <w:pPr>
        <w:ind w:left="5096" w:hanging="360"/>
      </w:pPr>
      <w:rPr>
        <w:rFonts w:ascii="Symbol" w:hAnsi="Symbol" w:hint="default"/>
      </w:rPr>
    </w:lvl>
    <w:lvl w:ilvl="7" w:tplc="20000003" w:tentative="1">
      <w:start w:val="1"/>
      <w:numFmt w:val="bullet"/>
      <w:lvlText w:val="o"/>
      <w:lvlJc w:val="left"/>
      <w:pPr>
        <w:ind w:left="5816" w:hanging="360"/>
      </w:pPr>
      <w:rPr>
        <w:rFonts w:ascii="Courier New" w:hAnsi="Courier New" w:cs="Courier New" w:hint="default"/>
      </w:rPr>
    </w:lvl>
    <w:lvl w:ilvl="8" w:tplc="20000005" w:tentative="1">
      <w:start w:val="1"/>
      <w:numFmt w:val="bullet"/>
      <w:lvlText w:val=""/>
      <w:lvlJc w:val="left"/>
      <w:pPr>
        <w:ind w:left="6536" w:hanging="360"/>
      </w:pPr>
      <w:rPr>
        <w:rFonts w:ascii="Wingdings" w:hAnsi="Wingdings" w:hint="default"/>
      </w:rPr>
    </w:lvl>
  </w:abstractNum>
  <w:abstractNum w:abstractNumId="125" w15:restartNumberingAfterBreak="0">
    <w:nsid w:val="6C565AF2"/>
    <w:multiLevelType w:val="multilevel"/>
    <w:tmpl w:val="F7EEED6E"/>
    <w:lvl w:ilvl="0">
      <w:start w:val="1"/>
      <w:numFmt w:val="bullet"/>
      <w:lvlText w:val="■"/>
      <w:lvlJc w:val="left"/>
      <w:pPr>
        <w:tabs>
          <w:tab w:val="num" w:pos="720"/>
        </w:tabs>
        <w:ind w:left="720" w:hanging="360"/>
      </w:pPr>
      <w:rPr>
        <w:rFonts w:ascii="Arial" w:hAnsi="Arial" w:hint="default"/>
        <w:color w:val="D1DDD3" w:themeColor="text2"/>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6" w15:restartNumberingAfterBreak="0">
    <w:nsid w:val="6DCE43D2"/>
    <w:multiLevelType w:val="hybridMultilevel"/>
    <w:tmpl w:val="003407F4"/>
    <w:lvl w:ilvl="0" w:tplc="6ECAA94A">
      <w:start w:val="1"/>
      <w:numFmt w:val="bullet"/>
      <w:lvlText w:val="■"/>
      <w:lvlJc w:val="left"/>
      <w:pPr>
        <w:ind w:left="720" w:hanging="360"/>
      </w:pPr>
      <w:rPr>
        <w:rFonts w:ascii="Arial" w:hAnsi="Arial" w:hint="default"/>
        <w:color w:val="D1DDD3" w:themeColor="text2"/>
        <w:sz w:val="2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7" w15:restartNumberingAfterBreak="0">
    <w:nsid w:val="6DD84D64"/>
    <w:multiLevelType w:val="hybridMultilevel"/>
    <w:tmpl w:val="9768DE5A"/>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8" w15:restartNumberingAfterBreak="0">
    <w:nsid w:val="6E2E1C85"/>
    <w:multiLevelType w:val="multilevel"/>
    <w:tmpl w:val="2D08EC22"/>
    <w:styleLink w:val="CurrentList28"/>
    <w:lvl w:ilvl="0">
      <w:start w:val="1"/>
      <w:numFmt w:val="decimal"/>
      <w:lvlText w:val="%1."/>
      <w:lvlJc w:val="left"/>
      <w:pPr>
        <w:ind w:left="397" w:hanging="397"/>
      </w:pPr>
      <w:rPr>
        <w:rFonts w:hint="default"/>
      </w:rPr>
    </w:lvl>
    <w:lvl w:ilvl="1">
      <w:start w:val="1"/>
      <w:numFmt w:val="decimal"/>
      <w:lvlText w:val="%1.%2"/>
      <w:lvlJc w:val="left"/>
      <w:pPr>
        <w:tabs>
          <w:tab w:val="num" w:pos="431"/>
        </w:tabs>
        <w:ind w:left="624" w:hanging="624"/>
      </w:pPr>
      <w:rPr>
        <w:rFonts w:hint="default"/>
      </w:rPr>
    </w:lvl>
    <w:lvl w:ilvl="2">
      <w:start w:val="1"/>
      <w:numFmt w:val="decimal"/>
      <w:lvlText w:val="%1.%2.%3"/>
      <w:lvlJc w:val="left"/>
      <w:pPr>
        <w:ind w:left="737" w:hanging="737"/>
      </w:pPr>
      <w:rPr>
        <w:rFonts w:hint="default"/>
      </w:rPr>
    </w:lvl>
    <w:lvl w:ilvl="3">
      <w:start w:val="1"/>
      <w:numFmt w:val="decimal"/>
      <w:lvlText w:val="%1.%2.%3.%4"/>
      <w:lvlJc w:val="left"/>
      <w:pPr>
        <w:ind w:left="964" w:hanging="964"/>
      </w:pPr>
      <w:rPr>
        <w:rFonts w:hint="default"/>
      </w:rPr>
    </w:lvl>
    <w:lvl w:ilvl="4">
      <w:start w:val="1"/>
      <w:numFmt w:val="none"/>
      <w:lvlText w:val="%5"/>
      <w:lvlJc w:val="left"/>
      <w:pPr>
        <w:ind w:left="0" w:firstLine="0"/>
      </w:pPr>
      <w:rPr>
        <w:rFonts w:hint="default"/>
      </w:rPr>
    </w:lvl>
    <w:lvl w:ilvl="5">
      <w:start w:val="1"/>
      <w:numFmt w:val="none"/>
      <w:lvlText w:val="%6"/>
      <w:lvlJc w:val="left"/>
      <w:pPr>
        <w:ind w:left="0" w:firstLine="0"/>
      </w:pPr>
      <w:rPr>
        <w:rFonts w:hint="default"/>
      </w:rPr>
    </w:lvl>
    <w:lvl w:ilvl="6">
      <w:start w:val="1"/>
      <w:numFmt w:val="decimal"/>
      <w:lvlText w:val="%7."/>
      <w:lvlJc w:val="left"/>
      <w:pPr>
        <w:ind w:left="357" w:hanging="357"/>
      </w:pPr>
      <w:rPr>
        <w:rFonts w:hint="default"/>
      </w:rPr>
    </w:lvl>
    <w:lvl w:ilvl="7">
      <w:start w:val="1"/>
      <w:numFmt w:val="lowerLetter"/>
      <w:lvlText w:val="%8."/>
      <w:lvlJc w:val="left"/>
      <w:pPr>
        <w:tabs>
          <w:tab w:val="num" w:pos="720"/>
        </w:tabs>
        <w:ind w:left="1077" w:hanging="357"/>
      </w:pPr>
      <w:rPr>
        <w:rFonts w:hint="default"/>
      </w:rPr>
    </w:lvl>
    <w:lvl w:ilvl="8">
      <w:start w:val="1"/>
      <w:numFmt w:val="lowerRoman"/>
      <w:lvlText w:val="%9."/>
      <w:lvlJc w:val="left"/>
      <w:pPr>
        <w:ind w:left="1440" w:hanging="363"/>
      </w:pPr>
      <w:rPr>
        <w:rFonts w:hint="default"/>
      </w:rPr>
    </w:lvl>
  </w:abstractNum>
  <w:abstractNum w:abstractNumId="129" w15:restartNumberingAfterBreak="0">
    <w:nsid w:val="6E5C1734"/>
    <w:multiLevelType w:val="multilevel"/>
    <w:tmpl w:val="3F6ED5FA"/>
    <w:name w:val="ERM List 3"/>
    <w:lvl w:ilvl="0">
      <w:start w:val="1"/>
      <w:numFmt w:val="decimal"/>
      <w:pStyle w:val="NumberedText"/>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upperLetter"/>
      <w:lvlText w:val="%4."/>
      <w:lvlJc w:val="left"/>
      <w:pPr>
        <w:tabs>
          <w:tab w:val="num" w:pos="2268"/>
        </w:tabs>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30" w15:restartNumberingAfterBreak="0">
    <w:nsid w:val="6EA27BB7"/>
    <w:multiLevelType w:val="multilevel"/>
    <w:tmpl w:val="494677CE"/>
    <w:styleLink w:val="CurrentList23"/>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1" w15:restartNumberingAfterBreak="0">
    <w:nsid w:val="6F95031D"/>
    <w:multiLevelType w:val="hybridMultilevel"/>
    <w:tmpl w:val="4ADC6AF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2" w15:restartNumberingAfterBreak="0">
    <w:nsid w:val="704430D9"/>
    <w:multiLevelType w:val="hybridMultilevel"/>
    <w:tmpl w:val="41A4A9A0"/>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33" w15:restartNumberingAfterBreak="0">
    <w:nsid w:val="70C3465F"/>
    <w:multiLevelType w:val="hybridMultilevel"/>
    <w:tmpl w:val="F536A5FE"/>
    <w:lvl w:ilvl="0" w:tplc="6ECAA94A">
      <w:start w:val="1"/>
      <w:numFmt w:val="bullet"/>
      <w:lvlText w:val="■"/>
      <w:lvlJc w:val="left"/>
      <w:pPr>
        <w:ind w:left="720" w:hanging="360"/>
      </w:pPr>
      <w:rPr>
        <w:rFonts w:ascii="Arial" w:hAnsi="Arial" w:cs="Times New Roman"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34" w15:restartNumberingAfterBreak="0">
    <w:nsid w:val="712731D3"/>
    <w:multiLevelType w:val="multilevel"/>
    <w:tmpl w:val="F7E84960"/>
    <w:lvl w:ilvl="0">
      <w:start w:val="1"/>
      <w:numFmt w:val="bullet"/>
      <w:lvlText w:val=""/>
      <w:lvlJc w:val="left"/>
      <w:pPr>
        <w:tabs>
          <w:tab w:val="num" w:pos="720"/>
        </w:tabs>
        <w:ind w:left="720" w:hanging="360"/>
      </w:pPr>
      <w:rPr>
        <w:rFonts w:ascii="Symbol" w:hAnsi="Symbol" w:hint="default"/>
        <w:sz w:val="20"/>
      </w:rPr>
    </w:lvl>
    <w:lvl w:ilvl="1">
      <w:start w:val="2"/>
      <w:numFmt w:val="bullet"/>
      <w:lvlText w:val="-"/>
      <w:lvlJc w:val="left"/>
      <w:pPr>
        <w:ind w:left="1440" w:hanging="360"/>
      </w:pPr>
      <w:rPr>
        <w:rFonts w:ascii="Book Antiqua" w:eastAsia="Times New Roman" w:hAnsi="Book Antiqua" w:cs="Times New Roman" w:hint="default"/>
        <w:color w:val="D1DDD3" w:themeColor="text2"/>
        <w:sz w:val="16"/>
        <w:szCs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5" w15:restartNumberingAfterBreak="0">
    <w:nsid w:val="71A47737"/>
    <w:multiLevelType w:val="multilevel"/>
    <w:tmpl w:val="55CE4272"/>
    <w:name w:val="ERM List 2"/>
    <w:lvl w:ilvl="0">
      <w:start w:val="1"/>
      <w:numFmt w:val="decimal"/>
      <w:lvlText w:val="%1."/>
      <w:lvlJc w:val="left"/>
      <w:pPr>
        <w:ind w:left="397" w:hanging="397"/>
      </w:pPr>
      <w:rPr>
        <w:rFonts w:hint="default"/>
      </w:rPr>
    </w:lvl>
    <w:lvl w:ilvl="1">
      <w:start w:val="1"/>
      <w:numFmt w:val="lowerLetter"/>
      <w:lvlText w:val="%2."/>
      <w:lvlJc w:val="left"/>
      <w:pPr>
        <w:ind w:left="794" w:hanging="397"/>
      </w:pPr>
      <w:rPr>
        <w:rFonts w:hint="default"/>
      </w:rPr>
    </w:lvl>
    <w:lvl w:ilvl="2">
      <w:start w:val="1"/>
      <w:numFmt w:val="lowerRoman"/>
      <w:lvlText w:val="%3."/>
      <w:lvlJc w:val="left"/>
      <w:pPr>
        <w:ind w:left="1191" w:hanging="397"/>
      </w:pPr>
      <w:rPr>
        <w:rFonts w:hint="default"/>
      </w:rPr>
    </w:lvl>
    <w:lvl w:ilvl="3">
      <w:start w:val="1"/>
      <w:numFmt w:val="upperLetter"/>
      <w:lvlText w:val="%4."/>
      <w:lvlJc w:val="left"/>
      <w:pPr>
        <w:ind w:left="1588" w:hanging="397"/>
      </w:pPr>
      <w:rPr>
        <w:rFonts w:hint="default"/>
      </w:rPr>
    </w:lvl>
    <w:lvl w:ilvl="4">
      <w:start w:val="1"/>
      <w:numFmt w:val="upperRoman"/>
      <w:lvlText w:val="%5."/>
      <w:lvlJc w:val="left"/>
      <w:pPr>
        <w:ind w:left="1985" w:hanging="397"/>
      </w:pPr>
      <w:rPr>
        <w:rFonts w:hint="default"/>
      </w:rPr>
    </w:lvl>
    <w:lvl w:ilvl="5">
      <w:start w:val="1"/>
      <w:numFmt w:val="none"/>
      <w:lvlText w:val=""/>
      <w:lvlJc w:val="right"/>
      <w:pPr>
        <w:ind w:left="0" w:firstLine="0"/>
      </w:pPr>
      <w:rPr>
        <w:rFonts w:hint="default"/>
      </w:rPr>
    </w:lvl>
    <w:lvl w:ilvl="6">
      <w:start w:val="1"/>
      <w:numFmt w:val="none"/>
      <w:lvlText w:val="%7"/>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right"/>
      <w:pPr>
        <w:ind w:left="0" w:firstLine="0"/>
      </w:pPr>
      <w:rPr>
        <w:rFonts w:hint="default"/>
      </w:rPr>
    </w:lvl>
  </w:abstractNum>
  <w:abstractNum w:abstractNumId="136" w15:restartNumberingAfterBreak="0">
    <w:nsid w:val="71BB5639"/>
    <w:multiLevelType w:val="hybridMultilevel"/>
    <w:tmpl w:val="070EF39A"/>
    <w:lvl w:ilvl="0" w:tplc="DF624D6A">
      <w:start w:val="1"/>
      <w:numFmt w:val="bullet"/>
      <w:lvlText w:val=""/>
      <w:lvlJc w:val="left"/>
      <w:pPr>
        <w:ind w:left="720" w:hanging="360"/>
      </w:pPr>
      <w:rPr>
        <w:rFonts w:ascii="Symbol" w:hAnsi="Symbol"/>
      </w:rPr>
    </w:lvl>
    <w:lvl w:ilvl="1" w:tplc="619627C6">
      <w:start w:val="1"/>
      <w:numFmt w:val="bullet"/>
      <w:lvlText w:val=""/>
      <w:lvlJc w:val="left"/>
      <w:pPr>
        <w:ind w:left="720" w:hanging="360"/>
      </w:pPr>
      <w:rPr>
        <w:rFonts w:ascii="Symbol" w:hAnsi="Symbol"/>
      </w:rPr>
    </w:lvl>
    <w:lvl w:ilvl="2" w:tplc="3674883E">
      <w:start w:val="1"/>
      <w:numFmt w:val="bullet"/>
      <w:lvlText w:val=""/>
      <w:lvlJc w:val="left"/>
      <w:pPr>
        <w:ind w:left="720" w:hanging="360"/>
      </w:pPr>
      <w:rPr>
        <w:rFonts w:ascii="Symbol" w:hAnsi="Symbol"/>
      </w:rPr>
    </w:lvl>
    <w:lvl w:ilvl="3" w:tplc="1222EC2E">
      <w:start w:val="1"/>
      <w:numFmt w:val="bullet"/>
      <w:lvlText w:val=""/>
      <w:lvlJc w:val="left"/>
      <w:pPr>
        <w:ind w:left="720" w:hanging="360"/>
      </w:pPr>
      <w:rPr>
        <w:rFonts w:ascii="Symbol" w:hAnsi="Symbol"/>
      </w:rPr>
    </w:lvl>
    <w:lvl w:ilvl="4" w:tplc="59AEE3CA">
      <w:start w:val="1"/>
      <w:numFmt w:val="bullet"/>
      <w:lvlText w:val=""/>
      <w:lvlJc w:val="left"/>
      <w:pPr>
        <w:ind w:left="720" w:hanging="360"/>
      </w:pPr>
      <w:rPr>
        <w:rFonts w:ascii="Symbol" w:hAnsi="Symbol"/>
      </w:rPr>
    </w:lvl>
    <w:lvl w:ilvl="5" w:tplc="5E16EE5A">
      <w:start w:val="1"/>
      <w:numFmt w:val="bullet"/>
      <w:lvlText w:val=""/>
      <w:lvlJc w:val="left"/>
      <w:pPr>
        <w:ind w:left="720" w:hanging="360"/>
      </w:pPr>
      <w:rPr>
        <w:rFonts w:ascii="Symbol" w:hAnsi="Symbol"/>
      </w:rPr>
    </w:lvl>
    <w:lvl w:ilvl="6" w:tplc="9DBCE6A0">
      <w:start w:val="1"/>
      <w:numFmt w:val="bullet"/>
      <w:lvlText w:val=""/>
      <w:lvlJc w:val="left"/>
      <w:pPr>
        <w:ind w:left="720" w:hanging="360"/>
      </w:pPr>
      <w:rPr>
        <w:rFonts w:ascii="Symbol" w:hAnsi="Symbol"/>
      </w:rPr>
    </w:lvl>
    <w:lvl w:ilvl="7" w:tplc="1F8A3E38">
      <w:start w:val="1"/>
      <w:numFmt w:val="bullet"/>
      <w:lvlText w:val=""/>
      <w:lvlJc w:val="left"/>
      <w:pPr>
        <w:ind w:left="720" w:hanging="360"/>
      </w:pPr>
      <w:rPr>
        <w:rFonts w:ascii="Symbol" w:hAnsi="Symbol"/>
      </w:rPr>
    </w:lvl>
    <w:lvl w:ilvl="8" w:tplc="57F6FA16">
      <w:start w:val="1"/>
      <w:numFmt w:val="bullet"/>
      <w:lvlText w:val=""/>
      <w:lvlJc w:val="left"/>
      <w:pPr>
        <w:ind w:left="720" w:hanging="360"/>
      </w:pPr>
      <w:rPr>
        <w:rFonts w:ascii="Symbol" w:hAnsi="Symbol"/>
      </w:rPr>
    </w:lvl>
  </w:abstractNum>
  <w:abstractNum w:abstractNumId="137" w15:restartNumberingAfterBreak="0">
    <w:nsid w:val="71C42C34"/>
    <w:multiLevelType w:val="hybridMultilevel"/>
    <w:tmpl w:val="C4767B8C"/>
    <w:lvl w:ilvl="0" w:tplc="DA741824">
      <w:start w:val="1"/>
      <w:numFmt w:val="lowerRoman"/>
      <w:pStyle w:val="Tablenumber3"/>
      <w:lvlText w:val="%1."/>
      <w:lvlJc w:val="left"/>
      <w:pPr>
        <w:ind w:left="1191" w:hanging="397"/>
      </w:pPr>
      <w:rPr>
        <w:rFonts w:hint="default"/>
      </w:rPr>
    </w:lvl>
    <w:lvl w:ilvl="1" w:tplc="08090019" w:tentative="1">
      <w:start w:val="1"/>
      <w:numFmt w:val="lowerLetter"/>
      <w:lvlText w:val="%2."/>
      <w:lvlJc w:val="left"/>
      <w:pPr>
        <w:ind w:left="1723" w:hanging="360"/>
      </w:pPr>
    </w:lvl>
    <w:lvl w:ilvl="2" w:tplc="0809001B" w:tentative="1">
      <w:start w:val="1"/>
      <w:numFmt w:val="lowerRoman"/>
      <w:lvlText w:val="%3."/>
      <w:lvlJc w:val="right"/>
      <w:pPr>
        <w:ind w:left="2443" w:hanging="180"/>
      </w:pPr>
    </w:lvl>
    <w:lvl w:ilvl="3" w:tplc="0809000F" w:tentative="1">
      <w:start w:val="1"/>
      <w:numFmt w:val="decimal"/>
      <w:lvlText w:val="%4."/>
      <w:lvlJc w:val="left"/>
      <w:pPr>
        <w:ind w:left="3163" w:hanging="360"/>
      </w:pPr>
    </w:lvl>
    <w:lvl w:ilvl="4" w:tplc="08090019" w:tentative="1">
      <w:start w:val="1"/>
      <w:numFmt w:val="lowerLetter"/>
      <w:lvlText w:val="%5."/>
      <w:lvlJc w:val="left"/>
      <w:pPr>
        <w:ind w:left="3883" w:hanging="360"/>
      </w:pPr>
    </w:lvl>
    <w:lvl w:ilvl="5" w:tplc="0809001B" w:tentative="1">
      <w:start w:val="1"/>
      <w:numFmt w:val="lowerRoman"/>
      <w:lvlText w:val="%6."/>
      <w:lvlJc w:val="right"/>
      <w:pPr>
        <w:ind w:left="4603" w:hanging="180"/>
      </w:pPr>
    </w:lvl>
    <w:lvl w:ilvl="6" w:tplc="0809000F" w:tentative="1">
      <w:start w:val="1"/>
      <w:numFmt w:val="decimal"/>
      <w:lvlText w:val="%7."/>
      <w:lvlJc w:val="left"/>
      <w:pPr>
        <w:ind w:left="5323" w:hanging="360"/>
      </w:pPr>
    </w:lvl>
    <w:lvl w:ilvl="7" w:tplc="08090019" w:tentative="1">
      <w:start w:val="1"/>
      <w:numFmt w:val="lowerLetter"/>
      <w:lvlText w:val="%8."/>
      <w:lvlJc w:val="left"/>
      <w:pPr>
        <w:ind w:left="6043" w:hanging="360"/>
      </w:pPr>
    </w:lvl>
    <w:lvl w:ilvl="8" w:tplc="0809001B" w:tentative="1">
      <w:start w:val="1"/>
      <w:numFmt w:val="lowerRoman"/>
      <w:lvlText w:val="%9."/>
      <w:lvlJc w:val="right"/>
      <w:pPr>
        <w:ind w:left="6763" w:hanging="180"/>
      </w:pPr>
    </w:lvl>
  </w:abstractNum>
  <w:abstractNum w:abstractNumId="138" w15:restartNumberingAfterBreak="0">
    <w:nsid w:val="736821F4"/>
    <w:multiLevelType w:val="hybridMultilevel"/>
    <w:tmpl w:val="7F54199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39" w15:restartNumberingAfterBreak="0">
    <w:nsid w:val="74A660DD"/>
    <w:multiLevelType w:val="hybridMultilevel"/>
    <w:tmpl w:val="1060985C"/>
    <w:lvl w:ilvl="0" w:tplc="20000001">
      <w:start w:val="1"/>
      <w:numFmt w:val="bullet"/>
      <w:lvlText w:val=""/>
      <w:lvlJc w:val="left"/>
      <w:pPr>
        <w:ind w:left="549" w:hanging="454"/>
      </w:pPr>
      <w:rPr>
        <w:rFonts w:ascii="Symbol" w:hAnsi="Symbol" w:hint="default"/>
        <w:color w:val="D1DDD3" w:themeColor="text2"/>
        <w:w w:val="55"/>
        <w:position w:val="-5"/>
        <w:sz w:val="28"/>
        <w:szCs w:val="28"/>
        <w:lang w:val="en-US" w:eastAsia="en-US" w:bidi="ar-SA"/>
      </w:rPr>
    </w:lvl>
    <w:lvl w:ilvl="1" w:tplc="C9763082">
      <w:numFmt w:val="bullet"/>
      <w:lvlText w:val="•"/>
      <w:lvlJc w:val="left"/>
      <w:pPr>
        <w:ind w:left="912" w:hanging="454"/>
      </w:pPr>
      <w:rPr>
        <w:rFonts w:hint="default"/>
        <w:lang w:val="en-US" w:eastAsia="en-US" w:bidi="ar-SA"/>
      </w:rPr>
    </w:lvl>
    <w:lvl w:ilvl="2" w:tplc="3DBCB86E">
      <w:numFmt w:val="bullet"/>
      <w:lvlText w:val="•"/>
      <w:lvlJc w:val="left"/>
      <w:pPr>
        <w:ind w:left="1284" w:hanging="454"/>
      </w:pPr>
      <w:rPr>
        <w:rFonts w:hint="default"/>
        <w:lang w:val="en-US" w:eastAsia="en-US" w:bidi="ar-SA"/>
      </w:rPr>
    </w:lvl>
    <w:lvl w:ilvl="3" w:tplc="072C823C">
      <w:numFmt w:val="bullet"/>
      <w:lvlText w:val="•"/>
      <w:lvlJc w:val="left"/>
      <w:pPr>
        <w:ind w:left="1656" w:hanging="454"/>
      </w:pPr>
      <w:rPr>
        <w:rFonts w:hint="default"/>
        <w:lang w:val="en-US" w:eastAsia="en-US" w:bidi="ar-SA"/>
      </w:rPr>
    </w:lvl>
    <w:lvl w:ilvl="4" w:tplc="C22463D8">
      <w:numFmt w:val="bullet"/>
      <w:lvlText w:val="•"/>
      <w:lvlJc w:val="left"/>
      <w:pPr>
        <w:ind w:left="2028" w:hanging="454"/>
      </w:pPr>
      <w:rPr>
        <w:rFonts w:hint="default"/>
        <w:lang w:val="en-US" w:eastAsia="en-US" w:bidi="ar-SA"/>
      </w:rPr>
    </w:lvl>
    <w:lvl w:ilvl="5" w:tplc="C02CEE90">
      <w:numFmt w:val="bullet"/>
      <w:lvlText w:val="•"/>
      <w:lvlJc w:val="left"/>
      <w:pPr>
        <w:ind w:left="2400" w:hanging="454"/>
      </w:pPr>
      <w:rPr>
        <w:rFonts w:hint="default"/>
        <w:lang w:val="en-US" w:eastAsia="en-US" w:bidi="ar-SA"/>
      </w:rPr>
    </w:lvl>
    <w:lvl w:ilvl="6" w:tplc="A560BBE0">
      <w:numFmt w:val="bullet"/>
      <w:lvlText w:val="•"/>
      <w:lvlJc w:val="left"/>
      <w:pPr>
        <w:ind w:left="2772" w:hanging="454"/>
      </w:pPr>
      <w:rPr>
        <w:rFonts w:hint="default"/>
        <w:lang w:val="en-US" w:eastAsia="en-US" w:bidi="ar-SA"/>
      </w:rPr>
    </w:lvl>
    <w:lvl w:ilvl="7" w:tplc="12C6AD94">
      <w:numFmt w:val="bullet"/>
      <w:lvlText w:val="•"/>
      <w:lvlJc w:val="left"/>
      <w:pPr>
        <w:ind w:left="3144" w:hanging="454"/>
      </w:pPr>
      <w:rPr>
        <w:rFonts w:hint="default"/>
        <w:lang w:val="en-US" w:eastAsia="en-US" w:bidi="ar-SA"/>
      </w:rPr>
    </w:lvl>
    <w:lvl w:ilvl="8" w:tplc="919C723E">
      <w:numFmt w:val="bullet"/>
      <w:lvlText w:val="•"/>
      <w:lvlJc w:val="left"/>
      <w:pPr>
        <w:ind w:left="3516" w:hanging="454"/>
      </w:pPr>
      <w:rPr>
        <w:rFonts w:hint="default"/>
        <w:lang w:val="en-US" w:eastAsia="en-US" w:bidi="ar-SA"/>
      </w:rPr>
    </w:lvl>
  </w:abstractNum>
  <w:abstractNum w:abstractNumId="140" w15:restartNumberingAfterBreak="0">
    <w:nsid w:val="755209F7"/>
    <w:multiLevelType w:val="multilevel"/>
    <w:tmpl w:val="2880360C"/>
    <w:styleLink w:val="CurrentList17"/>
    <w:lvl w:ilvl="0">
      <w:start w:val="1"/>
      <w:numFmt w:val="bullet"/>
      <w:lvlText w:val="•"/>
      <w:lvlJc w:val="left"/>
      <w:pPr>
        <w:ind w:left="397" w:hanging="397"/>
      </w:pPr>
      <w:rPr>
        <w:rFonts w:ascii="Verdana" w:hAnsi="Verdana" w:hint="default"/>
      </w:rPr>
    </w:lvl>
    <w:lvl w:ilvl="1">
      <w:start w:val="1"/>
      <w:numFmt w:val="bullet"/>
      <w:lvlText w:val="°"/>
      <w:lvlJc w:val="left"/>
      <w:pPr>
        <w:ind w:left="397" w:firstLine="0"/>
      </w:pPr>
      <w:rPr>
        <w:rFonts w:ascii="Verdana" w:hAnsi="Verdana" w:hint="default"/>
      </w:rPr>
    </w:lvl>
    <w:lvl w:ilvl="2">
      <w:start w:val="1"/>
      <w:numFmt w:val="bullet"/>
      <w:lvlText w:val="–"/>
      <w:lvlJc w:val="left"/>
      <w:pPr>
        <w:ind w:left="1191" w:hanging="397"/>
      </w:pPr>
      <w:rPr>
        <w:rFonts w:ascii="Verdana" w:hAnsi="Verdana" w:hint="default"/>
      </w:rPr>
    </w:lvl>
    <w:lvl w:ilvl="3">
      <w:start w:val="1"/>
      <w:numFmt w:val="bullet"/>
      <w:lvlText w:val=""/>
      <w:lvlJc w:val="left"/>
      <w:pPr>
        <w:ind w:left="1588" w:hanging="39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1" w15:restartNumberingAfterBreak="0">
    <w:nsid w:val="75784DC9"/>
    <w:multiLevelType w:val="multilevel"/>
    <w:tmpl w:val="59743F9A"/>
    <w:styleLink w:val="CurrentList22"/>
    <w:lvl w:ilvl="0">
      <w:start w:val="1"/>
      <w:numFmt w:val="bullet"/>
      <w:lvlText w:val="°"/>
      <w:lvlJc w:val="left"/>
      <w:pPr>
        <w:ind w:left="360" w:hanging="360"/>
      </w:pPr>
      <w:rPr>
        <w:rFonts w:ascii="Verdana" w:hAnsi="Verdana" w:hint="default"/>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2" w15:restartNumberingAfterBreak="0">
    <w:nsid w:val="773B664B"/>
    <w:multiLevelType w:val="hybridMultilevel"/>
    <w:tmpl w:val="3B744800"/>
    <w:lvl w:ilvl="0" w:tplc="6ECAA94A">
      <w:start w:val="1"/>
      <w:numFmt w:val="bullet"/>
      <w:lvlText w:val="■"/>
      <w:lvlJc w:val="left"/>
      <w:pPr>
        <w:ind w:left="720" w:hanging="360"/>
      </w:pPr>
      <w:rPr>
        <w:rFonts w:ascii="Arial" w:hAnsi="Arial" w:cs="Times New Roman" w:hint="default"/>
        <w:color w:val="D1DDD3" w:themeColor="text2"/>
        <w:sz w:val="20"/>
      </w:rPr>
    </w:lvl>
    <w:lvl w:ilvl="1" w:tplc="20000003">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43" w15:restartNumberingAfterBreak="0">
    <w:nsid w:val="778D39D0"/>
    <w:multiLevelType w:val="multilevel"/>
    <w:tmpl w:val="496AE266"/>
    <w:styleLink w:val="CurrentList2"/>
    <w:lvl w:ilvl="0">
      <w:start w:val="1"/>
      <w:numFmt w:val="bullet"/>
      <w:lvlText w:val="·"/>
      <w:lvlJc w:val="left"/>
      <w:pPr>
        <w:tabs>
          <w:tab w:val="num" w:pos="1814"/>
        </w:tabs>
        <w:ind w:left="1247" w:hanging="391"/>
      </w:pPr>
      <w:rPr>
        <w:rFonts w:ascii="Georgia" w:hAnsi="Georgia" w:hint="default"/>
      </w:rPr>
    </w:lvl>
    <w:lvl w:ilvl="1">
      <w:start w:val="1"/>
      <w:numFmt w:val="bullet"/>
      <w:lvlText w:val="◦"/>
      <w:lvlJc w:val="left"/>
      <w:pPr>
        <w:tabs>
          <w:tab w:val="num" w:pos="1814"/>
        </w:tabs>
        <w:ind w:left="1644" w:hanging="397"/>
      </w:pPr>
      <w:rPr>
        <w:rFonts w:ascii="Georgia" w:hAnsi="Georgia" w:hint="default"/>
        <w:sz w:val="16"/>
      </w:rPr>
    </w:lvl>
    <w:lvl w:ilvl="2">
      <w:start w:val="1"/>
      <w:numFmt w:val="bullet"/>
      <w:lvlText w:val="-"/>
      <w:lvlJc w:val="left"/>
      <w:pPr>
        <w:ind w:left="2041" w:hanging="397"/>
      </w:pPr>
      <w:rPr>
        <w:rFonts w:ascii="Georgia" w:hAnsi="Georgia" w:hint="default"/>
      </w:rPr>
    </w:lvl>
    <w:lvl w:ilvl="3">
      <w:start w:val="1"/>
      <w:numFmt w:val="none"/>
      <w:lvlText w:val=""/>
      <w:lvlJc w:val="left"/>
      <w:pPr>
        <w:ind w:left="680" w:hanging="170"/>
      </w:pPr>
      <w:rPr>
        <w:rFonts w:hint="default"/>
      </w:rPr>
    </w:lvl>
    <w:lvl w:ilvl="4">
      <w:start w:val="1"/>
      <w:numFmt w:val="none"/>
      <w:lvlText w:val=""/>
      <w:lvlJc w:val="left"/>
      <w:pPr>
        <w:ind w:left="850" w:hanging="170"/>
      </w:pPr>
      <w:rPr>
        <w:rFonts w:hint="default"/>
      </w:rPr>
    </w:lvl>
    <w:lvl w:ilvl="5">
      <w:start w:val="1"/>
      <w:numFmt w:val="none"/>
      <w:lvlText w:val=""/>
      <w:lvlJc w:val="left"/>
      <w:pPr>
        <w:ind w:left="1020" w:hanging="170"/>
      </w:pPr>
      <w:rPr>
        <w:rFonts w:hint="default"/>
      </w:rPr>
    </w:lvl>
    <w:lvl w:ilvl="6">
      <w:start w:val="1"/>
      <w:numFmt w:val="bullet"/>
      <w:lvlText w:val=""/>
      <w:lvlJc w:val="left"/>
      <w:pPr>
        <w:ind w:left="1190" w:hanging="170"/>
      </w:pPr>
      <w:rPr>
        <w:rFonts w:ascii="Symbol" w:hAnsi="Symbol" w:hint="default"/>
      </w:rPr>
    </w:lvl>
    <w:lvl w:ilvl="7">
      <w:start w:val="1"/>
      <w:numFmt w:val="none"/>
      <w:lvlText w:val=""/>
      <w:lvlJc w:val="left"/>
      <w:pPr>
        <w:ind w:left="1360" w:hanging="170"/>
      </w:pPr>
      <w:rPr>
        <w:rFonts w:hint="default"/>
      </w:rPr>
    </w:lvl>
    <w:lvl w:ilvl="8">
      <w:start w:val="1"/>
      <w:numFmt w:val="bullet"/>
      <w:lvlText w:val=""/>
      <w:lvlJc w:val="left"/>
      <w:pPr>
        <w:ind w:left="1530" w:hanging="170"/>
      </w:pPr>
      <w:rPr>
        <w:rFonts w:ascii="Wingdings" w:hAnsi="Wingdings" w:hint="default"/>
      </w:rPr>
    </w:lvl>
  </w:abstractNum>
  <w:abstractNum w:abstractNumId="144" w15:restartNumberingAfterBreak="0">
    <w:nsid w:val="77AB3E29"/>
    <w:multiLevelType w:val="hybridMultilevel"/>
    <w:tmpl w:val="8B42E292"/>
    <w:lvl w:ilvl="0" w:tplc="1C09000F">
      <w:start w:val="1"/>
      <w:numFmt w:val="decimal"/>
      <w:lvlText w:val="%1."/>
      <w:lvlJc w:val="left"/>
      <w:pPr>
        <w:ind w:left="720" w:hanging="360"/>
      </w:pPr>
    </w:lvl>
    <w:lvl w:ilvl="1" w:tplc="1C090019">
      <w:start w:val="1"/>
      <w:numFmt w:val="lowerLetter"/>
      <w:lvlText w:val="%2."/>
      <w:lvlJc w:val="left"/>
      <w:pPr>
        <w:ind w:left="1440" w:hanging="360"/>
      </w:pPr>
    </w:lvl>
    <w:lvl w:ilvl="2" w:tplc="1C09001B">
      <w:start w:val="1"/>
      <w:numFmt w:val="lowerRoman"/>
      <w:lvlText w:val="%3."/>
      <w:lvlJc w:val="right"/>
      <w:pPr>
        <w:ind w:left="2160" w:hanging="180"/>
      </w:pPr>
    </w:lvl>
    <w:lvl w:ilvl="3" w:tplc="1C09000F">
      <w:start w:val="1"/>
      <w:numFmt w:val="decimal"/>
      <w:lvlText w:val="%4."/>
      <w:lvlJc w:val="left"/>
      <w:pPr>
        <w:ind w:left="2880" w:hanging="360"/>
      </w:pPr>
    </w:lvl>
    <w:lvl w:ilvl="4" w:tplc="1C090019">
      <w:start w:val="1"/>
      <w:numFmt w:val="lowerLetter"/>
      <w:lvlText w:val="%5."/>
      <w:lvlJc w:val="left"/>
      <w:pPr>
        <w:ind w:left="3600" w:hanging="360"/>
      </w:pPr>
    </w:lvl>
    <w:lvl w:ilvl="5" w:tplc="1C09001B">
      <w:start w:val="1"/>
      <w:numFmt w:val="lowerRoman"/>
      <w:lvlText w:val="%6."/>
      <w:lvlJc w:val="right"/>
      <w:pPr>
        <w:ind w:left="4320" w:hanging="180"/>
      </w:pPr>
    </w:lvl>
    <w:lvl w:ilvl="6" w:tplc="1C09000F">
      <w:start w:val="1"/>
      <w:numFmt w:val="decimal"/>
      <w:lvlText w:val="%7."/>
      <w:lvlJc w:val="left"/>
      <w:pPr>
        <w:ind w:left="5040" w:hanging="360"/>
      </w:pPr>
    </w:lvl>
    <w:lvl w:ilvl="7" w:tplc="1C090019">
      <w:start w:val="1"/>
      <w:numFmt w:val="lowerLetter"/>
      <w:lvlText w:val="%8."/>
      <w:lvlJc w:val="left"/>
      <w:pPr>
        <w:ind w:left="5760" w:hanging="360"/>
      </w:pPr>
    </w:lvl>
    <w:lvl w:ilvl="8" w:tplc="1C09001B">
      <w:start w:val="1"/>
      <w:numFmt w:val="lowerRoman"/>
      <w:lvlText w:val="%9."/>
      <w:lvlJc w:val="right"/>
      <w:pPr>
        <w:ind w:left="6480" w:hanging="180"/>
      </w:pPr>
    </w:lvl>
  </w:abstractNum>
  <w:abstractNum w:abstractNumId="145" w15:restartNumberingAfterBreak="0">
    <w:nsid w:val="77FC48DB"/>
    <w:multiLevelType w:val="hybridMultilevel"/>
    <w:tmpl w:val="14E01E84"/>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6" w15:restartNumberingAfterBreak="0">
    <w:nsid w:val="781E575C"/>
    <w:multiLevelType w:val="multilevel"/>
    <w:tmpl w:val="ED7AE55C"/>
    <w:lvl w:ilvl="0">
      <w:start w:val="1"/>
      <w:numFmt w:val="decimal"/>
      <w:pStyle w:val="Balk1"/>
      <w:lvlText w:val="%1."/>
      <w:lvlJc w:val="left"/>
      <w:pPr>
        <w:ind w:left="397" w:hanging="397"/>
      </w:pPr>
      <w:rPr>
        <w:rFonts w:hint="default"/>
      </w:rPr>
    </w:lvl>
    <w:lvl w:ilvl="1">
      <w:start w:val="1"/>
      <w:numFmt w:val="decimal"/>
      <w:pStyle w:val="Balk2"/>
      <w:lvlText w:val="%1.%2"/>
      <w:lvlJc w:val="left"/>
      <w:pPr>
        <w:tabs>
          <w:tab w:val="num" w:pos="1141"/>
        </w:tabs>
        <w:ind w:left="1334" w:hanging="624"/>
      </w:pPr>
      <w:rPr>
        <w:rFonts w:hint="default"/>
      </w:rPr>
    </w:lvl>
    <w:lvl w:ilvl="2">
      <w:start w:val="1"/>
      <w:numFmt w:val="decimal"/>
      <w:pStyle w:val="Balk3"/>
      <w:lvlText w:val="%1.%2.%3"/>
      <w:lvlJc w:val="left"/>
      <w:pPr>
        <w:ind w:left="737" w:hanging="737"/>
      </w:pPr>
      <w:rPr>
        <w:rFonts w:hint="default"/>
        <w:b w:val="0"/>
        <w:bCs/>
      </w:rPr>
    </w:lvl>
    <w:lvl w:ilvl="3">
      <w:start w:val="1"/>
      <w:numFmt w:val="decimal"/>
      <w:pStyle w:val="Balk4"/>
      <w:lvlText w:val="%1.%2.%3.%4"/>
      <w:lvlJc w:val="left"/>
      <w:pPr>
        <w:ind w:left="964" w:hanging="964"/>
      </w:pPr>
      <w:rPr>
        <w:rFonts w:hint="default"/>
      </w:rPr>
    </w:lvl>
    <w:lvl w:ilvl="4">
      <w:start w:val="1"/>
      <w:numFmt w:val="none"/>
      <w:pStyle w:val="Balk5"/>
      <w:lvlText w:val="%5"/>
      <w:lvlJc w:val="left"/>
      <w:pPr>
        <w:ind w:left="0" w:firstLine="0"/>
      </w:pPr>
      <w:rPr>
        <w:rFonts w:hint="default"/>
      </w:rPr>
    </w:lvl>
    <w:lvl w:ilvl="5">
      <w:start w:val="1"/>
      <w:numFmt w:val="none"/>
      <w:pStyle w:val="Balk6"/>
      <w:lvlText w:val="%6"/>
      <w:lvlJc w:val="left"/>
      <w:pPr>
        <w:ind w:left="0" w:firstLine="0"/>
      </w:pPr>
      <w:rPr>
        <w:rFonts w:hint="default"/>
      </w:rPr>
    </w:lvl>
    <w:lvl w:ilvl="6">
      <w:start w:val="1"/>
      <w:numFmt w:val="decimal"/>
      <w:pStyle w:val="ListeNumaras"/>
      <w:lvlText w:val="%7."/>
      <w:lvlJc w:val="left"/>
      <w:pPr>
        <w:ind w:left="357" w:hanging="357"/>
      </w:pPr>
      <w:rPr>
        <w:rFonts w:hint="default"/>
      </w:rPr>
    </w:lvl>
    <w:lvl w:ilvl="7">
      <w:start w:val="1"/>
      <w:numFmt w:val="lowerLetter"/>
      <w:pStyle w:val="ListNumberAlpha"/>
      <w:lvlText w:val="%8."/>
      <w:lvlJc w:val="left"/>
      <w:pPr>
        <w:tabs>
          <w:tab w:val="num" w:pos="720"/>
        </w:tabs>
        <w:ind w:left="1077" w:hanging="357"/>
      </w:pPr>
      <w:rPr>
        <w:rFonts w:hint="default"/>
      </w:rPr>
    </w:lvl>
    <w:lvl w:ilvl="8">
      <w:start w:val="1"/>
      <w:numFmt w:val="lowerRoman"/>
      <w:pStyle w:val="ListNumberRoman"/>
      <w:lvlText w:val="%9."/>
      <w:lvlJc w:val="left"/>
      <w:pPr>
        <w:ind w:left="1440" w:hanging="363"/>
      </w:pPr>
      <w:rPr>
        <w:rFonts w:hint="default"/>
      </w:rPr>
    </w:lvl>
  </w:abstractNum>
  <w:abstractNum w:abstractNumId="147" w15:restartNumberingAfterBreak="0">
    <w:nsid w:val="79950CC3"/>
    <w:multiLevelType w:val="hybridMultilevel"/>
    <w:tmpl w:val="2ED89282"/>
    <w:lvl w:ilvl="0" w:tplc="EC949978">
      <w:start w:val="1"/>
      <w:numFmt w:val="bullet"/>
      <w:lvlText w:val=""/>
      <w:lvlJc w:val="left"/>
      <w:pPr>
        <w:ind w:left="720" w:hanging="360"/>
      </w:pPr>
      <w:rPr>
        <w:rFonts w:ascii="Wingdings" w:hAnsi="Wingdings" w:hint="default"/>
        <w:color w:val="D1DDD3" w:themeColor="text2"/>
      </w:rPr>
    </w:lvl>
    <w:lvl w:ilvl="1" w:tplc="04180003" w:tentative="1">
      <w:start w:val="1"/>
      <w:numFmt w:val="bullet"/>
      <w:lvlText w:val="o"/>
      <w:lvlJc w:val="left"/>
      <w:pPr>
        <w:ind w:left="1440" w:hanging="360"/>
      </w:pPr>
      <w:rPr>
        <w:rFonts w:ascii="Courier New" w:hAnsi="Courier New" w:cs="Courier New" w:hint="default"/>
      </w:rPr>
    </w:lvl>
    <w:lvl w:ilvl="2" w:tplc="04180005" w:tentative="1">
      <w:start w:val="1"/>
      <w:numFmt w:val="bullet"/>
      <w:lvlText w:val=""/>
      <w:lvlJc w:val="left"/>
      <w:pPr>
        <w:ind w:left="2160" w:hanging="360"/>
      </w:pPr>
      <w:rPr>
        <w:rFonts w:ascii="Wingdings" w:hAnsi="Wingdings" w:hint="default"/>
      </w:rPr>
    </w:lvl>
    <w:lvl w:ilvl="3" w:tplc="04180001" w:tentative="1">
      <w:start w:val="1"/>
      <w:numFmt w:val="bullet"/>
      <w:lvlText w:val=""/>
      <w:lvlJc w:val="left"/>
      <w:pPr>
        <w:ind w:left="2880" w:hanging="360"/>
      </w:pPr>
      <w:rPr>
        <w:rFonts w:ascii="Symbol" w:hAnsi="Symbol" w:hint="default"/>
      </w:rPr>
    </w:lvl>
    <w:lvl w:ilvl="4" w:tplc="04180003" w:tentative="1">
      <w:start w:val="1"/>
      <w:numFmt w:val="bullet"/>
      <w:lvlText w:val="o"/>
      <w:lvlJc w:val="left"/>
      <w:pPr>
        <w:ind w:left="3600" w:hanging="360"/>
      </w:pPr>
      <w:rPr>
        <w:rFonts w:ascii="Courier New" w:hAnsi="Courier New" w:cs="Courier New" w:hint="default"/>
      </w:rPr>
    </w:lvl>
    <w:lvl w:ilvl="5" w:tplc="04180005" w:tentative="1">
      <w:start w:val="1"/>
      <w:numFmt w:val="bullet"/>
      <w:lvlText w:val=""/>
      <w:lvlJc w:val="left"/>
      <w:pPr>
        <w:ind w:left="4320" w:hanging="360"/>
      </w:pPr>
      <w:rPr>
        <w:rFonts w:ascii="Wingdings" w:hAnsi="Wingdings" w:hint="default"/>
      </w:rPr>
    </w:lvl>
    <w:lvl w:ilvl="6" w:tplc="04180001" w:tentative="1">
      <w:start w:val="1"/>
      <w:numFmt w:val="bullet"/>
      <w:lvlText w:val=""/>
      <w:lvlJc w:val="left"/>
      <w:pPr>
        <w:ind w:left="5040" w:hanging="360"/>
      </w:pPr>
      <w:rPr>
        <w:rFonts w:ascii="Symbol" w:hAnsi="Symbol" w:hint="default"/>
      </w:rPr>
    </w:lvl>
    <w:lvl w:ilvl="7" w:tplc="04180003" w:tentative="1">
      <w:start w:val="1"/>
      <w:numFmt w:val="bullet"/>
      <w:lvlText w:val="o"/>
      <w:lvlJc w:val="left"/>
      <w:pPr>
        <w:ind w:left="5760" w:hanging="360"/>
      </w:pPr>
      <w:rPr>
        <w:rFonts w:ascii="Courier New" w:hAnsi="Courier New" w:cs="Courier New" w:hint="default"/>
      </w:rPr>
    </w:lvl>
    <w:lvl w:ilvl="8" w:tplc="04180005" w:tentative="1">
      <w:start w:val="1"/>
      <w:numFmt w:val="bullet"/>
      <w:lvlText w:val=""/>
      <w:lvlJc w:val="left"/>
      <w:pPr>
        <w:ind w:left="6480" w:hanging="360"/>
      </w:pPr>
      <w:rPr>
        <w:rFonts w:ascii="Wingdings" w:hAnsi="Wingdings" w:hint="default"/>
      </w:rPr>
    </w:lvl>
  </w:abstractNum>
  <w:abstractNum w:abstractNumId="148" w15:restartNumberingAfterBreak="0">
    <w:nsid w:val="7AD80D2D"/>
    <w:multiLevelType w:val="hybridMultilevel"/>
    <w:tmpl w:val="359C2AA6"/>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49" w15:restartNumberingAfterBreak="0">
    <w:nsid w:val="7BDF5A4E"/>
    <w:multiLevelType w:val="multilevel"/>
    <w:tmpl w:val="2DF8EECA"/>
    <w:styleLink w:val="CurrentList8"/>
    <w:lvl w:ilvl="0">
      <w:start w:val="1"/>
      <w:numFmt w:val="bullet"/>
      <w:lvlText w:val="•"/>
      <w:lvlJc w:val="left"/>
      <w:pPr>
        <w:ind w:left="357" w:hanging="357"/>
      </w:pPr>
      <w:rPr>
        <w:rFonts w:ascii="Verdana" w:hAnsi="Verdana" w:hint="default"/>
      </w:rPr>
    </w:lvl>
    <w:lvl w:ilvl="1">
      <w:start w:val="1"/>
      <w:numFmt w:val="bullet"/>
      <w:lvlText w:val="°"/>
      <w:lvlJc w:val="left"/>
      <w:pPr>
        <w:ind w:left="397" w:firstLine="323"/>
      </w:pPr>
      <w:rPr>
        <w:rFonts w:ascii="Verdana" w:hAnsi="Verdana" w:hint="default"/>
      </w:rPr>
    </w:lvl>
    <w:lvl w:ilvl="2">
      <w:start w:val="1"/>
      <w:numFmt w:val="bullet"/>
      <w:lvlText w:val="–"/>
      <w:lvlJc w:val="left"/>
      <w:pPr>
        <w:tabs>
          <w:tab w:val="num" w:pos="1440"/>
        </w:tabs>
        <w:ind w:left="1775" w:hanging="335"/>
      </w:pPr>
      <w:rPr>
        <w:rFonts w:ascii="Verdana" w:hAnsi="Verdana" w:hint="default"/>
      </w:rPr>
    </w:lvl>
    <w:lvl w:ilvl="3">
      <w:start w:val="1"/>
      <w:numFmt w:val="bullet"/>
      <w:lvlText w:val=""/>
      <w:lvlJc w:val="left"/>
      <w:pPr>
        <w:ind w:left="2517" w:hanging="357"/>
      </w:pPr>
      <w:rPr>
        <w:rFonts w:ascii="Wingdings" w:hAnsi="Wingding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50" w15:restartNumberingAfterBreak="0">
    <w:nsid w:val="7D0921EA"/>
    <w:multiLevelType w:val="hybridMultilevel"/>
    <w:tmpl w:val="94DE6F5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51" w15:restartNumberingAfterBreak="0">
    <w:nsid w:val="7E96136F"/>
    <w:multiLevelType w:val="hybridMultilevel"/>
    <w:tmpl w:val="76BC7B08"/>
    <w:lvl w:ilvl="0" w:tplc="72FCAE50">
      <w:start w:val="1"/>
      <w:numFmt w:val="bullet"/>
      <w:lvlText w:val=""/>
      <w:lvlJc w:val="left"/>
      <w:pPr>
        <w:ind w:left="720" w:hanging="360"/>
      </w:pPr>
      <w:rPr>
        <w:rFonts w:ascii="Wingdings" w:hAnsi="Wingdings" w:cs="Times New Roman" w:hint="default"/>
        <w:color w:val="D1DDD3" w:themeColor="text2"/>
        <w:sz w:val="16"/>
        <w:szCs w:val="20"/>
      </w:rPr>
    </w:lvl>
    <w:lvl w:ilvl="1" w:tplc="04070003">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52" w15:restartNumberingAfterBreak="0">
    <w:nsid w:val="7F663C9A"/>
    <w:multiLevelType w:val="hybridMultilevel"/>
    <w:tmpl w:val="4810117A"/>
    <w:lvl w:ilvl="0" w:tplc="EC949978">
      <w:start w:val="1"/>
      <w:numFmt w:val="bullet"/>
      <w:lvlText w:val=""/>
      <w:lvlJc w:val="left"/>
      <w:pPr>
        <w:ind w:left="720" w:hanging="360"/>
      </w:pPr>
      <w:rPr>
        <w:rFonts w:ascii="Wingdings" w:hAnsi="Wingdings" w:hint="default"/>
        <w:color w:val="D1DDD3" w:themeColor="text2"/>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2028674721">
    <w:abstractNumId w:val="63"/>
  </w:num>
  <w:num w:numId="2" w16cid:durableId="653410660">
    <w:abstractNumId w:val="121"/>
  </w:num>
  <w:num w:numId="3" w16cid:durableId="942568912">
    <w:abstractNumId w:val="116"/>
  </w:num>
  <w:num w:numId="4" w16cid:durableId="259877536">
    <w:abstractNumId w:val="143"/>
  </w:num>
  <w:num w:numId="5" w16cid:durableId="1067533658">
    <w:abstractNumId w:val="103"/>
  </w:num>
  <w:num w:numId="6" w16cid:durableId="1939555453">
    <w:abstractNumId w:val="129"/>
  </w:num>
  <w:num w:numId="7" w16cid:durableId="1037854285">
    <w:abstractNumId w:val="146"/>
  </w:num>
  <w:num w:numId="8" w16cid:durableId="1603804744">
    <w:abstractNumId w:val="57"/>
  </w:num>
  <w:num w:numId="9" w16cid:durableId="1505318821">
    <w:abstractNumId w:val="107"/>
  </w:num>
  <w:num w:numId="10" w16cid:durableId="1133714243">
    <w:abstractNumId w:val="7"/>
  </w:num>
  <w:num w:numId="11" w16cid:durableId="174148902">
    <w:abstractNumId w:val="42"/>
  </w:num>
  <w:num w:numId="12" w16cid:durableId="594873068">
    <w:abstractNumId w:val="149"/>
  </w:num>
  <w:num w:numId="13" w16cid:durableId="201745488">
    <w:abstractNumId w:val="89"/>
  </w:num>
  <w:num w:numId="14" w16cid:durableId="969094268">
    <w:abstractNumId w:val="30"/>
  </w:num>
  <w:num w:numId="15" w16cid:durableId="240680916">
    <w:abstractNumId w:val="14"/>
  </w:num>
  <w:num w:numId="16" w16cid:durableId="1146631931">
    <w:abstractNumId w:val="109"/>
  </w:num>
  <w:num w:numId="17" w16cid:durableId="871385471">
    <w:abstractNumId w:val="104"/>
  </w:num>
  <w:num w:numId="18" w16cid:durableId="2110395124">
    <w:abstractNumId w:val="112"/>
  </w:num>
  <w:num w:numId="19" w16cid:durableId="1944414834">
    <w:abstractNumId w:val="13"/>
  </w:num>
  <w:num w:numId="20" w16cid:durableId="111479246">
    <w:abstractNumId w:val="90"/>
  </w:num>
  <w:num w:numId="21" w16cid:durableId="8214790">
    <w:abstractNumId w:val="140"/>
  </w:num>
  <w:num w:numId="22" w16cid:durableId="413431591">
    <w:abstractNumId w:val="5"/>
  </w:num>
  <w:num w:numId="23" w16cid:durableId="1968315780">
    <w:abstractNumId w:val="26"/>
  </w:num>
  <w:num w:numId="24" w16cid:durableId="904609896">
    <w:abstractNumId w:val="91"/>
  </w:num>
  <w:num w:numId="25" w16cid:durableId="1665628083">
    <w:abstractNumId w:val="12"/>
  </w:num>
  <w:num w:numId="26" w16cid:durableId="667446691">
    <w:abstractNumId w:val="110"/>
  </w:num>
  <w:num w:numId="27" w16cid:durableId="1534919223">
    <w:abstractNumId w:val="141"/>
  </w:num>
  <w:num w:numId="28" w16cid:durableId="2054235217">
    <w:abstractNumId w:val="130"/>
  </w:num>
  <w:num w:numId="29" w16cid:durableId="484249453">
    <w:abstractNumId w:val="16"/>
  </w:num>
  <w:num w:numId="30" w16cid:durableId="125974225">
    <w:abstractNumId w:val="85"/>
  </w:num>
  <w:num w:numId="31" w16cid:durableId="1793356760">
    <w:abstractNumId w:val="122"/>
  </w:num>
  <w:num w:numId="32" w16cid:durableId="1485855001">
    <w:abstractNumId w:val="38"/>
  </w:num>
  <w:num w:numId="33" w16cid:durableId="325592316">
    <w:abstractNumId w:val="102"/>
  </w:num>
  <w:num w:numId="34" w16cid:durableId="1065030004">
    <w:abstractNumId w:val="128"/>
  </w:num>
  <w:num w:numId="35" w16cid:durableId="1368329922">
    <w:abstractNumId w:val="75"/>
  </w:num>
  <w:num w:numId="36" w16cid:durableId="1749182775">
    <w:abstractNumId w:val="60"/>
  </w:num>
  <w:num w:numId="37" w16cid:durableId="2017538917">
    <w:abstractNumId w:val="113"/>
  </w:num>
  <w:num w:numId="38" w16cid:durableId="1964723975">
    <w:abstractNumId w:val="88"/>
  </w:num>
  <w:num w:numId="39" w16cid:durableId="1379478442">
    <w:abstractNumId w:val="137"/>
  </w:num>
  <w:num w:numId="40" w16cid:durableId="643048290">
    <w:abstractNumId w:val="118"/>
  </w:num>
  <w:num w:numId="41" w16cid:durableId="569123145">
    <w:abstractNumId w:val="49"/>
  </w:num>
  <w:num w:numId="42" w16cid:durableId="117653376">
    <w:abstractNumId w:val="22"/>
  </w:num>
  <w:num w:numId="43" w16cid:durableId="1466393857">
    <w:abstractNumId w:val="56"/>
    <w:lvlOverride w:ilvl="0">
      <w:lvl w:ilvl="0">
        <w:start w:val="1"/>
        <w:numFmt w:val="bullet"/>
        <w:pStyle w:val="Spiegel1"/>
        <w:lvlText w:val=""/>
        <w:lvlJc w:val="left"/>
        <w:pPr>
          <w:tabs>
            <w:tab w:val="num" w:pos="284"/>
          </w:tabs>
          <w:ind w:left="284" w:hanging="284"/>
        </w:pPr>
        <w:rPr>
          <w:rFonts w:ascii="Symbol" w:hAnsi="Symbol" w:hint="default"/>
          <w:color w:val="auto"/>
          <w:sz w:val="24"/>
        </w:rPr>
      </w:lvl>
    </w:lvlOverride>
  </w:num>
  <w:num w:numId="44" w16cid:durableId="551040056">
    <w:abstractNumId w:val="105"/>
  </w:num>
  <w:num w:numId="45" w16cid:durableId="120727861">
    <w:abstractNumId w:val="35"/>
  </w:num>
  <w:num w:numId="46" w16cid:durableId="1911306118">
    <w:abstractNumId w:val="123"/>
  </w:num>
  <w:num w:numId="47" w16cid:durableId="1646660205">
    <w:abstractNumId w:val="43"/>
  </w:num>
  <w:num w:numId="48" w16cid:durableId="545875836">
    <w:abstractNumId w:val="146"/>
    <w:lvlOverride w:ilvl="0">
      <w:lvl w:ilvl="0">
        <w:start w:val="1"/>
        <w:numFmt w:val="decimal"/>
        <w:pStyle w:val="Balk1"/>
        <w:lvlText w:val="%1."/>
        <w:lvlJc w:val="left"/>
        <w:pPr>
          <w:ind w:left="397" w:hanging="397"/>
        </w:pPr>
        <w:rPr>
          <w:rFonts w:hint="default"/>
        </w:rPr>
      </w:lvl>
    </w:lvlOverride>
    <w:lvlOverride w:ilvl="1">
      <w:lvl w:ilvl="1">
        <w:start w:val="1"/>
        <w:numFmt w:val="decimal"/>
        <w:pStyle w:val="Balk2"/>
        <w:lvlText w:val="%1.%2"/>
        <w:lvlJc w:val="left"/>
        <w:pPr>
          <w:tabs>
            <w:tab w:val="num" w:pos="999"/>
          </w:tabs>
          <w:ind w:left="1192" w:hanging="624"/>
        </w:pPr>
        <w:rPr>
          <w:rFonts w:hint="default"/>
        </w:rPr>
      </w:lvl>
    </w:lvlOverride>
    <w:lvlOverride w:ilvl="2">
      <w:lvl w:ilvl="2">
        <w:start w:val="1"/>
        <w:numFmt w:val="decimal"/>
        <w:pStyle w:val="Balk3"/>
        <w:lvlText w:val="%1.%2.%3"/>
        <w:lvlJc w:val="left"/>
        <w:pPr>
          <w:ind w:left="737" w:hanging="737"/>
        </w:pPr>
        <w:rPr>
          <w:rFonts w:hint="default"/>
          <w:b w:val="0"/>
          <w:bCs/>
        </w:rPr>
      </w:lvl>
    </w:lvlOverride>
    <w:lvlOverride w:ilvl="3">
      <w:lvl w:ilvl="3">
        <w:start w:val="1"/>
        <w:numFmt w:val="decimal"/>
        <w:pStyle w:val="Balk4"/>
        <w:lvlText w:val="%1.%2.%3.%4"/>
        <w:lvlJc w:val="left"/>
        <w:pPr>
          <w:ind w:left="964" w:hanging="964"/>
        </w:pPr>
        <w:rPr>
          <w:rFonts w:hint="default"/>
        </w:rPr>
      </w:lvl>
    </w:lvlOverride>
    <w:lvlOverride w:ilvl="4">
      <w:lvl w:ilvl="4">
        <w:start w:val="1"/>
        <w:numFmt w:val="none"/>
        <w:pStyle w:val="Balk5"/>
        <w:lvlText w:val="%5"/>
        <w:lvlJc w:val="left"/>
        <w:pPr>
          <w:ind w:left="0" w:firstLine="0"/>
        </w:pPr>
        <w:rPr>
          <w:rFonts w:hint="default"/>
        </w:rPr>
      </w:lvl>
    </w:lvlOverride>
    <w:lvlOverride w:ilvl="5">
      <w:lvl w:ilvl="5">
        <w:start w:val="1"/>
        <w:numFmt w:val="none"/>
        <w:pStyle w:val="Balk6"/>
        <w:lvlText w:val="%6"/>
        <w:lvlJc w:val="left"/>
        <w:pPr>
          <w:ind w:left="0" w:firstLine="0"/>
        </w:pPr>
        <w:rPr>
          <w:rFonts w:hint="default"/>
        </w:rPr>
      </w:lvl>
    </w:lvlOverride>
    <w:lvlOverride w:ilvl="6">
      <w:lvl w:ilvl="6">
        <w:start w:val="1"/>
        <w:numFmt w:val="decimal"/>
        <w:pStyle w:val="ListeNumaras"/>
        <w:lvlText w:val="%7."/>
        <w:lvlJc w:val="left"/>
        <w:pPr>
          <w:ind w:left="357" w:hanging="357"/>
        </w:pPr>
        <w:rPr>
          <w:rFonts w:hint="default"/>
        </w:rPr>
      </w:lvl>
    </w:lvlOverride>
    <w:lvlOverride w:ilvl="7">
      <w:lvl w:ilvl="7">
        <w:start w:val="1"/>
        <w:numFmt w:val="lowerLetter"/>
        <w:pStyle w:val="ListNumberAlpha"/>
        <w:lvlText w:val="%8."/>
        <w:lvlJc w:val="left"/>
        <w:pPr>
          <w:tabs>
            <w:tab w:val="num" w:pos="720"/>
          </w:tabs>
          <w:ind w:left="1077" w:hanging="357"/>
        </w:pPr>
        <w:rPr>
          <w:rFonts w:hint="default"/>
        </w:rPr>
      </w:lvl>
    </w:lvlOverride>
    <w:lvlOverride w:ilvl="8">
      <w:lvl w:ilvl="8">
        <w:start w:val="1"/>
        <w:numFmt w:val="lowerRoman"/>
        <w:pStyle w:val="ListNumberRoman"/>
        <w:lvlText w:val="%9."/>
        <w:lvlJc w:val="left"/>
        <w:pPr>
          <w:ind w:left="1440" w:hanging="363"/>
        </w:pPr>
        <w:rPr>
          <w:rFonts w:hint="default"/>
        </w:rPr>
      </w:lvl>
    </w:lvlOverride>
  </w:num>
  <w:num w:numId="49" w16cid:durableId="1436050655">
    <w:abstractNumId w:val="147"/>
  </w:num>
  <w:num w:numId="50" w16cid:durableId="1901553288">
    <w:abstractNumId w:val="146"/>
    <w:lvlOverride w:ilvl="2">
      <w:lvl w:ilvl="2">
        <w:start w:val="1"/>
        <w:numFmt w:val="decimal"/>
        <w:pStyle w:val="Balk3"/>
        <w:lvlText w:val="%1.%2.%3"/>
        <w:lvlJc w:val="left"/>
        <w:pPr>
          <w:ind w:left="737" w:hanging="737"/>
        </w:pPr>
        <w:rPr>
          <w:rFonts w:hint="default"/>
          <w:b w:val="0"/>
          <w:bCs/>
        </w:rPr>
      </w:lvl>
    </w:lvlOverride>
  </w:num>
  <w:num w:numId="51" w16cid:durableId="210461636">
    <w:abstractNumId w:val="70"/>
  </w:num>
  <w:num w:numId="52" w16cid:durableId="1366253128">
    <w:abstractNumId w:val="56"/>
  </w:num>
  <w:num w:numId="53" w16cid:durableId="2088569089">
    <w:abstractNumId w:val="82"/>
  </w:num>
  <w:num w:numId="54" w16cid:durableId="1735660969">
    <w:abstractNumId w:val="39"/>
  </w:num>
  <w:num w:numId="55" w16cid:durableId="599607976">
    <w:abstractNumId w:val="39"/>
    <w:lvlOverride w:ilvl="0">
      <w:startOverride w:val="1"/>
      <w:lvl w:ilvl="0">
        <w:start w:val="1"/>
        <w:numFmt w:val="decimal"/>
        <w:lvlText w:val=""/>
        <w:lvlJc w:val="left"/>
        <w:pPr>
          <w:ind w:left="397" w:hanging="397"/>
        </w:pPr>
        <w:rPr>
          <w:rFonts w:ascii="Wingdings" w:hAnsi="Wingdings" w:cs="Times New Roman" w:hint="default"/>
          <w:color w:val="D1DDD3" w:themeColor="text2"/>
          <w:sz w:val="16"/>
          <w:szCs w:val="16"/>
        </w:rPr>
      </w:lvl>
    </w:lvlOverride>
    <w:lvlOverride w:ilvl="1">
      <w:lvl w:ilvl="1">
        <w:numFmt w:val="decimal"/>
        <w:lvlText w:val=""/>
        <w:lvlJc w:val="left"/>
      </w:lvl>
    </w:lvlOverride>
    <w:lvlOverride w:ilvl="2">
      <w:lvl w:ilvl="2">
        <w:numFmt w:val="decimal"/>
        <w:lvlText w:val=""/>
        <w:lvlJc w:val="left"/>
      </w:lvl>
    </w:lvlOverride>
    <w:lvlOverride w:ilvl="3">
      <w:lvl w:ilvl="3">
        <w:numFmt w:val="decimal"/>
        <w:lvlText w:val=""/>
        <w:lvlJc w:val="left"/>
      </w:lvl>
    </w:lvlOverride>
    <w:lvlOverride w:ilvl="4">
      <w:startOverride w:val="1"/>
      <w:lvl w:ilvl="4">
        <w:start w:val="1"/>
        <w:numFmt w:val="decimal"/>
        <w:lvlText w:val=""/>
        <w:lvlJc w:val="left"/>
      </w:lvl>
    </w:lvlOverride>
    <w:lvlOverride w:ilvl="5">
      <w:startOverride w:val="1"/>
      <w:lvl w:ilvl="5">
        <w:start w:val="1"/>
        <w:numFmt w:val="decimal"/>
        <w:lvlText w:val=""/>
        <w:lvlJc w:val="left"/>
      </w:lvl>
    </w:lvlOverride>
    <w:lvlOverride w:ilvl="6">
      <w:startOverride w:val="1"/>
      <w:lvl w:ilvl="6">
        <w:start w:val="1"/>
        <w:numFmt w:val="decimal"/>
        <w:lvlText w:val=""/>
        <w:lvlJc w:val="left"/>
      </w:lvl>
    </w:lvlOverride>
    <w:lvlOverride w:ilvl="7">
      <w:startOverride w:val="1"/>
      <w:lvl w:ilvl="7">
        <w:start w:val="1"/>
        <w:numFmt w:val="decimal"/>
        <w:lvlText w:val=""/>
        <w:lvlJc w:val="left"/>
      </w:lvl>
    </w:lvlOverride>
    <w:lvlOverride w:ilvl="8">
      <w:startOverride w:val="1"/>
      <w:lvl w:ilvl="8">
        <w:start w:val="1"/>
        <w:numFmt w:val="decimal"/>
        <w:lvlText w:val=""/>
        <w:lvlJc w:val="left"/>
      </w:lvl>
    </w:lvlOverride>
  </w:num>
  <w:num w:numId="56" w16cid:durableId="1905405100">
    <w:abstractNumId w:val="19"/>
  </w:num>
  <w:num w:numId="57" w16cid:durableId="10955870">
    <w:abstractNumId w:val="1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1682127841">
    <w:abstractNumId w:val="61"/>
  </w:num>
  <w:num w:numId="59" w16cid:durableId="1252356983">
    <w:abstractNumId w:val="108"/>
  </w:num>
  <w:num w:numId="60" w16cid:durableId="1328635650">
    <w:abstractNumId w:val="47"/>
  </w:num>
  <w:num w:numId="61" w16cid:durableId="1025866295">
    <w:abstractNumId w:val="131"/>
  </w:num>
  <w:num w:numId="62" w16cid:durableId="172036910">
    <w:abstractNumId w:val="21"/>
  </w:num>
  <w:num w:numId="63" w16cid:durableId="125776425">
    <w:abstractNumId w:val="23"/>
  </w:num>
  <w:num w:numId="64" w16cid:durableId="314646330">
    <w:abstractNumId w:val="54"/>
  </w:num>
  <w:num w:numId="65" w16cid:durableId="1536890112">
    <w:abstractNumId w:val="97"/>
  </w:num>
  <w:num w:numId="66" w16cid:durableId="356464526">
    <w:abstractNumId w:val="25"/>
  </w:num>
  <w:num w:numId="67" w16cid:durableId="1529947582">
    <w:abstractNumId w:val="48"/>
  </w:num>
  <w:num w:numId="68" w16cid:durableId="1240288487">
    <w:abstractNumId w:val="152"/>
  </w:num>
  <w:num w:numId="69" w16cid:durableId="115375249">
    <w:abstractNumId w:val="17"/>
  </w:num>
  <w:num w:numId="70" w16cid:durableId="1713382724">
    <w:abstractNumId w:val="126"/>
  </w:num>
  <w:num w:numId="71" w16cid:durableId="43607752">
    <w:abstractNumId w:val="45"/>
  </w:num>
  <w:num w:numId="72" w16cid:durableId="1035499489">
    <w:abstractNumId w:val="72"/>
  </w:num>
  <w:num w:numId="73" w16cid:durableId="88815123">
    <w:abstractNumId w:val="52"/>
  </w:num>
  <w:num w:numId="74" w16cid:durableId="283538199">
    <w:abstractNumId w:val="66"/>
  </w:num>
  <w:num w:numId="75" w16cid:durableId="1140609212">
    <w:abstractNumId w:val="20"/>
  </w:num>
  <w:num w:numId="76" w16cid:durableId="1404914663">
    <w:abstractNumId w:val="28"/>
  </w:num>
  <w:num w:numId="77" w16cid:durableId="848131791">
    <w:abstractNumId w:val="86"/>
  </w:num>
  <w:num w:numId="78" w16cid:durableId="2106415041">
    <w:abstractNumId w:val="94"/>
  </w:num>
  <w:num w:numId="79" w16cid:durableId="2080396706">
    <w:abstractNumId w:val="139"/>
  </w:num>
  <w:num w:numId="80" w16cid:durableId="1921213605">
    <w:abstractNumId w:val="98"/>
  </w:num>
  <w:num w:numId="81" w16cid:durableId="668799404">
    <w:abstractNumId w:val="4"/>
  </w:num>
  <w:num w:numId="82" w16cid:durableId="1900676443">
    <w:abstractNumId w:val="3"/>
  </w:num>
  <w:num w:numId="83" w16cid:durableId="1682269667">
    <w:abstractNumId w:val="2"/>
  </w:num>
  <w:num w:numId="84" w16cid:durableId="488257427">
    <w:abstractNumId w:val="1"/>
  </w:num>
  <w:num w:numId="85" w16cid:durableId="1275865929">
    <w:abstractNumId w:val="0"/>
  </w:num>
  <w:num w:numId="86" w16cid:durableId="1549102738">
    <w:abstractNumId w:val="132"/>
  </w:num>
  <w:num w:numId="87" w16cid:durableId="941185170">
    <w:abstractNumId w:val="114"/>
  </w:num>
  <w:num w:numId="88" w16cid:durableId="1657878693">
    <w:abstractNumId w:val="119"/>
  </w:num>
  <w:num w:numId="89" w16cid:durableId="1816607670">
    <w:abstractNumId w:val="11"/>
  </w:num>
  <w:num w:numId="90" w16cid:durableId="688603082">
    <w:abstractNumId w:val="18"/>
  </w:num>
  <w:num w:numId="91" w16cid:durableId="1241059398">
    <w:abstractNumId w:val="125"/>
  </w:num>
  <w:num w:numId="92" w16cid:durableId="525364477">
    <w:abstractNumId w:val="134"/>
  </w:num>
  <w:num w:numId="93" w16cid:durableId="469439259">
    <w:abstractNumId w:val="29"/>
  </w:num>
  <w:num w:numId="94" w16cid:durableId="1128662634">
    <w:abstractNumId w:val="127"/>
  </w:num>
  <w:num w:numId="95" w16cid:durableId="1158765101">
    <w:abstractNumId w:val="64"/>
  </w:num>
  <w:num w:numId="96" w16cid:durableId="341469661">
    <w:abstractNumId w:val="120"/>
  </w:num>
  <w:num w:numId="97" w16cid:durableId="1121263448">
    <w:abstractNumId w:val="115"/>
  </w:num>
  <w:num w:numId="98" w16cid:durableId="748969236">
    <w:abstractNumId w:val="145"/>
  </w:num>
  <w:num w:numId="99" w16cid:durableId="1547569079">
    <w:abstractNumId w:val="84"/>
  </w:num>
  <w:num w:numId="100" w16cid:durableId="2061124250">
    <w:abstractNumId w:val="100"/>
  </w:num>
  <w:num w:numId="101" w16cid:durableId="824470651">
    <w:abstractNumId w:val="151"/>
  </w:num>
  <w:num w:numId="102" w16cid:durableId="567958464">
    <w:abstractNumId w:val="74"/>
  </w:num>
  <w:num w:numId="103" w16cid:durableId="883519286">
    <w:abstractNumId w:val="117"/>
  </w:num>
  <w:num w:numId="104" w16cid:durableId="362175565">
    <w:abstractNumId w:val="138"/>
  </w:num>
  <w:num w:numId="105" w16cid:durableId="1893224596">
    <w:abstractNumId w:val="69"/>
  </w:num>
  <w:num w:numId="106" w16cid:durableId="415980467">
    <w:abstractNumId w:val="76"/>
  </w:num>
  <w:num w:numId="107" w16cid:durableId="715785520">
    <w:abstractNumId w:val="55"/>
  </w:num>
  <w:num w:numId="108" w16cid:durableId="779181569">
    <w:abstractNumId w:val="24"/>
  </w:num>
  <w:num w:numId="109" w16cid:durableId="995568225">
    <w:abstractNumId w:val="8"/>
  </w:num>
  <w:num w:numId="110" w16cid:durableId="622225286">
    <w:abstractNumId w:val="101"/>
  </w:num>
  <w:num w:numId="111" w16cid:durableId="679308016">
    <w:abstractNumId w:val="80"/>
  </w:num>
  <w:num w:numId="112" w16cid:durableId="865291280">
    <w:abstractNumId w:val="44"/>
  </w:num>
  <w:num w:numId="113" w16cid:durableId="1949266998">
    <w:abstractNumId w:val="34"/>
  </w:num>
  <w:num w:numId="114" w16cid:durableId="1909263216">
    <w:abstractNumId w:val="68"/>
  </w:num>
  <w:num w:numId="115" w16cid:durableId="127015925">
    <w:abstractNumId w:val="79"/>
  </w:num>
  <w:num w:numId="116" w16cid:durableId="1282690350">
    <w:abstractNumId w:val="32"/>
  </w:num>
  <w:num w:numId="117" w16cid:durableId="556624864">
    <w:abstractNumId w:val="77"/>
  </w:num>
  <w:num w:numId="118" w16cid:durableId="1517620967">
    <w:abstractNumId w:val="144"/>
  </w:num>
  <w:num w:numId="119" w16cid:durableId="1183208364">
    <w:abstractNumId w:val="87"/>
  </w:num>
  <w:num w:numId="120" w16cid:durableId="937718697">
    <w:abstractNumId w:val="50"/>
  </w:num>
  <w:num w:numId="121" w16cid:durableId="638997777">
    <w:abstractNumId w:val="62"/>
  </w:num>
  <w:num w:numId="122" w16cid:durableId="1422334186">
    <w:abstractNumId w:val="136"/>
  </w:num>
  <w:num w:numId="123" w16cid:durableId="1807114902">
    <w:abstractNumId w:val="95"/>
  </w:num>
  <w:num w:numId="124" w16cid:durableId="1202136916">
    <w:abstractNumId w:val="148"/>
  </w:num>
  <w:num w:numId="125" w16cid:durableId="1389763941">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6" w16cid:durableId="1284389390">
    <w:abstractNumId w:val="33"/>
  </w:num>
  <w:num w:numId="127" w16cid:durableId="230895856">
    <w:abstractNumId w:val="53"/>
  </w:num>
  <w:num w:numId="128" w16cid:durableId="262567791">
    <w:abstractNumId w:val="40"/>
  </w:num>
  <w:num w:numId="129" w16cid:durableId="957949614">
    <w:abstractNumId w:val="41"/>
  </w:num>
  <w:num w:numId="130" w16cid:durableId="981695732">
    <w:abstractNumId w:val="124"/>
  </w:num>
  <w:num w:numId="131" w16cid:durableId="2116902293">
    <w:abstractNumId w:val="67"/>
  </w:num>
  <w:num w:numId="132" w16cid:durableId="492066683">
    <w:abstractNumId w:val="81"/>
  </w:num>
  <w:num w:numId="133" w16cid:durableId="512259762">
    <w:abstractNumId w:val="96"/>
  </w:num>
  <w:num w:numId="134" w16cid:durableId="742608317">
    <w:abstractNumId w:val="27"/>
  </w:num>
  <w:num w:numId="135" w16cid:durableId="1446464034">
    <w:abstractNumId w:val="92"/>
  </w:num>
  <w:num w:numId="136" w16cid:durableId="58595508">
    <w:abstractNumId w:val="111"/>
  </w:num>
  <w:num w:numId="137" w16cid:durableId="1448156395">
    <w:abstractNumId w:val="51"/>
  </w:num>
  <w:num w:numId="138" w16cid:durableId="1114861649">
    <w:abstractNumId w:val="146"/>
  </w:num>
  <w:num w:numId="139" w16cid:durableId="1358234276">
    <w:abstractNumId w:val="146"/>
  </w:num>
  <w:num w:numId="140" w16cid:durableId="2124154546">
    <w:abstractNumId w:val="146"/>
  </w:num>
  <w:num w:numId="141" w16cid:durableId="968586570">
    <w:abstractNumId w:val="146"/>
  </w:num>
  <w:num w:numId="142" w16cid:durableId="53285899">
    <w:abstractNumId w:val="146"/>
  </w:num>
  <w:num w:numId="143" w16cid:durableId="730427903">
    <w:abstractNumId w:val="146"/>
  </w:num>
  <w:num w:numId="144" w16cid:durableId="1456942390">
    <w:abstractNumId w:val="106"/>
  </w:num>
  <w:num w:numId="145" w16cid:durableId="1917203944">
    <w:abstractNumId w:val="71"/>
  </w:num>
  <w:num w:numId="146" w16cid:durableId="997464991">
    <w:abstractNumId w:val="146"/>
  </w:num>
  <w:num w:numId="147" w16cid:durableId="514075663">
    <w:abstractNumId w:val="46"/>
  </w:num>
  <w:num w:numId="148" w16cid:durableId="955063971">
    <w:abstractNumId w:val="6"/>
  </w:num>
  <w:num w:numId="149" w16cid:durableId="1571503677">
    <w:abstractNumId w:val="36"/>
  </w:num>
  <w:num w:numId="150" w16cid:durableId="153497788">
    <w:abstractNumId w:val="78"/>
  </w:num>
  <w:num w:numId="151" w16cid:durableId="160200424">
    <w:abstractNumId w:val="150"/>
  </w:num>
  <w:num w:numId="152" w16cid:durableId="1794245642">
    <w:abstractNumId w:val="58"/>
  </w:num>
  <w:num w:numId="153" w16cid:durableId="1096562744">
    <w:abstractNumId w:val="142"/>
  </w:num>
  <w:num w:numId="154" w16cid:durableId="2033725665">
    <w:abstractNumId w:val="133"/>
  </w:num>
  <w:num w:numId="155" w16cid:durableId="1865165016">
    <w:abstractNumId w:val="65"/>
  </w:num>
  <w:num w:numId="156" w16cid:durableId="1025060141">
    <w:abstractNumId w:val="63"/>
  </w:num>
  <w:num w:numId="157" w16cid:durableId="776173357">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8" w16cid:durableId="328213040">
    <w:abstractNumId w:val="83"/>
  </w:num>
  <w:num w:numId="159" w16cid:durableId="318505407">
    <w:abstractNumId w:val="37"/>
  </w:num>
  <w:num w:numId="160" w16cid:durableId="532429221">
    <w:abstractNumId w:val="59"/>
  </w:num>
  <w:num w:numId="161" w16cid:durableId="1989089651">
    <w:abstractNumId w:val="9"/>
  </w:num>
  <w:num w:numId="162" w16cid:durableId="769131114">
    <w:abstractNumId w:val="93"/>
  </w:num>
  <w:num w:numId="163" w16cid:durableId="1972980641">
    <w:abstractNumId w:val="22"/>
  </w:num>
  <w:num w:numId="164" w16cid:durableId="958491893">
    <w:abstractNumId w:val="22"/>
  </w:num>
  <w:num w:numId="165" w16cid:durableId="829062152">
    <w:abstractNumId w:val="15"/>
  </w:num>
  <w:num w:numId="166" w16cid:durableId="1773627092">
    <w:abstractNumId w:val="31"/>
  </w:num>
  <w:num w:numId="167" w16cid:durableId="1161655188">
    <w:abstractNumId w:val="73"/>
  </w:num>
  <w:numIdMacAtCleanup w:val="16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attachedTemplate r:id="rId1"/>
  <w:defaultTabStop w:val="720"/>
  <w:hyphenationZone w:val="425"/>
  <w:doNotShadeFormData/>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5089E"/>
    <w:rsid w:val="000011B1"/>
    <w:rsid w:val="000013C2"/>
    <w:rsid w:val="0000213C"/>
    <w:rsid w:val="00003202"/>
    <w:rsid w:val="000034B4"/>
    <w:rsid w:val="00003ADC"/>
    <w:rsid w:val="0000456E"/>
    <w:rsid w:val="000048F2"/>
    <w:rsid w:val="00005A62"/>
    <w:rsid w:val="00005DE7"/>
    <w:rsid w:val="00005E76"/>
    <w:rsid w:val="000065DC"/>
    <w:rsid w:val="00006B31"/>
    <w:rsid w:val="00006B6C"/>
    <w:rsid w:val="0000776A"/>
    <w:rsid w:val="00010081"/>
    <w:rsid w:val="00010774"/>
    <w:rsid w:val="00010A53"/>
    <w:rsid w:val="00010A97"/>
    <w:rsid w:val="00010BA0"/>
    <w:rsid w:val="00010F01"/>
    <w:rsid w:val="00011127"/>
    <w:rsid w:val="00011148"/>
    <w:rsid w:val="000112E5"/>
    <w:rsid w:val="00012537"/>
    <w:rsid w:val="000126F7"/>
    <w:rsid w:val="00012EDC"/>
    <w:rsid w:val="00013B6D"/>
    <w:rsid w:val="000142B3"/>
    <w:rsid w:val="000144C1"/>
    <w:rsid w:val="00015CB4"/>
    <w:rsid w:val="00015CCD"/>
    <w:rsid w:val="00016286"/>
    <w:rsid w:val="000162D0"/>
    <w:rsid w:val="0001735B"/>
    <w:rsid w:val="00020C11"/>
    <w:rsid w:val="00020CC2"/>
    <w:rsid w:val="00021274"/>
    <w:rsid w:val="00021354"/>
    <w:rsid w:val="00021795"/>
    <w:rsid w:val="000218BF"/>
    <w:rsid w:val="00021B00"/>
    <w:rsid w:val="00021D37"/>
    <w:rsid w:val="00021D9C"/>
    <w:rsid w:val="00022034"/>
    <w:rsid w:val="0002207C"/>
    <w:rsid w:val="00022CC8"/>
    <w:rsid w:val="000234D9"/>
    <w:rsid w:val="00023BA6"/>
    <w:rsid w:val="00024079"/>
    <w:rsid w:val="00024905"/>
    <w:rsid w:val="00024AC3"/>
    <w:rsid w:val="00024B75"/>
    <w:rsid w:val="00025392"/>
    <w:rsid w:val="00025562"/>
    <w:rsid w:val="00026567"/>
    <w:rsid w:val="000267FE"/>
    <w:rsid w:val="0002681F"/>
    <w:rsid w:val="00026BFD"/>
    <w:rsid w:val="00027394"/>
    <w:rsid w:val="00027CFF"/>
    <w:rsid w:val="00027F76"/>
    <w:rsid w:val="00030572"/>
    <w:rsid w:val="00030B51"/>
    <w:rsid w:val="00031402"/>
    <w:rsid w:val="00031D6F"/>
    <w:rsid w:val="00032A47"/>
    <w:rsid w:val="00033420"/>
    <w:rsid w:val="000344B8"/>
    <w:rsid w:val="00034783"/>
    <w:rsid w:val="00034DBF"/>
    <w:rsid w:val="0003573D"/>
    <w:rsid w:val="000359E9"/>
    <w:rsid w:val="0003711C"/>
    <w:rsid w:val="00037849"/>
    <w:rsid w:val="00040283"/>
    <w:rsid w:val="00040B06"/>
    <w:rsid w:val="00040CEC"/>
    <w:rsid w:val="0004113B"/>
    <w:rsid w:val="00041226"/>
    <w:rsid w:val="00041658"/>
    <w:rsid w:val="00041EA8"/>
    <w:rsid w:val="0004202A"/>
    <w:rsid w:val="0004235E"/>
    <w:rsid w:val="0004259A"/>
    <w:rsid w:val="00043311"/>
    <w:rsid w:val="00043F3D"/>
    <w:rsid w:val="00043F56"/>
    <w:rsid w:val="00044613"/>
    <w:rsid w:val="00044F76"/>
    <w:rsid w:val="00045010"/>
    <w:rsid w:val="00045013"/>
    <w:rsid w:val="0004533A"/>
    <w:rsid w:val="000469EB"/>
    <w:rsid w:val="00046CE7"/>
    <w:rsid w:val="00047C6F"/>
    <w:rsid w:val="00047F19"/>
    <w:rsid w:val="000506FE"/>
    <w:rsid w:val="0005084C"/>
    <w:rsid w:val="00051075"/>
    <w:rsid w:val="00051205"/>
    <w:rsid w:val="0005134A"/>
    <w:rsid w:val="00051447"/>
    <w:rsid w:val="00051890"/>
    <w:rsid w:val="00051F55"/>
    <w:rsid w:val="00052386"/>
    <w:rsid w:val="00052D3C"/>
    <w:rsid w:val="000532B4"/>
    <w:rsid w:val="0005332C"/>
    <w:rsid w:val="000535FF"/>
    <w:rsid w:val="00053E5D"/>
    <w:rsid w:val="00054635"/>
    <w:rsid w:val="000553E3"/>
    <w:rsid w:val="0005591A"/>
    <w:rsid w:val="00056941"/>
    <w:rsid w:val="00056B1A"/>
    <w:rsid w:val="00057728"/>
    <w:rsid w:val="00057DE7"/>
    <w:rsid w:val="000600C3"/>
    <w:rsid w:val="000606E8"/>
    <w:rsid w:val="00060856"/>
    <w:rsid w:val="00060CEF"/>
    <w:rsid w:val="000625EC"/>
    <w:rsid w:val="000627A9"/>
    <w:rsid w:val="0006506F"/>
    <w:rsid w:val="0006525B"/>
    <w:rsid w:val="000652F1"/>
    <w:rsid w:val="00066479"/>
    <w:rsid w:val="000674D5"/>
    <w:rsid w:val="00067524"/>
    <w:rsid w:val="00071FAC"/>
    <w:rsid w:val="00072022"/>
    <w:rsid w:val="000720F8"/>
    <w:rsid w:val="00072189"/>
    <w:rsid w:val="000724DC"/>
    <w:rsid w:val="0007268B"/>
    <w:rsid w:val="00072C26"/>
    <w:rsid w:val="00072E95"/>
    <w:rsid w:val="00073452"/>
    <w:rsid w:val="00074002"/>
    <w:rsid w:val="0007407F"/>
    <w:rsid w:val="00074725"/>
    <w:rsid w:val="000748C1"/>
    <w:rsid w:val="00074DE5"/>
    <w:rsid w:val="0007645F"/>
    <w:rsid w:val="0007678E"/>
    <w:rsid w:val="000768C2"/>
    <w:rsid w:val="00077C3A"/>
    <w:rsid w:val="00077F46"/>
    <w:rsid w:val="0008042E"/>
    <w:rsid w:val="00080B14"/>
    <w:rsid w:val="00080BC6"/>
    <w:rsid w:val="00080C48"/>
    <w:rsid w:val="00081707"/>
    <w:rsid w:val="00081A80"/>
    <w:rsid w:val="00081AD5"/>
    <w:rsid w:val="000828E0"/>
    <w:rsid w:val="00082A7F"/>
    <w:rsid w:val="00082B7F"/>
    <w:rsid w:val="00082C46"/>
    <w:rsid w:val="00082CE7"/>
    <w:rsid w:val="00083184"/>
    <w:rsid w:val="00083811"/>
    <w:rsid w:val="00084C78"/>
    <w:rsid w:val="00086203"/>
    <w:rsid w:val="00086206"/>
    <w:rsid w:val="000862AF"/>
    <w:rsid w:val="000865A8"/>
    <w:rsid w:val="0008667A"/>
    <w:rsid w:val="00087213"/>
    <w:rsid w:val="00087CF4"/>
    <w:rsid w:val="00087FE4"/>
    <w:rsid w:val="000900C1"/>
    <w:rsid w:val="000904BC"/>
    <w:rsid w:val="0009095C"/>
    <w:rsid w:val="00090B73"/>
    <w:rsid w:val="000917C8"/>
    <w:rsid w:val="00091D7E"/>
    <w:rsid w:val="000930C0"/>
    <w:rsid w:val="0009328E"/>
    <w:rsid w:val="0009342C"/>
    <w:rsid w:val="00093649"/>
    <w:rsid w:val="00093A2D"/>
    <w:rsid w:val="00093DBB"/>
    <w:rsid w:val="000941C3"/>
    <w:rsid w:val="0009475A"/>
    <w:rsid w:val="00094E9C"/>
    <w:rsid w:val="00095AE2"/>
    <w:rsid w:val="000961F8"/>
    <w:rsid w:val="00096657"/>
    <w:rsid w:val="000971BF"/>
    <w:rsid w:val="0009733D"/>
    <w:rsid w:val="00097682"/>
    <w:rsid w:val="000A044E"/>
    <w:rsid w:val="000A07F5"/>
    <w:rsid w:val="000A1B78"/>
    <w:rsid w:val="000A24EB"/>
    <w:rsid w:val="000A2685"/>
    <w:rsid w:val="000A2C73"/>
    <w:rsid w:val="000A2C88"/>
    <w:rsid w:val="000A3843"/>
    <w:rsid w:val="000A3B5A"/>
    <w:rsid w:val="000A3C50"/>
    <w:rsid w:val="000A4134"/>
    <w:rsid w:val="000A4202"/>
    <w:rsid w:val="000A4F9F"/>
    <w:rsid w:val="000A5DA1"/>
    <w:rsid w:val="000A5E4E"/>
    <w:rsid w:val="000A61DD"/>
    <w:rsid w:val="000A688E"/>
    <w:rsid w:val="000A7708"/>
    <w:rsid w:val="000A7B58"/>
    <w:rsid w:val="000B034D"/>
    <w:rsid w:val="000B088D"/>
    <w:rsid w:val="000B0ACB"/>
    <w:rsid w:val="000B0DC1"/>
    <w:rsid w:val="000B0EC1"/>
    <w:rsid w:val="000B4AB8"/>
    <w:rsid w:val="000B7820"/>
    <w:rsid w:val="000C00C6"/>
    <w:rsid w:val="000C0C0F"/>
    <w:rsid w:val="000C121A"/>
    <w:rsid w:val="000C16E3"/>
    <w:rsid w:val="000C2177"/>
    <w:rsid w:val="000C2C73"/>
    <w:rsid w:val="000C2CF1"/>
    <w:rsid w:val="000C332B"/>
    <w:rsid w:val="000C3CE5"/>
    <w:rsid w:val="000C480C"/>
    <w:rsid w:val="000C4871"/>
    <w:rsid w:val="000C4DEE"/>
    <w:rsid w:val="000C4E60"/>
    <w:rsid w:val="000C4F54"/>
    <w:rsid w:val="000C58F2"/>
    <w:rsid w:val="000C5919"/>
    <w:rsid w:val="000C6071"/>
    <w:rsid w:val="000C68C9"/>
    <w:rsid w:val="000C6B20"/>
    <w:rsid w:val="000C6B52"/>
    <w:rsid w:val="000C7638"/>
    <w:rsid w:val="000C7E9D"/>
    <w:rsid w:val="000C7F26"/>
    <w:rsid w:val="000D0C42"/>
    <w:rsid w:val="000D11DA"/>
    <w:rsid w:val="000D133A"/>
    <w:rsid w:val="000D2751"/>
    <w:rsid w:val="000D340B"/>
    <w:rsid w:val="000D4240"/>
    <w:rsid w:val="000D4284"/>
    <w:rsid w:val="000D4568"/>
    <w:rsid w:val="000D46CB"/>
    <w:rsid w:val="000D49A0"/>
    <w:rsid w:val="000D5269"/>
    <w:rsid w:val="000D55FF"/>
    <w:rsid w:val="000D57B1"/>
    <w:rsid w:val="000D5B9B"/>
    <w:rsid w:val="000D5C87"/>
    <w:rsid w:val="000D6199"/>
    <w:rsid w:val="000D63A0"/>
    <w:rsid w:val="000D6B58"/>
    <w:rsid w:val="000D6FD4"/>
    <w:rsid w:val="000D7020"/>
    <w:rsid w:val="000D7813"/>
    <w:rsid w:val="000D7895"/>
    <w:rsid w:val="000D7925"/>
    <w:rsid w:val="000D7AFE"/>
    <w:rsid w:val="000E0166"/>
    <w:rsid w:val="000E0E8D"/>
    <w:rsid w:val="000E31C7"/>
    <w:rsid w:val="000E3D77"/>
    <w:rsid w:val="000E4699"/>
    <w:rsid w:val="000E4FC6"/>
    <w:rsid w:val="000E53BE"/>
    <w:rsid w:val="000E6C2D"/>
    <w:rsid w:val="000E6FA1"/>
    <w:rsid w:val="000E74CA"/>
    <w:rsid w:val="000E7E9B"/>
    <w:rsid w:val="000F0031"/>
    <w:rsid w:val="000F0FC0"/>
    <w:rsid w:val="000F10B4"/>
    <w:rsid w:val="000F2914"/>
    <w:rsid w:val="000F3B2D"/>
    <w:rsid w:val="000F3E69"/>
    <w:rsid w:val="000F47FE"/>
    <w:rsid w:val="000F4A0B"/>
    <w:rsid w:val="000F5D7B"/>
    <w:rsid w:val="000F70E1"/>
    <w:rsid w:val="000F7C95"/>
    <w:rsid w:val="00100523"/>
    <w:rsid w:val="001005A4"/>
    <w:rsid w:val="00101104"/>
    <w:rsid w:val="0010132A"/>
    <w:rsid w:val="00101A45"/>
    <w:rsid w:val="001043FE"/>
    <w:rsid w:val="00104FBE"/>
    <w:rsid w:val="00105557"/>
    <w:rsid w:val="001057F7"/>
    <w:rsid w:val="00105A06"/>
    <w:rsid w:val="001063AD"/>
    <w:rsid w:val="00106B76"/>
    <w:rsid w:val="00106EBA"/>
    <w:rsid w:val="00106EBF"/>
    <w:rsid w:val="001073FA"/>
    <w:rsid w:val="00107CBF"/>
    <w:rsid w:val="00107FCE"/>
    <w:rsid w:val="00110ADE"/>
    <w:rsid w:val="001110CB"/>
    <w:rsid w:val="0011280E"/>
    <w:rsid w:val="00112C92"/>
    <w:rsid w:val="00112EE4"/>
    <w:rsid w:val="00113940"/>
    <w:rsid w:val="00113D9B"/>
    <w:rsid w:val="00113F2D"/>
    <w:rsid w:val="00114437"/>
    <w:rsid w:val="00114792"/>
    <w:rsid w:val="001155C3"/>
    <w:rsid w:val="00115B27"/>
    <w:rsid w:val="001167DA"/>
    <w:rsid w:val="00117208"/>
    <w:rsid w:val="001174F9"/>
    <w:rsid w:val="00117D0B"/>
    <w:rsid w:val="00117E63"/>
    <w:rsid w:val="00120139"/>
    <w:rsid w:val="0012075E"/>
    <w:rsid w:val="00120FAA"/>
    <w:rsid w:val="0012168C"/>
    <w:rsid w:val="001216BC"/>
    <w:rsid w:val="00121902"/>
    <w:rsid w:val="00121D11"/>
    <w:rsid w:val="00122337"/>
    <w:rsid w:val="00122556"/>
    <w:rsid w:val="00123876"/>
    <w:rsid w:val="00123969"/>
    <w:rsid w:val="00124232"/>
    <w:rsid w:val="0012431B"/>
    <w:rsid w:val="00124980"/>
    <w:rsid w:val="00124B05"/>
    <w:rsid w:val="0012509D"/>
    <w:rsid w:val="0012543B"/>
    <w:rsid w:val="00125729"/>
    <w:rsid w:val="00125B94"/>
    <w:rsid w:val="00125E6C"/>
    <w:rsid w:val="00126500"/>
    <w:rsid w:val="00126E21"/>
    <w:rsid w:val="001276BE"/>
    <w:rsid w:val="001276E2"/>
    <w:rsid w:val="00127F9B"/>
    <w:rsid w:val="00130403"/>
    <w:rsid w:val="001305E6"/>
    <w:rsid w:val="00130775"/>
    <w:rsid w:val="001309A8"/>
    <w:rsid w:val="00130D1D"/>
    <w:rsid w:val="00130DCF"/>
    <w:rsid w:val="001310D6"/>
    <w:rsid w:val="0013150B"/>
    <w:rsid w:val="00131995"/>
    <w:rsid w:val="0013212A"/>
    <w:rsid w:val="00132384"/>
    <w:rsid w:val="00132B08"/>
    <w:rsid w:val="00133B75"/>
    <w:rsid w:val="00134491"/>
    <w:rsid w:val="00135655"/>
    <w:rsid w:val="00135B40"/>
    <w:rsid w:val="001360C8"/>
    <w:rsid w:val="00136D1C"/>
    <w:rsid w:val="00136DF8"/>
    <w:rsid w:val="00137B60"/>
    <w:rsid w:val="00137C6E"/>
    <w:rsid w:val="00140732"/>
    <w:rsid w:val="00140959"/>
    <w:rsid w:val="00140CA4"/>
    <w:rsid w:val="00142513"/>
    <w:rsid w:val="00142F4F"/>
    <w:rsid w:val="001432C4"/>
    <w:rsid w:val="001432CD"/>
    <w:rsid w:val="00143FFF"/>
    <w:rsid w:val="00145886"/>
    <w:rsid w:val="00146719"/>
    <w:rsid w:val="00146A82"/>
    <w:rsid w:val="00146BE0"/>
    <w:rsid w:val="0015009C"/>
    <w:rsid w:val="001506B9"/>
    <w:rsid w:val="00151399"/>
    <w:rsid w:val="00151475"/>
    <w:rsid w:val="0015148B"/>
    <w:rsid w:val="0015156F"/>
    <w:rsid w:val="00151D66"/>
    <w:rsid w:val="00152D29"/>
    <w:rsid w:val="00153A77"/>
    <w:rsid w:val="00153DC3"/>
    <w:rsid w:val="00153F1F"/>
    <w:rsid w:val="00154279"/>
    <w:rsid w:val="001549AC"/>
    <w:rsid w:val="00154A7C"/>
    <w:rsid w:val="001557E5"/>
    <w:rsid w:val="00155E17"/>
    <w:rsid w:val="00155EB7"/>
    <w:rsid w:val="00156A48"/>
    <w:rsid w:val="00156C52"/>
    <w:rsid w:val="00156E78"/>
    <w:rsid w:val="001573F1"/>
    <w:rsid w:val="001579E2"/>
    <w:rsid w:val="00157BBA"/>
    <w:rsid w:val="00161099"/>
    <w:rsid w:val="0016144F"/>
    <w:rsid w:val="00161616"/>
    <w:rsid w:val="00161B74"/>
    <w:rsid w:val="00161FA9"/>
    <w:rsid w:val="00163FAA"/>
    <w:rsid w:val="001643DD"/>
    <w:rsid w:val="00165583"/>
    <w:rsid w:val="0016565B"/>
    <w:rsid w:val="00165C16"/>
    <w:rsid w:val="00165EA2"/>
    <w:rsid w:val="00165EE5"/>
    <w:rsid w:val="001660EE"/>
    <w:rsid w:val="00166C4A"/>
    <w:rsid w:val="00166EA3"/>
    <w:rsid w:val="00166F4A"/>
    <w:rsid w:val="0017023B"/>
    <w:rsid w:val="0017101F"/>
    <w:rsid w:val="00171543"/>
    <w:rsid w:val="00171858"/>
    <w:rsid w:val="0017238E"/>
    <w:rsid w:val="00172CF6"/>
    <w:rsid w:val="0017308B"/>
    <w:rsid w:val="001731A5"/>
    <w:rsid w:val="001737EF"/>
    <w:rsid w:val="00173B08"/>
    <w:rsid w:val="00173B2C"/>
    <w:rsid w:val="00173BF3"/>
    <w:rsid w:val="00173DF0"/>
    <w:rsid w:val="00174158"/>
    <w:rsid w:val="001746DB"/>
    <w:rsid w:val="001747C8"/>
    <w:rsid w:val="001748C2"/>
    <w:rsid w:val="00174FEE"/>
    <w:rsid w:val="001755C5"/>
    <w:rsid w:val="00175EC6"/>
    <w:rsid w:val="00176337"/>
    <w:rsid w:val="0017676A"/>
    <w:rsid w:val="001767DB"/>
    <w:rsid w:val="001768BA"/>
    <w:rsid w:val="00176EB0"/>
    <w:rsid w:val="00177E57"/>
    <w:rsid w:val="00177E5B"/>
    <w:rsid w:val="00180298"/>
    <w:rsid w:val="00180376"/>
    <w:rsid w:val="00180429"/>
    <w:rsid w:val="00180664"/>
    <w:rsid w:val="001806E1"/>
    <w:rsid w:val="00180F3D"/>
    <w:rsid w:val="001814FF"/>
    <w:rsid w:val="00182677"/>
    <w:rsid w:val="00182EAA"/>
    <w:rsid w:val="001832DA"/>
    <w:rsid w:val="00183A9A"/>
    <w:rsid w:val="00183AC2"/>
    <w:rsid w:val="00183EE3"/>
    <w:rsid w:val="00184AC3"/>
    <w:rsid w:val="00185C21"/>
    <w:rsid w:val="001862F7"/>
    <w:rsid w:val="00186A25"/>
    <w:rsid w:val="0018710F"/>
    <w:rsid w:val="0019014C"/>
    <w:rsid w:val="001905B3"/>
    <w:rsid w:val="00190948"/>
    <w:rsid w:val="00190EB3"/>
    <w:rsid w:val="001918E3"/>
    <w:rsid w:val="00192A1A"/>
    <w:rsid w:val="00192DCE"/>
    <w:rsid w:val="00192F9B"/>
    <w:rsid w:val="001931EC"/>
    <w:rsid w:val="00194134"/>
    <w:rsid w:val="00194408"/>
    <w:rsid w:val="0019588D"/>
    <w:rsid w:val="00195EE4"/>
    <w:rsid w:val="00196838"/>
    <w:rsid w:val="001A089D"/>
    <w:rsid w:val="001A0F21"/>
    <w:rsid w:val="001A15E1"/>
    <w:rsid w:val="001A24A2"/>
    <w:rsid w:val="001A24AF"/>
    <w:rsid w:val="001A25A4"/>
    <w:rsid w:val="001A271C"/>
    <w:rsid w:val="001A27D1"/>
    <w:rsid w:val="001A2CEC"/>
    <w:rsid w:val="001A31B0"/>
    <w:rsid w:val="001A33E9"/>
    <w:rsid w:val="001A36FB"/>
    <w:rsid w:val="001A422F"/>
    <w:rsid w:val="001A4714"/>
    <w:rsid w:val="001A4F6B"/>
    <w:rsid w:val="001A58D8"/>
    <w:rsid w:val="001A5CF8"/>
    <w:rsid w:val="001A6551"/>
    <w:rsid w:val="001A68EC"/>
    <w:rsid w:val="001A7084"/>
    <w:rsid w:val="001A76FD"/>
    <w:rsid w:val="001B0AE3"/>
    <w:rsid w:val="001B0E62"/>
    <w:rsid w:val="001B3412"/>
    <w:rsid w:val="001B386D"/>
    <w:rsid w:val="001B3897"/>
    <w:rsid w:val="001B3D2A"/>
    <w:rsid w:val="001B4A8C"/>
    <w:rsid w:val="001B4D70"/>
    <w:rsid w:val="001B4E86"/>
    <w:rsid w:val="001B68D4"/>
    <w:rsid w:val="001B693C"/>
    <w:rsid w:val="001B6F71"/>
    <w:rsid w:val="001B7D11"/>
    <w:rsid w:val="001B7E92"/>
    <w:rsid w:val="001C0293"/>
    <w:rsid w:val="001C0686"/>
    <w:rsid w:val="001C0913"/>
    <w:rsid w:val="001C1206"/>
    <w:rsid w:val="001C160A"/>
    <w:rsid w:val="001C1DAE"/>
    <w:rsid w:val="001C3E4B"/>
    <w:rsid w:val="001C42FD"/>
    <w:rsid w:val="001C4715"/>
    <w:rsid w:val="001C483E"/>
    <w:rsid w:val="001C498C"/>
    <w:rsid w:val="001C4BDF"/>
    <w:rsid w:val="001C4D24"/>
    <w:rsid w:val="001C51E5"/>
    <w:rsid w:val="001C66AB"/>
    <w:rsid w:val="001C66F9"/>
    <w:rsid w:val="001C68E6"/>
    <w:rsid w:val="001C6FCB"/>
    <w:rsid w:val="001C7D58"/>
    <w:rsid w:val="001D0F2A"/>
    <w:rsid w:val="001D1B5A"/>
    <w:rsid w:val="001D29D6"/>
    <w:rsid w:val="001D2A6B"/>
    <w:rsid w:val="001D2BE3"/>
    <w:rsid w:val="001D2C18"/>
    <w:rsid w:val="001D2C8E"/>
    <w:rsid w:val="001D36C4"/>
    <w:rsid w:val="001D3811"/>
    <w:rsid w:val="001D40D8"/>
    <w:rsid w:val="001D46C2"/>
    <w:rsid w:val="001D51DA"/>
    <w:rsid w:val="001D5401"/>
    <w:rsid w:val="001D54A9"/>
    <w:rsid w:val="001D55A0"/>
    <w:rsid w:val="001D7BF2"/>
    <w:rsid w:val="001D7C36"/>
    <w:rsid w:val="001D7DF0"/>
    <w:rsid w:val="001E0A47"/>
    <w:rsid w:val="001E0B1F"/>
    <w:rsid w:val="001E0DFF"/>
    <w:rsid w:val="001E13E7"/>
    <w:rsid w:val="001E22DC"/>
    <w:rsid w:val="001E2C7A"/>
    <w:rsid w:val="001E2FDE"/>
    <w:rsid w:val="001E31D2"/>
    <w:rsid w:val="001E356C"/>
    <w:rsid w:val="001E3E58"/>
    <w:rsid w:val="001E4F44"/>
    <w:rsid w:val="001E6DCB"/>
    <w:rsid w:val="001E70EB"/>
    <w:rsid w:val="001E763B"/>
    <w:rsid w:val="001F025C"/>
    <w:rsid w:val="001F0285"/>
    <w:rsid w:val="001F1EAE"/>
    <w:rsid w:val="001F1FFA"/>
    <w:rsid w:val="001F2964"/>
    <w:rsid w:val="001F35C8"/>
    <w:rsid w:val="001F3D75"/>
    <w:rsid w:val="001F40C9"/>
    <w:rsid w:val="001F47A0"/>
    <w:rsid w:val="001F56A2"/>
    <w:rsid w:val="001F5AB6"/>
    <w:rsid w:val="001F6093"/>
    <w:rsid w:val="001F6395"/>
    <w:rsid w:val="001F68BF"/>
    <w:rsid w:val="001F6DBE"/>
    <w:rsid w:val="001F741E"/>
    <w:rsid w:val="001F7D32"/>
    <w:rsid w:val="001F7E7B"/>
    <w:rsid w:val="00200757"/>
    <w:rsid w:val="0020088D"/>
    <w:rsid w:val="00200973"/>
    <w:rsid w:val="00200CFE"/>
    <w:rsid w:val="00200FB7"/>
    <w:rsid w:val="002022E1"/>
    <w:rsid w:val="0020234C"/>
    <w:rsid w:val="002023B8"/>
    <w:rsid w:val="002039E5"/>
    <w:rsid w:val="00204252"/>
    <w:rsid w:val="00204335"/>
    <w:rsid w:val="002046DE"/>
    <w:rsid w:val="00204A34"/>
    <w:rsid w:val="00204DD8"/>
    <w:rsid w:val="00204E74"/>
    <w:rsid w:val="002050EA"/>
    <w:rsid w:val="0020600A"/>
    <w:rsid w:val="002076EB"/>
    <w:rsid w:val="00207C47"/>
    <w:rsid w:val="002100F1"/>
    <w:rsid w:val="002104C4"/>
    <w:rsid w:val="002104F9"/>
    <w:rsid w:val="00210A16"/>
    <w:rsid w:val="00210C01"/>
    <w:rsid w:val="00210FFC"/>
    <w:rsid w:val="00211652"/>
    <w:rsid w:val="00211E2A"/>
    <w:rsid w:val="002127E7"/>
    <w:rsid w:val="00212A0B"/>
    <w:rsid w:val="00212CBA"/>
    <w:rsid w:val="00213FE0"/>
    <w:rsid w:val="002144B4"/>
    <w:rsid w:val="0021482C"/>
    <w:rsid w:val="00214AC8"/>
    <w:rsid w:val="00216231"/>
    <w:rsid w:val="00216C48"/>
    <w:rsid w:val="00217391"/>
    <w:rsid w:val="002175DC"/>
    <w:rsid w:val="00217C8B"/>
    <w:rsid w:val="00217E1C"/>
    <w:rsid w:val="002202DC"/>
    <w:rsid w:val="00220B7F"/>
    <w:rsid w:val="00220E0B"/>
    <w:rsid w:val="0022147B"/>
    <w:rsid w:val="0022158A"/>
    <w:rsid w:val="002217F7"/>
    <w:rsid w:val="0022187D"/>
    <w:rsid w:val="002228CA"/>
    <w:rsid w:val="002228D6"/>
    <w:rsid w:val="00223445"/>
    <w:rsid w:val="00223AB6"/>
    <w:rsid w:val="0022422E"/>
    <w:rsid w:val="00224348"/>
    <w:rsid w:val="0022514C"/>
    <w:rsid w:val="00225247"/>
    <w:rsid w:val="00225744"/>
    <w:rsid w:val="002259A4"/>
    <w:rsid w:val="00225DD1"/>
    <w:rsid w:val="00226003"/>
    <w:rsid w:val="0022607B"/>
    <w:rsid w:val="00226D1F"/>
    <w:rsid w:val="00227232"/>
    <w:rsid w:val="002275D3"/>
    <w:rsid w:val="00227C75"/>
    <w:rsid w:val="00227D6C"/>
    <w:rsid w:val="00230C7C"/>
    <w:rsid w:val="00230DCE"/>
    <w:rsid w:val="0023107A"/>
    <w:rsid w:val="002316E9"/>
    <w:rsid w:val="00231D6E"/>
    <w:rsid w:val="00232209"/>
    <w:rsid w:val="00232566"/>
    <w:rsid w:val="002327B3"/>
    <w:rsid w:val="00234616"/>
    <w:rsid w:val="002347EC"/>
    <w:rsid w:val="00235B0F"/>
    <w:rsid w:val="00236095"/>
    <w:rsid w:val="00236AA0"/>
    <w:rsid w:val="00236E39"/>
    <w:rsid w:val="0023738E"/>
    <w:rsid w:val="00237B98"/>
    <w:rsid w:val="00237D1D"/>
    <w:rsid w:val="00237DE0"/>
    <w:rsid w:val="002409A5"/>
    <w:rsid w:val="00241D70"/>
    <w:rsid w:val="00241E5D"/>
    <w:rsid w:val="002420C2"/>
    <w:rsid w:val="002421C3"/>
    <w:rsid w:val="00242F78"/>
    <w:rsid w:val="00243044"/>
    <w:rsid w:val="00243FB7"/>
    <w:rsid w:val="00244040"/>
    <w:rsid w:val="00244174"/>
    <w:rsid w:val="00244A6F"/>
    <w:rsid w:val="00244EDE"/>
    <w:rsid w:val="002452A7"/>
    <w:rsid w:val="00245338"/>
    <w:rsid w:val="0024568D"/>
    <w:rsid w:val="00245E4A"/>
    <w:rsid w:val="00245FA5"/>
    <w:rsid w:val="002461E7"/>
    <w:rsid w:val="00246321"/>
    <w:rsid w:val="00247262"/>
    <w:rsid w:val="002476DD"/>
    <w:rsid w:val="00250193"/>
    <w:rsid w:val="0025058B"/>
    <w:rsid w:val="00251966"/>
    <w:rsid w:val="00251AEA"/>
    <w:rsid w:val="0025223F"/>
    <w:rsid w:val="002523F3"/>
    <w:rsid w:val="002526EB"/>
    <w:rsid w:val="00253507"/>
    <w:rsid w:val="00254BC9"/>
    <w:rsid w:val="002552BC"/>
    <w:rsid w:val="002558C6"/>
    <w:rsid w:val="00255AEF"/>
    <w:rsid w:val="0025642E"/>
    <w:rsid w:val="00256B70"/>
    <w:rsid w:val="0025715F"/>
    <w:rsid w:val="00257743"/>
    <w:rsid w:val="00260B77"/>
    <w:rsid w:val="00261B50"/>
    <w:rsid w:val="00261B6F"/>
    <w:rsid w:val="00261F8E"/>
    <w:rsid w:val="002623A2"/>
    <w:rsid w:val="0026260F"/>
    <w:rsid w:val="002626A3"/>
    <w:rsid w:val="0026298B"/>
    <w:rsid w:val="00263177"/>
    <w:rsid w:val="00263268"/>
    <w:rsid w:val="00263677"/>
    <w:rsid w:val="00263F34"/>
    <w:rsid w:val="00264273"/>
    <w:rsid w:val="00264BF9"/>
    <w:rsid w:val="00264E21"/>
    <w:rsid w:val="00266DC9"/>
    <w:rsid w:val="00267603"/>
    <w:rsid w:val="00267FC2"/>
    <w:rsid w:val="00271322"/>
    <w:rsid w:val="00271654"/>
    <w:rsid w:val="002724A3"/>
    <w:rsid w:val="00272985"/>
    <w:rsid w:val="00272A0C"/>
    <w:rsid w:val="00272D80"/>
    <w:rsid w:val="0027319E"/>
    <w:rsid w:val="002742AD"/>
    <w:rsid w:val="0027494C"/>
    <w:rsid w:val="00274B48"/>
    <w:rsid w:val="00274FB9"/>
    <w:rsid w:val="0027544C"/>
    <w:rsid w:val="002754B5"/>
    <w:rsid w:val="0027586D"/>
    <w:rsid w:val="002759EB"/>
    <w:rsid w:val="00276264"/>
    <w:rsid w:val="002762F3"/>
    <w:rsid w:val="0027677D"/>
    <w:rsid w:val="00276976"/>
    <w:rsid w:val="00276EDD"/>
    <w:rsid w:val="00280037"/>
    <w:rsid w:val="00280E96"/>
    <w:rsid w:val="002819C2"/>
    <w:rsid w:val="00281BCD"/>
    <w:rsid w:val="002825CF"/>
    <w:rsid w:val="0028287F"/>
    <w:rsid w:val="00282D86"/>
    <w:rsid w:val="00283D73"/>
    <w:rsid w:val="00283D9D"/>
    <w:rsid w:val="002842D3"/>
    <w:rsid w:val="00284766"/>
    <w:rsid w:val="0028511F"/>
    <w:rsid w:val="00285949"/>
    <w:rsid w:val="0028601F"/>
    <w:rsid w:val="00286DAC"/>
    <w:rsid w:val="00287240"/>
    <w:rsid w:val="0028735D"/>
    <w:rsid w:val="00287530"/>
    <w:rsid w:val="0029027D"/>
    <w:rsid w:val="00290F32"/>
    <w:rsid w:val="0029213E"/>
    <w:rsid w:val="002922A1"/>
    <w:rsid w:val="00292E79"/>
    <w:rsid w:val="002930C8"/>
    <w:rsid w:val="002950F6"/>
    <w:rsid w:val="0029539A"/>
    <w:rsid w:val="00295BE9"/>
    <w:rsid w:val="002960A0"/>
    <w:rsid w:val="00296222"/>
    <w:rsid w:val="0029698E"/>
    <w:rsid w:val="0029744A"/>
    <w:rsid w:val="00297AD5"/>
    <w:rsid w:val="00297B50"/>
    <w:rsid w:val="002A018C"/>
    <w:rsid w:val="002A084A"/>
    <w:rsid w:val="002A0B31"/>
    <w:rsid w:val="002A108E"/>
    <w:rsid w:val="002A13E3"/>
    <w:rsid w:val="002A293A"/>
    <w:rsid w:val="002A358D"/>
    <w:rsid w:val="002A35D1"/>
    <w:rsid w:val="002A35E4"/>
    <w:rsid w:val="002A431D"/>
    <w:rsid w:val="002A4571"/>
    <w:rsid w:val="002A4735"/>
    <w:rsid w:val="002A4768"/>
    <w:rsid w:val="002A4CDB"/>
    <w:rsid w:val="002A4D75"/>
    <w:rsid w:val="002A5F1B"/>
    <w:rsid w:val="002A7440"/>
    <w:rsid w:val="002A7BDE"/>
    <w:rsid w:val="002A7F2A"/>
    <w:rsid w:val="002B0486"/>
    <w:rsid w:val="002B0E7B"/>
    <w:rsid w:val="002B18D7"/>
    <w:rsid w:val="002B1AA3"/>
    <w:rsid w:val="002B2180"/>
    <w:rsid w:val="002B2348"/>
    <w:rsid w:val="002B3753"/>
    <w:rsid w:val="002B3B8E"/>
    <w:rsid w:val="002B4047"/>
    <w:rsid w:val="002B5998"/>
    <w:rsid w:val="002B5CA5"/>
    <w:rsid w:val="002B67FE"/>
    <w:rsid w:val="002B6B4F"/>
    <w:rsid w:val="002B6C7A"/>
    <w:rsid w:val="002B6F4A"/>
    <w:rsid w:val="002B7BCC"/>
    <w:rsid w:val="002C04C9"/>
    <w:rsid w:val="002C0F0C"/>
    <w:rsid w:val="002C1758"/>
    <w:rsid w:val="002C19AC"/>
    <w:rsid w:val="002C1BE0"/>
    <w:rsid w:val="002C2414"/>
    <w:rsid w:val="002C26B8"/>
    <w:rsid w:val="002C289B"/>
    <w:rsid w:val="002C2BCC"/>
    <w:rsid w:val="002C3462"/>
    <w:rsid w:val="002C351C"/>
    <w:rsid w:val="002C35CF"/>
    <w:rsid w:val="002C3617"/>
    <w:rsid w:val="002C3741"/>
    <w:rsid w:val="002C3AE6"/>
    <w:rsid w:val="002C4161"/>
    <w:rsid w:val="002C4219"/>
    <w:rsid w:val="002C4BD6"/>
    <w:rsid w:val="002C4CF7"/>
    <w:rsid w:val="002C4D69"/>
    <w:rsid w:val="002C56E9"/>
    <w:rsid w:val="002C5C00"/>
    <w:rsid w:val="002C5E0A"/>
    <w:rsid w:val="002C6716"/>
    <w:rsid w:val="002C6F9E"/>
    <w:rsid w:val="002C7D4F"/>
    <w:rsid w:val="002C7F88"/>
    <w:rsid w:val="002D0B0A"/>
    <w:rsid w:val="002D0E22"/>
    <w:rsid w:val="002D16D5"/>
    <w:rsid w:val="002D1EBB"/>
    <w:rsid w:val="002D1F34"/>
    <w:rsid w:val="002D26C3"/>
    <w:rsid w:val="002D2783"/>
    <w:rsid w:val="002D3132"/>
    <w:rsid w:val="002D3AB7"/>
    <w:rsid w:val="002D3D0E"/>
    <w:rsid w:val="002D3E1C"/>
    <w:rsid w:val="002D3E27"/>
    <w:rsid w:val="002D45C4"/>
    <w:rsid w:val="002D4865"/>
    <w:rsid w:val="002D5451"/>
    <w:rsid w:val="002D57F4"/>
    <w:rsid w:val="002D5D15"/>
    <w:rsid w:val="002D5DD1"/>
    <w:rsid w:val="002D6CA2"/>
    <w:rsid w:val="002E0032"/>
    <w:rsid w:val="002E0FA8"/>
    <w:rsid w:val="002E1503"/>
    <w:rsid w:val="002E15CB"/>
    <w:rsid w:val="002E1BA2"/>
    <w:rsid w:val="002E1EDE"/>
    <w:rsid w:val="002E26A3"/>
    <w:rsid w:val="002E2759"/>
    <w:rsid w:val="002E28F8"/>
    <w:rsid w:val="002E3B01"/>
    <w:rsid w:val="002E4224"/>
    <w:rsid w:val="002E44EB"/>
    <w:rsid w:val="002E4C50"/>
    <w:rsid w:val="002E506B"/>
    <w:rsid w:val="002E5590"/>
    <w:rsid w:val="002E586A"/>
    <w:rsid w:val="002E59E6"/>
    <w:rsid w:val="002E5C1E"/>
    <w:rsid w:val="002E5C21"/>
    <w:rsid w:val="002E6008"/>
    <w:rsid w:val="002E64D7"/>
    <w:rsid w:val="002E761E"/>
    <w:rsid w:val="002E7B6B"/>
    <w:rsid w:val="002F0E31"/>
    <w:rsid w:val="002F10F3"/>
    <w:rsid w:val="002F1906"/>
    <w:rsid w:val="002F1E25"/>
    <w:rsid w:val="002F353A"/>
    <w:rsid w:val="002F393B"/>
    <w:rsid w:val="002F3FB6"/>
    <w:rsid w:val="002F5635"/>
    <w:rsid w:val="002F58C5"/>
    <w:rsid w:val="002F69DE"/>
    <w:rsid w:val="002F7291"/>
    <w:rsid w:val="002F7BEE"/>
    <w:rsid w:val="0030020D"/>
    <w:rsid w:val="00300311"/>
    <w:rsid w:val="00300489"/>
    <w:rsid w:val="003006B4"/>
    <w:rsid w:val="00300B87"/>
    <w:rsid w:val="00301578"/>
    <w:rsid w:val="00301739"/>
    <w:rsid w:val="003019E9"/>
    <w:rsid w:val="00301D19"/>
    <w:rsid w:val="00302038"/>
    <w:rsid w:val="00302DE6"/>
    <w:rsid w:val="003034A3"/>
    <w:rsid w:val="003035E5"/>
    <w:rsid w:val="00303FE0"/>
    <w:rsid w:val="0030419E"/>
    <w:rsid w:val="003045C5"/>
    <w:rsid w:val="00304FAC"/>
    <w:rsid w:val="0030557D"/>
    <w:rsid w:val="00305BF1"/>
    <w:rsid w:val="00306466"/>
    <w:rsid w:val="0030659B"/>
    <w:rsid w:val="00310429"/>
    <w:rsid w:val="00310652"/>
    <w:rsid w:val="003106BA"/>
    <w:rsid w:val="003118A6"/>
    <w:rsid w:val="00312439"/>
    <w:rsid w:val="003139A2"/>
    <w:rsid w:val="003153F7"/>
    <w:rsid w:val="00315925"/>
    <w:rsid w:val="0031618E"/>
    <w:rsid w:val="003166BE"/>
    <w:rsid w:val="00316800"/>
    <w:rsid w:val="00316824"/>
    <w:rsid w:val="003169C3"/>
    <w:rsid w:val="00316DB9"/>
    <w:rsid w:val="003171ED"/>
    <w:rsid w:val="00317FC7"/>
    <w:rsid w:val="003200AE"/>
    <w:rsid w:val="00320301"/>
    <w:rsid w:val="003203FC"/>
    <w:rsid w:val="003205E2"/>
    <w:rsid w:val="0032063D"/>
    <w:rsid w:val="00322B64"/>
    <w:rsid w:val="00322E7F"/>
    <w:rsid w:val="003234BC"/>
    <w:rsid w:val="00323525"/>
    <w:rsid w:val="00323748"/>
    <w:rsid w:val="0032389F"/>
    <w:rsid w:val="00323B87"/>
    <w:rsid w:val="00323F47"/>
    <w:rsid w:val="0032480E"/>
    <w:rsid w:val="00325DB1"/>
    <w:rsid w:val="00325F21"/>
    <w:rsid w:val="00326233"/>
    <w:rsid w:val="00326247"/>
    <w:rsid w:val="003262E5"/>
    <w:rsid w:val="00326912"/>
    <w:rsid w:val="00326BCF"/>
    <w:rsid w:val="00326D24"/>
    <w:rsid w:val="00327444"/>
    <w:rsid w:val="00327739"/>
    <w:rsid w:val="003279B9"/>
    <w:rsid w:val="00327AF7"/>
    <w:rsid w:val="00327E1C"/>
    <w:rsid w:val="0033064B"/>
    <w:rsid w:val="00330707"/>
    <w:rsid w:val="003307A0"/>
    <w:rsid w:val="00330C8C"/>
    <w:rsid w:val="0033117A"/>
    <w:rsid w:val="00331251"/>
    <w:rsid w:val="00331AD4"/>
    <w:rsid w:val="0033230B"/>
    <w:rsid w:val="003331E8"/>
    <w:rsid w:val="003341B4"/>
    <w:rsid w:val="00334AAC"/>
    <w:rsid w:val="00334C97"/>
    <w:rsid w:val="00334D72"/>
    <w:rsid w:val="003350DC"/>
    <w:rsid w:val="0033549F"/>
    <w:rsid w:val="00335981"/>
    <w:rsid w:val="00335C84"/>
    <w:rsid w:val="00335F8B"/>
    <w:rsid w:val="003363E8"/>
    <w:rsid w:val="00337166"/>
    <w:rsid w:val="003375FD"/>
    <w:rsid w:val="00337E1C"/>
    <w:rsid w:val="00340815"/>
    <w:rsid w:val="00340840"/>
    <w:rsid w:val="00340947"/>
    <w:rsid w:val="00340E38"/>
    <w:rsid w:val="00341A58"/>
    <w:rsid w:val="00342778"/>
    <w:rsid w:val="00342ACF"/>
    <w:rsid w:val="00342F77"/>
    <w:rsid w:val="0034318D"/>
    <w:rsid w:val="0034342F"/>
    <w:rsid w:val="00343B66"/>
    <w:rsid w:val="0034471A"/>
    <w:rsid w:val="00344B7A"/>
    <w:rsid w:val="00344DB3"/>
    <w:rsid w:val="003450FE"/>
    <w:rsid w:val="00345225"/>
    <w:rsid w:val="00345304"/>
    <w:rsid w:val="003455F3"/>
    <w:rsid w:val="00345633"/>
    <w:rsid w:val="00345AAC"/>
    <w:rsid w:val="00345BCE"/>
    <w:rsid w:val="00345D66"/>
    <w:rsid w:val="003460A0"/>
    <w:rsid w:val="00346BC2"/>
    <w:rsid w:val="00347638"/>
    <w:rsid w:val="003478BF"/>
    <w:rsid w:val="003479AD"/>
    <w:rsid w:val="0035082D"/>
    <w:rsid w:val="00350D05"/>
    <w:rsid w:val="00351B2A"/>
    <w:rsid w:val="00351C61"/>
    <w:rsid w:val="003527BC"/>
    <w:rsid w:val="0035306F"/>
    <w:rsid w:val="003535EC"/>
    <w:rsid w:val="0035361F"/>
    <w:rsid w:val="0035374A"/>
    <w:rsid w:val="00353D14"/>
    <w:rsid w:val="00354EFD"/>
    <w:rsid w:val="00355387"/>
    <w:rsid w:val="003557B4"/>
    <w:rsid w:val="00355D13"/>
    <w:rsid w:val="0035629B"/>
    <w:rsid w:val="00356859"/>
    <w:rsid w:val="00356A3F"/>
    <w:rsid w:val="00356E6E"/>
    <w:rsid w:val="0035733F"/>
    <w:rsid w:val="003574B3"/>
    <w:rsid w:val="00357846"/>
    <w:rsid w:val="00360083"/>
    <w:rsid w:val="00360417"/>
    <w:rsid w:val="00360757"/>
    <w:rsid w:val="00361144"/>
    <w:rsid w:val="00361840"/>
    <w:rsid w:val="00361F88"/>
    <w:rsid w:val="003621E2"/>
    <w:rsid w:val="0036295A"/>
    <w:rsid w:val="003632DA"/>
    <w:rsid w:val="00363996"/>
    <w:rsid w:val="00363F6F"/>
    <w:rsid w:val="003640BA"/>
    <w:rsid w:val="0036472D"/>
    <w:rsid w:val="00365005"/>
    <w:rsid w:val="00365386"/>
    <w:rsid w:val="003657A5"/>
    <w:rsid w:val="00365EAE"/>
    <w:rsid w:val="00366279"/>
    <w:rsid w:val="003662FF"/>
    <w:rsid w:val="00366F0B"/>
    <w:rsid w:val="00367388"/>
    <w:rsid w:val="00367801"/>
    <w:rsid w:val="00367BC6"/>
    <w:rsid w:val="0037036D"/>
    <w:rsid w:val="00370CFA"/>
    <w:rsid w:val="00370D2F"/>
    <w:rsid w:val="00371012"/>
    <w:rsid w:val="0037101C"/>
    <w:rsid w:val="00372329"/>
    <w:rsid w:val="0037349A"/>
    <w:rsid w:val="00373709"/>
    <w:rsid w:val="003748D3"/>
    <w:rsid w:val="00374AFF"/>
    <w:rsid w:val="00374B0E"/>
    <w:rsid w:val="00375152"/>
    <w:rsid w:val="00375971"/>
    <w:rsid w:val="003763E8"/>
    <w:rsid w:val="003769E3"/>
    <w:rsid w:val="003771A7"/>
    <w:rsid w:val="00377273"/>
    <w:rsid w:val="003778B1"/>
    <w:rsid w:val="00380233"/>
    <w:rsid w:val="00380366"/>
    <w:rsid w:val="00380466"/>
    <w:rsid w:val="003809DD"/>
    <w:rsid w:val="00380AAF"/>
    <w:rsid w:val="00383181"/>
    <w:rsid w:val="00383CAA"/>
    <w:rsid w:val="003841AD"/>
    <w:rsid w:val="003849E2"/>
    <w:rsid w:val="00385102"/>
    <w:rsid w:val="00385748"/>
    <w:rsid w:val="003860D2"/>
    <w:rsid w:val="00387DBC"/>
    <w:rsid w:val="003904DA"/>
    <w:rsid w:val="0039054B"/>
    <w:rsid w:val="0039059A"/>
    <w:rsid w:val="00390A79"/>
    <w:rsid w:val="00390A8C"/>
    <w:rsid w:val="00390E0B"/>
    <w:rsid w:val="00391C19"/>
    <w:rsid w:val="003926A9"/>
    <w:rsid w:val="003932F6"/>
    <w:rsid w:val="0039343C"/>
    <w:rsid w:val="0039592E"/>
    <w:rsid w:val="0039603E"/>
    <w:rsid w:val="003961D7"/>
    <w:rsid w:val="0039631D"/>
    <w:rsid w:val="003972E5"/>
    <w:rsid w:val="003976B5"/>
    <w:rsid w:val="00397B6B"/>
    <w:rsid w:val="00397C7B"/>
    <w:rsid w:val="00397D51"/>
    <w:rsid w:val="003A0552"/>
    <w:rsid w:val="003A05F7"/>
    <w:rsid w:val="003A0BF2"/>
    <w:rsid w:val="003A12AA"/>
    <w:rsid w:val="003A17F7"/>
    <w:rsid w:val="003A1AA2"/>
    <w:rsid w:val="003A20E6"/>
    <w:rsid w:val="003A235E"/>
    <w:rsid w:val="003A2B62"/>
    <w:rsid w:val="003A2BDA"/>
    <w:rsid w:val="003A2FAE"/>
    <w:rsid w:val="003A3855"/>
    <w:rsid w:val="003A5B79"/>
    <w:rsid w:val="003A5E9F"/>
    <w:rsid w:val="003A5FD5"/>
    <w:rsid w:val="003A6587"/>
    <w:rsid w:val="003A7896"/>
    <w:rsid w:val="003B0124"/>
    <w:rsid w:val="003B0228"/>
    <w:rsid w:val="003B067F"/>
    <w:rsid w:val="003B0A42"/>
    <w:rsid w:val="003B1015"/>
    <w:rsid w:val="003B11DA"/>
    <w:rsid w:val="003B237B"/>
    <w:rsid w:val="003B2B3D"/>
    <w:rsid w:val="003B2BFC"/>
    <w:rsid w:val="003B2D05"/>
    <w:rsid w:val="003B2F13"/>
    <w:rsid w:val="003B4D03"/>
    <w:rsid w:val="003B5710"/>
    <w:rsid w:val="003B5EC5"/>
    <w:rsid w:val="003B5F90"/>
    <w:rsid w:val="003B6048"/>
    <w:rsid w:val="003B65D3"/>
    <w:rsid w:val="003C06A9"/>
    <w:rsid w:val="003C0A12"/>
    <w:rsid w:val="003C112C"/>
    <w:rsid w:val="003C1F13"/>
    <w:rsid w:val="003C2054"/>
    <w:rsid w:val="003C2A38"/>
    <w:rsid w:val="003C2F94"/>
    <w:rsid w:val="003C3020"/>
    <w:rsid w:val="003C3199"/>
    <w:rsid w:val="003C3D77"/>
    <w:rsid w:val="003C430A"/>
    <w:rsid w:val="003C4CD3"/>
    <w:rsid w:val="003C5DD1"/>
    <w:rsid w:val="003C5ED9"/>
    <w:rsid w:val="003C6442"/>
    <w:rsid w:val="003C6B30"/>
    <w:rsid w:val="003C74ED"/>
    <w:rsid w:val="003D0173"/>
    <w:rsid w:val="003D070A"/>
    <w:rsid w:val="003D11E1"/>
    <w:rsid w:val="003D142C"/>
    <w:rsid w:val="003D2295"/>
    <w:rsid w:val="003D24B4"/>
    <w:rsid w:val="003D2BDF"/>
    <w:rsid w:val="003D2D67"/>
    <w:rsid w:val="003D34C1"/>
    <w:rsid w:val="003D3655"/>
    <w:rsid w:val="003D3D5C"/>
    <w:rsid w:val="003D3DAD"/>
    <w:rsid w:val="003D4042"/>
    <w:rsid w:val="003D47F6"/>
    <w:rsid w:val="003D4CA4"/>
    <w:rsid w:val="003D4E96"/>
    <w:rsid w:val="003D55E7"/>
    <w:rsid w:val="003D5947"/>
    <w:rsid w:val="003D753C"/>
    <w:rsid w:val="003D754C"/>
    <w:rsid w:val="003D77D4"/>
    <w:rsid w:val="003D7CF2"/>
    <w:rsid w:val="003E0499"/>
    <w:rsid w:val="003E0F3F"/>
    <w:rsid w:val="003E1FC2"/>
    <w:rsid w:val="003E2146"/>
    <w:rsid w:val="003E2241"/>
    <w:rsid w:val="003E2897"/>
    <w:rsid w:val="003E3477"/>
    <w:rsid w:val="003E375A"/>
    <w:rsid w:val="003E448D"/>
    <w:rsid w:val="003E47CA"/>
    <w:rsid w:val="003E4C89"/>
    <w:rsid w:val="003E5697"/>
    <w:rsid w:val="003E61BA"/>
    <w:rsid w:val="003E67F9"/>
    <w:rsid w:val="003E6932"/>
    <w:rsid w:val="003E72D3"/>
    <w:rsid w:val="003E733B"/>
    <w:rsid w:val="003E79EF"/>
    <w:rsid w:val="003E7FF6"/>
    <w:rsid w:val="003F1250"/>
    <w:rsid w:val="003F15F5"/>
    <w:rsid w:val="003F1D0D"/>
    <w:rsid w:val="003F2E64"/>
    <w:rsid w:val="003F34DB"/>
    <w:rsid w:val="003F377E"/>
    <w:rsid w:val="003F3CDF"/>
    <w:rsid w:val="003F3DA9"/>
    <w:rsid w:val="003F44C2"/>
    <w:rsid w:val="003F4EC2"/>
    <w:rsid w:val="003F5196"/>
    <w:rsid w:val="003F51E1"/>
    <w:rsid w:val="003F5C4C"/>
    <w:rsid w:val="003F6224"/>
    <w:rsid w:val="003F7F0B"/>
    <w:rsid w:val="00400562"/>
    <w:rsid w:val="0040113B"/>
    <w:rsid w:val="004026CB"/>
    <w:rsid w:val="004027D0"/>
    <w:rsid w:val="0040288B"/>
    <w:rsid w:val="00403043"/>
    <w:rsid w:val="00403B63"/>
    <w:rsid w:val="004042C9"/>
    <w:rsid w:val="00404A8F"/>
    <w:rsid w:val="00405C5B"/>
    <w:rsid w:val="0040782A"/>
    <w:rsid w:val="0040792B"/>
    <w:rsid w:val="004102F5"/>
    <w:rsid w:val="00410805"/>
    <w:rsid w:val="0041097F"/>
    <w:rsid w:val="00410B0C"/>
    <w:rsid w:val="00410C8F"/>
    <w:rsid w:val="004112E5"/>
    <w:rsid w:val="0041130E"/>
    <w:rsid w:val="00411900"/>
    <w:rsid w:val="00411EEE"/>
    <w:rsid w:val="00412967"/>
    <w:rsid w:val="0041297E"/>
    <w:rsid w:val="00412C95"/>
    <w:rsid w:val="00413C6D"/>
    <w:rsid w:val="00413EC3"/>
    <w:rsid w:val="00413F97"/>
    <w:rsid w:val="004158C1"/>
    <w:rsid w:val="004159DA"/>
    <w:rsid w:val="00416AB4"/>
    <w:rsid w:val="00416BB7"/>
    <w:rsid w:val="00416F38"/>
    <w:rsid w:val="00417415"/>
    <w:rsid w:val="0041741E"/>
    <w:rsid w:val="004177EE"/>
    <w:rsid w:val="00420B03"/>
    <w:rsid w:val="00420C2F"/>
    <w:rsid w:val="0042275B"/>
    <w:rsid w:val="00422B1B"/>
    <w:rsid w:val="00422B67"/>
    <w:rsid w:val="00422C13"/>
    <w:rsid w:val="004235CA"/>
    <w:rsid w:val="00423A11"/>
    <w:rsid w:val="004245C2"/>
    <w:rsid w:val="0042629B"/>
    <w:rsid w:val="004263E2"/>
    <w:rsid w:val="00426570"/>
    <w:rsid w:val="00426619"/>
    <w:rsid w:val="00426BE6"/>
    <w:rsid w:val="00426BF3"/>
    <w:rsid w:val="004274C6"/>
    <w:rsid w:val="004308D6"/>
    <w:rsid w:val="004322C2"/>
    <w:rsid w:val="0043247F"/>
    <w:rsid w:val="00432968"/>
    <w:rsid w:val="004330EA"/>
    <w:rsid w:val="004332F0"/>
    <w:rsid w:val="004334EA"/>
    <w:rsid w:val="00433BC4"/>
    <w:rsid w:val="00434369"/>
    <w:rsid w:val="00434695"/>
    <w:rsid w:val="00434770"/>
    <w:rsid w:val="0043641B"/>
    <w:rsid w:val="00437361"/>
    <w:rsid w:val="00440369"/>
    <w:rsid w:val="0044036A"/>
    <w:rsid w:val="00440408"/>
    <w:rsid w:val="004410B1"/>
    <w:rsid w:val="004420CB"/>
    <w:rsid w:val="00442E3E"/>
    <w:rsid w:val="00443093"/>
    <w:rsid w:val="0044357A"/>
    <w:rsid w:val="00443A78"/>
    <w:rsid w:val="00443FA8"/>
    <w:rsid w:val="00444161"/>
    <w:rsid w:val="0044473B"/>
    <w:rsid w:val="00445FC6"/>
    <w:rsid w:val="00446132"/>
    <w:rsid w:val="0044622C"/>
    <w:rsid w:val="00446297"/>
    <w:rsid w:val="00446BB9"/>
    <w:rsid w:val="00446C22"/>
    <w:rsid w:val="00446C47"/>
    <w:rsid w:val="0044732A"/>
    <w:rsid w:val="00447370"/>
    <w:rsid w:val="00447831"/>
    <w:rsid w:val="0045175E"/>
    <w:rsid w:val="00451A2E"/>
    <w:rsid w:val="00452533"/>
    <w:rsid w:val="0045260E"/>
    <w:rsid w:val="0045273C"/>
    <w:rsid w:val="00452F58"/>
    <w:rsid w:val="004530C6"/>
    <w:rsid w:val="00453919"/>
    <w:rsid w:val="00453B13"/>
    <w:rsid w:val="0045447E"/>
    <w:rsid w:val="00454518"/>
    <w:rsid w:val="004554A9"/>
    <w:rsid w:val="00455AD9"/>
    <w:rsid w:val="00455E9C"/>
    <w:rsid w:val="00456053"/>
    <w:rsid w:val="00456CE1"/>
    <w:rsid w:val="0045708A"/>
    <w:rsid w:val="00457F21"/>
    <w:rsid w:val="00460C3B"/>
    <w:rsid w:val="00461148"/>
    <w:rsid w:val="0046154A"/>
    <w:rsid w:val="004615C0"/>
    <w:rsid w:val="004616B1"/>
    <w:rsid w:val="004616D4"/>
    <w:rsid w:val="00461EDE"/>
    <w:rsid w:val="0046215B"/>
    <w:rsid w:val="004622DB"/>
    <w:rsid w:val="0046258E"/>
    <w:rsid w:val="00462B44"/>
    <w:rsid w:val="00462E54"/>
    <w:rsid w:val="00462E81"/>
    <w:rsid w:val="004649BF"/>
    <w:rsid w:val="00464E4E"/>
    <w:rsid w:val="00464FC5"/>
    <w:rsid w:val="00465248"/>
    <w:rsid w:val="00465D37"/>
    <w:rsid w:val="0046666E"/>
    <w:rsid w:val="00466C34"/>
    <w:rsid w:val="004674E4"/>
    <w:rsid w:val="0046799F"/>
    <w:rsid w:val="00467A4F"/>
    <w:rsid w:val="00467CDF"/>
    <w:rsid w:val="00467E67"/>
    <w:rsid w:val="00467FD2"/>
    <w:rsid w:val="00470C3D"/>
    <w:rsid w:val="00470EB7"/>
    <w:rsid w:val="00471F85"/>
    <w:rsid w:val="0047204C"/>
    <w:rsid w:val="00472D12"/>
    <w:rsid w:val="004732E4"/>
    <w:rsid w:val="00473505"/>
    <w:rsid w:val="00474C99"/>
    <w:rsid w:val="00474D78"/>
    <w:rsid w:val="00475016"/>
    <w:rsid w:val="004753B8"/>
    <w:rsid w:val="004756BA"/>
    <w:rsid w:val="00475BD8"/>
    <w:rsid w:val="00475F54"/>
    <w:rsid w:val="00476AD6"/>
    <w:rsid w:val="00476AFA"/>
    <w:rsid w:val="00477A68"/>
    <w:rsid w:val="0048091D"/>
    <w:rsid w:val="00480B4E"/>
    <w:rsid w:val="004813B8"/>
    <w:rsid w:val="004817CA"/>
    <w:rsid w:val="00481B5E"/>
    <w:rsid w:val="00481F49"/>
    <w:rsid w:val="004824DB"/>
    <w:rsid w:val="00483031"/>
    <w:rsid w:val="00483591"/>
    <w:rsid w:val="004837FF"/>
    <w:rsid w:val="00483E25"/>
    <w:rsid w:val="00484DDF"/>
    <w:rsid w:val="00485192"/>
    <w:rsid w:val="00485672"/>
    <w:rsid w:val="00487803"/>
    <w:rsid w:val="00487855"/>
    <w:rsid w:val="00487ADB"/>
    <w:rsid w:val="00487F94"/>
    <w:rsid w:val="0049013C"/>
    <w:rsid w:val="0049017E"/>
    <w:rsid w:val="004904B9"/>
    <w:rsid w:val="00490805"/>
    <w:rsid w:val="004911DC"/>
    <w:rsid w:val="004913EB"/>
    <w:rsid w:val="00491BF6"/>
    <w:rsid w:val="00491D11"/>
    <w:rsid w:val="00491FC5"/>
    <w:rsid w:val="004928E7"/>
    <w:rsid w:val="00492BC7"/>
    <w:rsid w:val="00493C65"/>
    <w:rsid w:val="00494114"/>
    <w:rsid w:val="00494E1E"/>
    <w:rsid w:val="00494FEC"/>
    <w:rsid w:val="00495B6D"/>
    <w:rsid w:val="00497118"/>
    <w:rsid w:val="00497326"/>
    <w:rsid w:val="00497A04"/>
    <w:rsid w:val="00497AC3"/>
    <w:rsid w:val="004A0D11"/>
    <w:rsid w:val="004A0D92"/>
    <w:rsid w:val="004A0EB3"/>
    <w:rsid w:val="004A1ABE"/>
    <w:rsid w:val="004A2015"/>
    <w:rsid w:val="004A23B1"/>
    <w:rsid w:val="004A292F"/>
    <w:rsid w:val="004A497C"/>
    <w:rsid w:val="004A4B06"/>
    <w:rsid w:val="004A4FE4"/>
    <w:rsid w:val="004A55E5"/>
    <w:rsid w:val="004A6347"/>
    <w:rsid w:val="004A65FF"/>
    <w:rsid w:val="004A6A18"/>
    <w:rsid w:val="004A7221"/>
    <w:rsid w:val="004B010E"/>
    <w:rsid w:val="004B031D"/>
    <w:rsid w:val="004B05B7"/>
    <w:rsid w:val="004B097D"/>
    <w:rsid w:val="004B129D"/>
    <w:rsid w:val="004B15E5"/>
    <w:rsid w:val="004B1825"/>
    <w:rsid w:val="004B1C7F"/>
    <w:rsid w:val="004B2618"/>
    <w:rsid w:val="004B2688"/>
    <w:rsid w:val="004B29A1"/>
    <w:rsid w:val="004B2A08"/>
    <w:rsid w:val="004B2B1F"/>
    <w:rsid w:val="004B41AB"/>
    <w:rsid w:val="004B44A5"/>
    <w:rsid w:val="004B5668"/>
    <w:rsid w:val="004B582B"/>
    <w:rsid w:val="004B586E"/>
    <w:rsid w:val="004B5D88"/>
    <w:rsid w:val="004B60E3"/>
    <w:rsid w:val="004B68AA"/>
    <w:rsid w:val="004B69E6"/>
    <w:rsid w:val="004B6A23"/>
    <w:rsid w:val="004B765D"/>
    <w:rsid w:val="004C00FD"/>
    <w:rsid w:val="004C0323"/>
    <w:rsid w:val="004C0946"/>
    <w:rsid w:val="004C0AAC"/>
    <w:rsid w:val="004C1282"/>
    <w:rsid w:val="004C13F0"/>
    <w:rsid w:val="004C151D"/>
    <w:rsid w:val="004C15B0"/>
    <w:rsid w:val="004C2A1E"/>
    <w:rsid w:val="004C3456"/>
    <w:rsid w:val="004C3EA4"/>
    <w:rsid w:val="004C4666"/>
    <w:rsid w:val="004C4C6E"/>
    <w:rsid w:val="004C5051"/>
    <w:rsid w:val="004C55DA"/>
    <w:rsid w:val="004C5D92"/>
    <w:rsid w:val="004D0302"/>
    <w:rsid w:val="004D0446"/>
    <w:rsid w:val="004D0C69"/>
    <w:rsid w:val="004D0C75"/>
    <w:rsid w:val="004D14EB"/>
    <w:rsid w:val="004D2541"/>
    <w:rsid w:val="004D4D76"/>
    <w:rsid w:val="004D53BE"/>
    <w:rsid w:val="004D5555"/>
    <w:rsid w:val="004D562C"/>
    <w:rsid w:val="004D58EC"/>
    <w:rsid w:val="004D6003"/>
    <w:rsid w:val="004D60A2"/>
    <w:rsid w:val="004D651C"/>
    <w:rsid w:val="004D6A0E"/>
    <w:rsid w:val="004E00A1"/>
    <w:rsid w:val="004E087D"/>
    <w:rsid w:val="004E096C"/>
    <w:rsid w:val="004E0E21"/>
    <w:rsid w:val="004E1B06"/>
    <w:rsid w:val="004E1FE3"/>
    <w:rsid w:val="004E2421"/>
    <w:rsid w:val="004E25C7"/>
    <w:rsid w:val="004E28C0"/>
    <w:rsid w:val="004E28D4"/>
    <w:rsid w:val="004E31C1"/>
    <w:rsid w:val="004E35BD"/>
    <w:rsid w:val="004E3B26"/>
    <w:rsid w:val="004E4C0E"/>
    <w:rsid w:val="004E4F43"/>
    <w:rsid w:val="004E6E27"/>
    <w:rsid w:val="004E7037"/>
    <w:rsid w:val="004E7533"/>
    <w:rsid w:val="004F02E7"/>
    <w:rsid w:val="004F073B"/>
    <w:rsid w:val="004F0B42"/>
    <w:rsid w:val="004F0E23"/>
    <w:rsid w:val="004F18A2"/>
    <w:rsid w:val="004F20A8"/>
    <w:rsid w:val="004F20E7"/>
    <w:rsid w:val="004F3149"/>
    <w:rsid w:val="004F32B8"/>
    <w:rsid w:val="004F34AC"/>
    <w:rsid w:val="004F414F"/>
    <w:rsid w:val="004F41F9"/>
    <w:rsid w:val="004F47AC"/>
    <w:rsid w:val="004F548C"/>
    <w:rsid w:val="004F58DC"/>
    <w:rsid w:val="004F611A"/>
    <w:rsid w:val="004F7DE4"/>
    <w:rsid w:val="004F7E4A"/>
    <w:rsid w:val="005006C9"/>
    <w:rsid w:val="0050078F"/>
    <w:rsid w:val="00501182"/>
    <w:rsid w:val="005014AD"/>
    <w:rsid w:val="00501F6B"/>
    <w:rsid w:val="00503101"/>
    <w:rsid w:val="00503AF7"/>
    <w:rsid w:val="00503F26"/>
    <w:rsid w:val="00505014"/>
    <w:rsid w:val="0050537C"/>
    <w:rsid w:val="00505666"/>
    <w:rsid w:val="005059C3"/>
    <w:rsid w:val="00507095"/>
    <w:rsid w:val="005075C8"/>
    <w:rsid w:val="005076DA"/>
    <w:rsid w:val="00507BAD"/>
    <w:rsid w:val="00510371"/>
    <w:rsid w:val="00510909"/>
    <w:rsid w:val="00510A9B"/>
    <w:rsid w:val="00511746"/>
    <w:rsid w:val="00511D45"/>
    <w:rsid w:val="00511E7B"/>
    <w:rsid w:val="005129E6"/>
    <w:rsid w:val="005139FF"/>
    <w:rsid w:val="00513E2B"/>
    <w:rsid w:val="00514249"/>
    <w:rsid w:val="00514A72"/>
    <w:rsid w:val="0051549B"/>
    <w:rsid w:val="00515B36"/>
    <w:rsid w:val="0051624F"/>
    <w:rsid w:val="00517B46"/>
    <w:rsid w:val="00517F2D"/>
    <w:rsid w:val="00520563"/>
    <w:rsid w:val="00520A03"/>
    <w:rsid w:val="00521699"/>
    <w:rsid w:val="00522059"/>
    <w:rsid w:val="00522214"/>
    <w:rsid w:val="005236BB"/>
    <w:rsid w:val="00523920"/>
    <w:rsid w:val="00523C70"/>
    <w:rsid w:val="00523CB1"/>
    <w:rsid w:val="00524DBA"/>
    <w:rsid w:val="0052502C"/>
    <w:rsid w:val="0052616D"/>
    <w:rsid w:val="005266B1"/>
    <w:rsid w:val="00526ECD"/>
    <w:rsid w:val="005272D7"/>
    <w:rsid w:val="00527C58"/>
    <w:rsid w:val="00530631"/>
    <w:rsid w:val="005309DA"/>
    <w:rsid w:val="00530DD9"/>
    <w:rsid w:val="00530F67"/>
    <w:rsid w:val="00531023"/>
    <w:rsid w:val="00531CF8"/>
    <w:rsid w:val="00531DB2"/>
    <w:rsid w:val="00531FCB"/>
    <w:rsid w:val="0053259E"/>
    <w:rsid w:val="0053297D"/>
    <w:rsid w:val="0053314C"/>
    <w:rsid w:val="00533668"/>
    <w:rsid w:val="00533739"/>
    <w:rsid w:val="0053390C"/>
    <w:rsid w:val="00533DAE"/>
    <w:rsid w:val="0053431B"/>
    <w:rsid w:val="00534A98"/>
    <w:rsid w:val="005353E0"/>
    <w:rsid w:val="00535A1C"/>
    <w:rsid w:val="00535A9C"/>
    <w:rsid w:val="00535DB5"/>
    <w:rsid w:val="005363E4"/>
    <w:rsid w:val="00536934"/>
    <w:rsid w:val="00536B53"/>
    <w:rsid w:val="00536DC0"/>
    <w:rsid w:val="005407CF"/>
    <w:rsid w:val="0054352A"/>
    <w:rsid w:val="005439DD"/>
    <w:rsid w:val="00543BD7"/>
    <w:rsid w:val="005447FF"/>
    <w:rsid w:val="005449E0"/>
    <w:rsid w:val="00544EC4"/>
    <w:rsid w:val="00544EFD"/>
    <w:rsid w:val="005450AC"/>
    <w:rsid w:val="00545EDC"/>
    <w:rsid w:val="005469DD"/>
    <w:rsid w:val="005469E5"/>
    <w:rsid w:val="0054745C"/>
    <w:rsid w:val="005475F0"/>
    <w:rsid w:val="00547724"/>
    <w:rsid w:val="00547C9B"/>
    <w:rsid w:val="00547F37"/>
    <w:rsid w:val="0055016F"/>
    <w:rsid w:val="0055063F"/>
    <w:rsid w:val="00551297"/>
    <w:rsid w:val="00551D0B"/>
    <w:rsid w:val="0055429C"/>
    <w:rsid w:val="0055432D"/>
    <w:rsid w:val="0055500F"/>
    <w:rsid w:val="0055559F"/>
    <w:rsid w:val="00555C13"/>
    <w:rsid w:val="00555CFB"/>
    <w:rsid w:val="0055630E"/>
    <w:rsid w:val="00557496"/>
    <w:rsid w:val="00557869"/>
    <w:rsid w:val="00557CDC"/>
    <w:rsid w:val="005604D1"/>
    <w:rsid w:val="00560B3B"/>
    <w:rsid w:val="00560BB0"/>
    <w:rsid w:val="00561512"/>
    <w:rsid w:val="00562873"/>
    <w:rsid w:val="00562D33"/>
    <w:rsid w:val="00563BD0"/>
    <w:rsid w:val="005649E2"/>
    <w:rsid w:val="00564BAF"/>
    <w:rsid w:val="005650C0"/>
    <w:rsid w:val="0056533F"/>
    <w:rsid w:val="00565B15"/>
    <w:rsid w:val="00565D14"/>
    <w:rsid w:val="00565F72"/>
    <w:rsid w:val="00566A3C"/>
    <w:rsid w:val="00566A44"/>
    <w:rsid w:val="00566A59"/>
    <w:rsid w:val="005677D0"/>
    <w:rsid w:val="00567F9E"/>
    <w:rsid w:val="005706E3"/>
    <w:rsid w:val="00571741"/>
    <w:rsid w:val="00571CE5"/>
    <w:rsid w:val="00571FB6"/>
    <w:rsid w:val="00572820"/>
    <w:rsid w:val="00572843"/>
    <w:rsid w:val="00572F2C"/>
    <w:rsid w:val="00573512"/>
    <w:rsid w:val="005740F2"/>
    <w:rsid w:val="00574A15"/>
    <w:rsid w:val="00574B11"/>
    <w:rsid w:val="00574E2F"/>
    <w:rsid w:val="00574E90"/>
    <w:rsid w:val="0057547A"/>
    <w:rsid w:val="00575CAF"/>
    <w:rsid w:val="00575F01"/>
    <w:rsid w:val="00576995"/>
    <w:rsid w:val="00577237"/>
    <w:rsid w:val="00577DD3"/>
    <w:rsid w:val="0058062E"/>
    <w:rsid w:val="0058098F"/>
    <w:rsid w:val="0058131D"/>
    <w:rsid w:val="00581A4C"/>
    <w:rsid w:val="005823E6"/>
    <w:rsid w:val="005828CC"/>
    <w:rsid w:val="00583589"/>
    <w:rsid w:val="0058542D"/>
    <w:rsid w:val="00585AD2"/>
    <w:rsid w:val="00585F0D"/>
    <w:rsid w:val="00586AB2"/>
    <w:rsid w:val="00586E28"/>
    <w:rsid w:val="00587878"/>
    <w:rsid w:val="00587A96"/>
    <w:rsid w:val="00587ABA"/>
    <w:rsid w:val="00587BC8"/>
    <w:rsid w:val="00587CD8"/>
    <w:rsid w:val="00587FA3"/>
    <w:rsid w:val="005900A5"/>
    <w:rsid w:val="00590CA2"/>
    <w:rsid w:val="00590E84"/>
    <w:rsid w:val="0059114A"/>
    <w:rsid w:val="00591229"/>
    <w:rsid w:val="00591357"/>
    <w:rsid w:val="00591B08"/>
    <w:rsid w:val="00591D8B"/>
    <w:rsid w:val="00592277"/>
    <w:rsid w:val="005924C7"/>
    <w:rsid w:val="00593026"/>
    <w:rsid w:val="005934FF"/>
    <w:rsid w:val="00593DB6"/>
    <w:rsid w:val="00593E9D"/>
    <w:rsid w:val="00594120"/>
    <w:rsid w:val="0059415C"/>
    <w:rsid w:val="00594BE0"/>
    <w:rsid w:val="00594F82"/>
    <w:rsid w:val="00595077"/>
    <w:rsid w:val="00595147"/>
    <w:rsid w:val="00595CB0"/>
    <w:rsid w:val="00595F30"/>
    <w:rsid w:val="00595F9A"/>
    <w:rsid w:val="00596BD5"/>
    <w:rsid w:val="00597184"/>
    <w:rsid w:val="0059762C"/>
    <w:rsid w:val="00597FBB"/>
    <w:rsid w:val="005A0323"/>
    <w:rsid w:val="005A1429"/>
    <w:rsid w:val="005A151E"/>
    <w:rsid w:val="005A1710"/>
    <w:rsid w:val="005A1EF1"/>
    <w:rsid w:val="005A2755"/>
    <w:rsid w:val="005A2817"/>
    <w:rsid w:val="005A2E50"/>
    <w:rsid w:val="005A2EEA"/>
    <w:rsid w:val="005A3355"/>
    <w:rsid w:val="005A3E7B"/>
    <w:rsid w:val="005A3F3E"/>
    <w:rsid w:val="005A419A"/>
    <w:rsid w:val="005A4A58"/>
    <w:rsid w:val="005A5230"/>
    <w:rsid w:val="005A5666"/>
    <w:rsid w:val="005A7624"/>
    <w:rsid w:val="005A76E5"/>
    <w:rsid w:val="005A7B2C"/>
    <w:rsid w:val="005A7CD2"/>
    <w:rsid w:val="005B13CE"/>
    <w:rsid w:val="005B1998"/>
    <w:rsid w:val="005B1C20"/>
    <w:rsid w:val="005B1C3A"/>
    <w:rsid w:val="005B1D42"/>
    <w:rsid w:val="005B347B"/>
    <w:rsid w:val="005B3B50"/>
    <w:rsid w:val="005B3DDE"/>
    <w:rsid w:val="005B4422"/>
    <w:rsid w:val="005B4D56"/>
    <w:rsid w:val="005B50AF"/>
    <w:rsid w:val="005B5DD3"/>
    <w:rsid w:val="005B69FB"/>
    <w:rsid w:val="005B6B19"/>
    <w:rsid w:val="005B7E75"/>
    <w:rsid w:val="005C1872"/>
    <w:rsid w:val="005C1954"/>
    <w:rsid w:val="005C1A33"/>
    <w:rsid w:val="005C1AB3"/>
    <w:rsid w:val="005C21F1"/>
    <w:rsid w:val="005C264D"/>
    <w:rsid w:val="005C275C"/>
    <w:rsid w:val="005C2FE4"/>
    <w:rsid w:val="005C3272"/>
    <w:rsid w:val="005C38AA"/>
    <w:rsid w:val="005C3A58"/>
    <w:rsid w:val="005C43B6"/>
    <w:rsid w:val="005C542E"/>
    <w:rsid w:val="005C5463"/>
    <w:rsid w:val="005C547D"/>
    <w:rsid w:val="005C5B7A"/>
    <w:rsid w:val="005C5C65"/>
    <w:rsid w:val="005C66CB"/>
    <w:rsid w:val="005C6DEE"/>
    <w:rsid w:val="005C716A"/>
    <w:rsid w:val="005C74D5"/>
    <w:rsid w:val="005C792E"/>
    <w:rsid w:val="005C7F34"/>
    <w:rsid w:val="005D0826"/>
    <w:rsid w:val="005D3279"/>
    <w:rsid w:val="005D3860"/>
    <w:rsid w:val="005D3C91"/>
    <w:rsid w:val="005D4517"/>
    <w:rsid w:val="005D4595"/>
    <w:rsid w:val="005D56BE"/>
    <w:rsid w:val="005D6C1E"/>
    <w:rsid w:val="005D6F59"/>
    <w:rsid w:val="005D7B88"/>
    <w:rsid w:val="005E0303"/>
    <w:rsid w:val="005E0993"/>
    <w:rsid w:val="005E1193"/>
    <w:rsid w:val="005E1C7B"/>
    <w:rsid w:val="005E1D95"/>
    <w:rsid w:val="005E214A"/>
    <w:rsid w:val="005E2B82"/>
    <w:rsid w:val="005E32D2"/>
    <w:rsid w:val="005E3458"/>
    <w:rsid w:val="005E3EE3"/>
    <w:rsid w:val="005E4BF4"/>
    <w:rsid w:val="005E4CA6"/>
    <w:rsid w:val="005E7614"/>
    <w:rsid w:val="005E77CF"/>
    <w:rsid w:val="005E79BF"/>
    <w:rsid w:val="005E7A31"/>
    <w:rsid w:val="005F2B37"/>
    <w:rsid w:val="005F3407"/>
    <w:rsid w:val="005F44C8"/>
    <w:rsid w:val="005F474A"/>
    <w:rsid w:val="005F5061"/>
    <w:rsid w:val="005F524C"/>
    <w:rsid w:val="005F6A66"/>
    <w:rsid w:val="005F6C44"/>
    <w:rsid w:val="005F6FE9"/>
    <w:rsid w:val="005F722F"/>
    <w:rsid w:val="006005D3"/>
    <w:rsid w:val="00601DEB"/>
    <w:rsid w:val="006024E9"/>
    <w:rsid w:val="006025D9"/>
    <w:rsid w:val="006029F6"/>
    <w:rsid w:val="00604E98"/>
    <w:rsid w:val="00605176"/>
    <w:rsid w:val="00605469"/>
    <w:rsid w:val="0060564D"/>
    <w:rsid w:val="00605DE4"/>
    <w:rsid w:val="006060E0"/>
    <w:rsid w:val="006062D5"/>
    <w:rsid w:val="006065EF"/>
    <w:rsid w:val="0060688F"/>
    <w:rsid w:val="00607737"/>
    <w:rsid w:val="00607E17"/>
    <w:rsid w:val="00607EFE"/>
    <w:rsid w:val="006100EF"/>
    <w:rsid w:val="0061019C"/>
    <w:rsid w:val="00610389"/>
    <w:rsid w:val="006112DE"/>
    <w:rsid w:val="0061263B"/>
    <w:rsid w:val="00612832"/>
    <w:rsid w:val="006129E1"/>
    <w:rsid w:val="00613816"/>
    <w:rsid w:val="00613F32"/>
    <w:rsid w:val="00614CED"/>
    <w:rsid w:val="00615038"/>
    <w:rsid w:val="0061558E"/>
    <w:rsid w:val="00615DB5"/>
    <w:rsid w:val="00616F9E"/>
    <w:rsid w:val="00617090"/>
    <w:rsid w:val="0061790F"/>
    <w:rsid w:val="006200C2"/>
    <w:rsid w:val="00620228"/>
    <w:rsid w:val="006208E8"/>
    <w:rsid w:val="00620E74"/>
    <w:rsid w:val="00620F40"/>
    <w:rsid w:val="00621341"/>
    <w:rsid w:val="00621492"/>
    <w:rsid w:val="00623050"/>
    <w:rsid w:val="006235DB"/>
    <w:rsid w:val="006235E5"/>
    <w:rsid w:val="00623840"/>
    <w:rsid w:val="00623BE0"/>
    <w:rsid w:val="00623CFA"/>
    <w:rsid w:val="006243DB"/>
    <w:rsid w:val="00624472"/>
    <w:rsid w:val="00624659"/>
    <w:rsid w:val="0062778B"/>
    <w:rsid w:val="00630094"/>
    <w:rsid w:val="006310F9"/>
    <w:rsid w:val="00631575"/>
    <w:rsid w:val="00631D5F"/>
    <w:rsid w:val="00632042"/>
    <w:rsid w:val="00632163"/>
    <w:rsid w:val="006328BE"/>
    <w:rsid w:val="00633533"/>
    <w:rsid w:val="00634ECC"/>
    <w:rsid w:val="006360FA"/>
    <w:rsid w:val="006365E5"/>
    <w:rsid w:val="00636A3F"/>
    <w:rsid w:val="00637158"/>
    <w:rsid w:val="006373B4"/>
    <w:rsid w:val="00637B31"/>
    <w:rsid w:val="00640765"/>
    <w:rsid w:val="00640B44"/>
    <w:rsid w:val="00640C6D"/>
    <w:rsid w:val="00640F8A"/>
    <w:rsid w:val="00641044"/>
    <w:rsid w:val="00641821"/>
    <w:rsid w:val="00641A22"/>
    <w:rsid w:val="0064242D"/>
    <w:rsid w:val="0064388A"/>
    <w:rsid w:val="00643C99"/>
    <w:rsid w:val="0064455F"/>
    <w:rsid w:val="00644942"/>
    <w:rsid w:val="00644A87"/>
    <w:rsid w:val="00644EE2"/>
    <w:rsid w:val="00644FD9"/>
    <w:rsid w:val="00645DB8"/>
    <w:rsid w:val="006468C6"/>
    <w:rsid w:val="00646C8D"/>
    <w:rsid w:val="0064709C"/>
    <w:rsid w:val="00647998"/>
    <w:rsid w:val="006479F0"/>
    <w:rsid w:val="00650CB2"/>
    <w:rsid w:val="00651558"/>
    <w:rsid w:val="006518C4"/>
    <w:rsid w:val="00651967"/>
    <w:rsid w:val="00652D12"/>
    <w:rsid w:val="0065322C"/>
    <w:rsid w:val="0065373A"/>
    <w:rsid w:val="00653D39"/>
    <w:rsid w:val="00653F07"/>
    <w:rsid w:val="00654253"/>
    <w:rsid w:val="00654325"/>
    <w:rsid w:val="00654478"/>
    <w:rsid w:val="00654C80"/>
    <w:rsid w:val="00655825"/>
    <w:rsid w:val="00655A59"/>
    <w:rsid w:val="00655FBB"/>
    <w:rsid w:val="00656251"/>
    <w:rsid w:val="00656854"/>
    <w:rsid w:val="006569A3"/>
    <w:rsid w:val="006571E2"/>
    <w:rsid w:val="006607E8"/>
    <w:rsid w:val="00660AB8"/>
    <w:rsid w:val="00660BBE"/>
    <w:rsid w:val="00661182"/>
    <w:rsid w:val="006617B7"/>
    <w:rsid w:val="0066183E"/>
    <w:rsid w:val="00661923"/>
    <w:rsid w:val="00661B27"/>
    <w:rsid w:val="00661CB0"/>
    <w:rsid w:val="0066272E"/>
    <w:rsid w:val="00662BCD"/>
    <w:rsid w:val="006632B1"/>
    <w:rsid w:val="00663A3F"/>
    <w:rsid w:val="00663D4F"/>
    <w:rsid w:val="006647E7"/>
    <w:rsid w:val="00664BC1"/>
    <w:rsid w:val="0066548A"/>
    <w:rsid w:val="006659D4"/>
    <w:rsid w:val="00665F77"/>
    <w:rsid w:val="00666D20"/>
    <w:rsid w:val="0066798D"/>
    <w:rsid w:val="006700DC"/>
    <w:rsid w:val="006711A4"/>
    <w:rsid w:val="00671D12"/>
    <w:rsid w:val="00671FA4"/>
    <w:rsid w:val="00671FD3"/>
    <w:rsid w:val="00672605"/>
    <w:rsid w:val="00672714"/>
    <w:rsid w:val="00673852"/>
    <w:rsid w:val="00673879"/>
    <w:rsid w:val="00673BFC"/>
    <w:rsid w:val="00674EC0"/>
    <w:rsid w:val="006750A8"/>
    <w:rsid w:val="006755FF"/>
    <w:rsid w:val="0067574E"/>
    <w:rsid w:val="00675C75"/>
    <w:rsid w:val="00675F48"/>
    <w:rsid w:val="00676037"/>
    <w:rsid w:val="006761A5"/>
    <w:rsid w:val="00676E42"/>
    <w:rsid w:val="006770B1"/>
    <w:rsid w:val="00677175"/>
    <w:rsid w:val="006803A2"/>
    <w:rsid w:val="00680E6C"/>
    <w:rsid w:val="00682A4C"/>
    <w:rsid w:val="00683301"/>
    <w:rsid w:val="00683793"/>
    <w:rsid w:val="00683D03"/>
    <w:rsid w:val="006842F3"/>
    <w:rsid w:val="00684859"/>
    <w:rsid w:val="00684952"/>
    <w:rsid w:val="0068498B"/>
    <w:rsid w:val="006853C0"/>
    <w:rsid w:val="00685749"/>
    <w:rsid w:val="00685B69"/>
    <w:rsid w:val="0068652B"/>
    <w:rsid w:val="0068659C"/>
    <w:rsid w:val="006867FA"/>
    <w:rsid w:val="006871A6"/>
    <w:rsid w:val="006878DE"/>
    <w:rsid w:val="00687B14"/>
    <w:rsid w:val="00687F1B"/>
    <w:rsid w:val="00690A6C"/>
    <w:rsid w:val="0069144E"/>
    <w:rsid w:val="0069168B"/>
    <w:rsid w:val="006917C1"/>
    <w:rsid w:val="006917F2"/>
    <w:rsid w:val="00693145"/>
    <w:rsid w:val="00693200"/>
    <w:rsid w:val="00693BFE"/>
    <w:rsid w:val="0069464E"/>
    <w:rsid w:val="006958C3"/>
    <w:rsid w:val="006959F0"/>
    <w:rsid w:val="00696005"/>
    <w:rsid w:val="006960AA"/>
    <w:rsid w:val="006964DD"/>
    <w:rsid w:val="00697064"/>
    <w:rsid w:val="0069729A"/>
    <w:rsid w:val="006972CF"/>
    <w:rsid w:val="006A074C"/>
    <w:rsid w:val="006A0A26"/>
    <w:rsid w:val="006A0B7F"/>
    <w:rsid w:val="006A0ED8"/>
    <w:rsid w:val="006A1B7B"/>
    <w:rsid w:val="006A25D7"/>
    <w:rsid w:val="006A2869"/>
    <w:rsid w:val="006A2B14"/>
    <w:rsid w:val="006A36D3"/>
    <w:rsid w:val="006A3B0D"/>
    <w:rsid w:val="006A446F"/>
    <w:rsid w:val="006A4C9A"/>
    <w:rsid w:val="006A527B"/>
    <w:rsid w:val="006A558B"/>
    <w:rsid w:val="006A5739"/>
    <w:rsid w:val="006A57C3"/>
    <w:rsid w:val="006A5BC1"/>
    <w:rsid w:val="006A5DB3"/>
    <w:rsid w:val="006A6138"/>
    <w:rsid w:val="006A661C"/>
    <w:rsid w:val="006A7EB7"/>
    <w:rsid w:val="006B1E81"/>
    <w:rsid w:val="006B2A35"/>
    <w:rsid w:val="006B328D"/>
    <w:rsid w:val="006B368A"/>
    <w:rsid w:val="006B394A"/>
    <w:rsid w:val="006B39E7"/>
    <w:rsid w:val="006B3EF8"/>
    <w:rsid w:val="006B40FB"/>
    <w:rsid w:val="006B4333"/>
    <w:rsid w:val="006B4614"/>
    <w:rsid w:val="006B57B0"/>
    <w:rsid w:val="006B6233"/>
    <w:rsid w:val="006B6F73"/>
    <w:rsid w:val="006B7313"/>
    <w:rsid w:val="006B7399"/>
    <w:rsid w:val="006B7459"/>
    <w:rsid w:val="006B74DE"/>
    <w:rsid w:val="006C0C1C"/>
    <w:rsid w:val="006C0C6D"/>
    <w:rsid w:val="006C382D"/>
    <w:rsid w:val="006C3DEA"/>
    <w:rsid w:val="006C4611"/>
    <w:rsid w:val="006C4CA3"/>
    <w:rsid w:val="006C5A81"/>
    <w:rsid w:val="006C5DD4"/>
    <w:rsid w:val="006C6C5F"/>
    <w:rsid w:val="006C74A7"/>
    <w:rsid w:val="006C7D17"/>
    <w:rsid w:val="006D07AA"/>
    <w:rsid w:val="006D1DEE"/>
    <w:rsid w:val="006D2304"/>
    <w:rsid w:val="006D28A7"/>
    <w:rsid w:val="006D2A8D"/>
    <w:rsid w:val="006D2F2C"/>
    <w:rsid w:val="006D2FA3"/>
    <w:rsid w:val="006D35B2"/>
    <w:rsid w:val="006D375E"/>
    <w:rsid w:val="006D4A46"/>
    <w:rsid w:val="006D51A1"/>
    <w:rsid w:val="006D67BA"/>
    <w:rsid w:val="006D6AA9"/>
    <w:rsid w:val="006D7FE2"/>
    <w:rsid w:val="006E02B8"/>
    <w:rsid w:val="006E0596"/>
    <w:rsid w:val="006E07EE"/>
    <w:rsid w:val="006E0812"/>
    <w:rsid w:val="006E0861"/>
    <w:rsid w:val="006E0DBD"/>
    <w:rsid w:val="006E13AC"/>
    <w:rsid w:val="006E1461"/>
    <w:rsid w:val="006E173C"/>
    <w:rsid w:val="006E19DD"/>
    <w:rsid w:val="006E2167"/>
    <w:rsid w:val="006E2192"/>
    <w:rsid w:val="006E23BD"/>
    <w:rsid w:val="006E24A5"/>
    <w:rsid w:val="006E29B7"/>
    <w:rsid w:val="006E2A70"/>
    <w:rsid w:val="006E36B0"/>
    <w:rsid w:val="006E4269"/>
    <w:rsid w:val="006E450A"/>
    <w:rsid w:val="006E4656"/>
    <w:rsid w:val="006E5266"/>
    <w:rsid w:val="006E55DC"/>
    <w:rsid w:val="006E6353"/>
    <w:rsid w:val="006E6504"/>
    <w:rsid w:val="006E673D"/>
    <w:rsid w:val="006E6ACC"/>
    <w:rsid w:val="006E6ACE"/>
    <w:rsid w:val="006E75F1"/>
    <w:rsid w:val="006F0722"/>
    <w:rsid w:val="006F087C"/>
    <w:rsid w:val="006F1454"/>
    <w:rsid w:val="006F1F70"/>
    <w:rsid w:val="006F2398"/>
    <w:rsid w:val="006F2456"/>
    <w:rsid w:val="006F25AF"/>
    <w:rsid w:val="006F25CB"/>
    <w:rsid w:val="006F2E7E"/>
    <w:rsid w:val="006F3485"/>
    <w:rsid w:val="006F3A72"/>
    <w:rsid w:val="006F3C67"/>
    <w:rsid w:val="006F3FE0"/>
    <w:rsid w:val="006F51BA"/>
    <w:rsid w:val="006F5F97"/>
    <w:rsid w:val="006F743F"/>
    <w:rsid w:val="006F7790"/>
    <w:rsid w:val="007003C6"/>
    <w:rsid w:val="0070132B"/>
    <w:rsid w:val="0070138F"/>
    <w:rsid w:val="00702106"/>
    <w:rsid w:val="0070228A"/>
    <w:rsid w:val="0070272F"/>
    <w:rsid w:val="0070335A"/>
    <w:rsid w:val="00704699"/>
    <w:rsid w:val="0070507B"/>
    <w:rsid w:val="007057EA"/>
    <w:rsid w:val="00705B56"/>
    <w:rsid w:val="00705CFE"/>
    <w:rsid w:val="007064B9"/>
    <w:rsid w:val="00707863"/>
    <w:rsid w:val="007079F4"/>
    <w:rsid w:val="00710676"/>
    <w:rsid w:val="00710E0C"/>
    <w:rsid w:val="00711912"/>
    <w:rsid w:val="00711959"/>
    <w:rsid w:val="00711C90"/>
    <w:rsid w:val="0071253B"/>
    <w:rsid w:val="007126A4"/>
    <w:rsid w:val="00712DB6"/>
    <w:rsid w:val="00713134"/>
    <w:rsid w:val="0071317B"/>
    <w:rsid w:val="00713A81"/>
    <w:rsid w:val="00713B24"/>
    <w:rsid w:val="007141E5"/>
    <w:rsid w:val="00714E50"/>
    <w:rsid w:val="0071587C"/>
    <w:rsid w:val="0071589F"/>
    <w:rsid w:val="00715D88"/>
    <w:rsid w:val="00716622"/>
    <w:rsid w:val="0071680E"/>
    <w:rsid w:val="00716B07"/>
    <w:rsid w:val="007170FD"/>
    <w:rsid w:val="00717331"/>
    <w:rsid w:val="00720476"/>
    <w:rsid w:val="0072056F"/>
    <w:rsid w:val="00720A7C"/>
    <w:rsid w:val="007221A7"/>
    <w:rsid w:val="00722E67"/>
    <w:rsid w:val="007232A3"/>
    <w:rsid w:val="007232B9"/>
    <w:rsid w:val="007233F9"/>
    <w:rsid w:val="007239F8"/>
    <w:rsid w:val="00723D2C"/>
    <w:rsid w:val="00724797"/>
    <w:rsid w:val="00724E99"/>
    <w:rsid w:val="00726AFD"/>
    <w:rsid w:val="00726F5E"/>
    <w:rsid w:val="007277B1"/>
    <w:rsid w:val="007301E7"/>
    <w:rsid w:val="00731246"/>
    <w:rsid w:val="00731702"/>
    <w:rsid w:val="00732B9F"/>
    <w:rsid w:val="0073323A"/>
    <w:rsid w:val="00733463"/>
    <w:rsid w:val="007338B2"/>
    <w:rsid w:val="0073416B"/>
    <w:rsid w:val="0073529A"/>
    <w:rsid w:val="0073532C"/>
    <w:rsid w:val="007355BA"/>
    <w:rsid w:val="007355F1"/>
    <w:rsid w:val="00735FC2"/>
    <w:rsid w:val="00736230"/>
    <w:rsid w:val="00736768"/>
    <w:rsid w:val="00736C45"/>
    <w:rsid w:val="0074014C"/>
    <w:rsid w:val="00740461"/>
    <w:rsid w:val="007404C4"/>
    <w:rsid w:val="00740761"/>
    <w:rsid w:val="007409E9"/>
    <w:rsid w:val="0074131B"/>
    <w:rsid w:val="0074178E"/>
    <w:rsid w:val="007418A8"/>
    <w:rsid w:val="00741BC1"/>
    <w:rsid w:val="00741F09"/>
    <w:rsid w:val="007421C1"/>
    <w:rsid w:val="00742719"/>
    <w:rsid w:val="00743217"/>
    <w:rsid w:val="00744B89"/>
    <w:rsid w:val="00744C4D"/>
    <w:rsid w:val="007454DF"/>
    <w:rsid w:val="007457EB"/>
    <w:rsid w:val="00745943"/>
    <w:rsid w:val="0074659D"/>
    <w:rsid w:val="007465CD"/>
    <w:rsid w:val="00746679"/>
    <w:rsid w:val="007468A2"/>
    <w:rsid w:val="00746B89"/>
    <w:rsid w:val="00746EAC"/>
    <w:rsid w:val="0074746B"/>
    <w:rsid w:val="0075032F"/>
    <w:rsid w:val="007503D5"/>
    <w:rsid w:val="0075089E"/>
    <w:rsid w:val="007509CA"/>
    <w:rsid w:val="00750A85"/>
    <w:rsid w:val="0075117A"/>
    <w:rsid w:val="00751942"/>
    <w:rsid w:val="00751B6A"/>
    <w:rsid w:val="00751DE3"/>
    <w:rsid w:val="00751F8B"/>
    <w:rsid w:val="00752118"/>
    <w:rsid w:val="007528DB"/>
    <w:rsid w:val="00752EA7"/>
    <w:rsid w:val="00753051"/>
    <w:rsid w:val="00753148"/>
    <w:rsid w:val="007533E4"/>
    <w:rsid w:val="0075383C"/>
    <w:rsid w:val="00753AD8"/>
    <w:rsid w:val="00753EA8"/>
    <w:rsid w:val="00754750"/>
    <w:rsid w:val="00754793"/>
    <w:rsid w:val="00754EB6"/>
    <w:rsid w:val="00756872"/>
    <w:rsid w:val="007570C3"/>
    <w:rsid w:val="00757B51"/>
    <w:rsid w:val="00760771"/>
    <w:rsid w:val="00761531"/>
    <w:rsid w:val="0076236F"/>
    <w:rsid w:val="0076304A"/>
    <w:rsid w:val="00763B6E"/>
    <w:rsid w:val="00764087"/>
    <w:rsid w:val="00765118"/>
    <w:rsid w:val="007651D1"/>
    <w:rsid w:val="00765DD8"/>
    <w:rsid w:val="007666E2"/>
    <w:rsid w:val="0076785E"/>
    <w:rsid w:val="00767DD1"/>
    <w:rsid w:val="0077040E"/>
    <w:rsid w:val="007705B0"/>
    <w:rsid w:val="00771023"/>
    <w:rsid w:val="00771922"/>
    <w:rsid w:val="0077214F"/>
    <w:rsid w:val="0077239D"/>
    <w:rsid w:val="0077287F"/>
    <w:rsid w:val="00772CE1"/>
    <w:rsid w:val="00772DC2"/>
    <w:rsid w:val="00773822"/>
    <w:rsid w:val="00773D3C"/>
    <w:rsid w:val="0077467A"/>
    <w:rsid w:val="00774CDF"/>
    <w:rsid w:val="0077583A"/>
    <w:rsid w:val="007765AF"/>
    <w:rsid w:val="00776B20"/>
    <w:rsid w:val="00776C8E"/>
    <w:rsid w:val="00776D6B"/>
    <w:rsid w:val="00776E1A"/>
    <w:rsid w:val="00776E41"/>
    <w:rsid w:val="00777897"/>
    <w:rsid w:val="00777982"/>
    <w:rsid w:val="007779E2"/>
    <w:rsid w:val="00780173"/>
    <w:rsid w:val="007801E5"/>
    <w:rsid w:val="0078063B"/>
    <w:rsid w:val="00780BDA"/>
    <w:rsid w:val="00782D21"/>
    <w:rsid w:val="00782DB9"/>
    <w:rsid w:val="00783505"/>
    <w:rsid w:val="00783638"/>
    <w:rsid w:val="00785730"/>
    <w:rsid w:val="0078615B"/>
    <w:rsid w:val="007861AC"/>
    <w:rsid w:val="007866F4"/>
    <w:rsid w:val="007871DE"/>
    <w:rsid w:val="0078738D"/>
    <w:rsid w:val="00787523"/>
    <w:rsid w:val="00790369"/>
    <w:rsid w:val="007904CE"/>
    <w:rsid w:val="00790BBE"/>
    <w:rsid w:val="00790E6E"/>
    <w:rsid w:val="00791332"/>
    <w:rsid w:val="00791637"/>
    <w:rsid w:val="00791871"/>
    <w:rsid w:val="0079189C"/>
    <w:rsid w:val="00791C5B"/>
    <w:rsid w:val="00792301"/>
    <w:rsid w:val="00792E19"/>
    <w:rsid w:val="00792E5D"/>
    <w:rsid w:val="00792EB7"/>
    <w:rsid w:val="007938D1"/>
    <w:rsid w:val="00794449"/>
    <w:rsid w:val="00794B78"/>
    <w:rsid w:val="00795928"/>
    <w:rsid w:val="00795B1D"/>
    <w:rsid w:val="00796776"/>
    <w:rsid w:val="007975FC"/>
    <w:rsid w:val="007A00B1"/>
    <w:rsid w:val="007A0399"/>
    <w:rsid w:val="007A0DC0"/>
    <w:rsid w:val="007A1E4F"/>
    <w:rsid w:val="007A2D50"/>
    <w:rsid w:val="007A2F7F"/>
    <w:rsid w:val="007A3282"/>
    <w:rsid w:val="007A3658"/>
    <w:rsid w:val="007A3A65"/>
    <w:rsid w:val="007A4125"/>
    <w:rsid w:val="007A4E19"/>
    <w:rsid w:val="007A512E"/>
    <w:rsid w:val="007A5197"/>
    <w:rsid w:val="007A5B91"/>
    <w:rsid w:val="007A68E3"/>
    <w:rsid w:val="007A69D5"/>
    <w:rsid w:val="007B08DB"/>
    <w:rsid w:val="007B0DB6"/>
    <w:rsid w:val="007B107A"/>
    <w:rsid w:val="007B1772"/>
    <w:rsid w:val="007B1EBD"/>
    <w:rsid w:val="007B28C5"/>
    <w:rsid w:val="007B3351"/>
    <w:rsid w:val="007B34FA"/>
    <w:rsid w:val="007B39E7"/>
    <w:rsid w:val="007B4120"/>
    <w:rsid w:val="007B4771"/>
    <w:rsid w:val="007B4CBC"/>
    <w:rsid w:val="007B4D5A"/>
    <w:rsid w:val="007B4EDE"/>
    <w:rsid w:val="007B518F"/>
    <w:rsid w:val="007B51EB"/>
    <w:rsid w:val="007B6570"/>
    <w:rsid w:val="007B668A"/>
    <w:rsid w:val="007B6E63"/>
    <w:rsid w:val="007B7353"/>
    <w:rsid w:val="007C0AE5"/>
    <w:rsid w:val="007C0F69"/>
    <w:rsid w:val="007C28BA"/>
    <w:rsid w:val="007C28EF"/>
    <w:rsid w:val="007C29B3"/>
    <w:rsid w:val="007C3393"/>
    <w:rsid w:val="007C3E56"/>
    <w:rsid w:val="007C469B"/>
    <w:rsid w:val="007C49F8"/>
    <w:rsid w:val="007C531A"/>
    <w:rsid w:val="007C5A77"/>
    <w:rsid w:val="007C6450"/>
    <w:rsid w:val="007C6C41"/>
    <w:rsid w:val="007C6D42"/>
    <w:rsid w:val="007C79F4"/>
    <w:rsid w:val="007C7BDD"/>
    <w:rsid w:val="007D047E"/>
    <w:rsid w:val="007D1361"/>
    <w:rsid w:val="007D1430"/>
    <w:rsid w:val="007D16BD"/>
    <w:rsid w:val="007D1A70"/>
    <w:rsid w:val="007D1B09"/>
    <w:rsid w:val="007D209C"/>
    <w:rsid w:val="007D23B0"/>
    <w:rsid w:val="007D32F0"/>
    <w:rsid w:val="007D3764"/>
    <w:rsid w:val="007D3DE2"/>
    <w:rsid w:val="007D4323"/>
    <w:rsid w:val="007D4984"/>
    <w:rsid w:val="007D60DD"/>
    <w:rsid w:val="007D7628"/>
    <w:rsid w:val="007D794D"/>
    <w:rsid w:val="007E0559"/>
    <w:rsid w:val="007E25FB"/>
    <w:rsid w:val="007E2601"/>
    <w:rsid w:val="007E2ADB"/>
    <w:rsid w:val="007E30B3"/>
    <w:rsid w:val="007E3466"/>
    <w:rsid w:val="007E4309"/>
    <w:rsid w:val="007E4A82"/>
    <w:rsid w:val="007E4F0C"/>
    <w:rsid w:val="007E5343"/>
    <w:rsid w:val="007E53BD"/>
    <w:rsid w:val="007E547B"/>
    <w:rsid w:val="007E5BD9"/>
    <w:rsid w:val="007E6478"/>
    <w:rsid w:val="007E707E"/>
    <w:rsid w:val="007F08E6"/>
    <w:rsid w:val="007F0A54"/>
    <w:rsid w:val="007F0ACA"/>
    <w:rsid w:val="007F103B"/>
    <w:rsid w:val="007F1CF1"/>
    <w:rsid w:val="007F249A"/>
    <w:rsid w:val="007F2870"/>
    <w:rsid w:val="007F2DA1"/>
    <w:rsid w:val="007F3879"/>
    <w:rsid w:val="007F3D1D"/>
    <w:rsid w:val="007F4123"/>
    <w:rsid w:val="007F4468"/>
    <w:rsid w:val="007F5FEC"/>
    <w:rsid w:val="007F75ED"/>
    <w:rsid w:val="00800D90"/>
    <w:rsid w:val="00801236"/>
    <w:rsid w:val="00801408"/>
    <w:rsid w:val="0080161B"/>
    <w:rsid w:val="00801696"/>
    <w:rsid w:val="0080261C"/>
    <w:rsid w:val="00802C73"/>
    <w:rsid w:val="008035E1"/>
    <w:rsid w:val="00803801"/>
    <w:rsid w:val="008038C0"/>
    <w:rsid w:val="00803CE6"/>
    <w:rsid w:val="008042E1"/>
    <w:rsid w:val="0080494F"/>
    <w:rsid w:val="008050D1"/>
    <w:rsid w:val="00805307"/>
    <w:rsid w:val="00805803"/>
    <w:rsid w:val="00805812"/>
    <w:rsid w:val="00805E23"/>
    <w:rsid w:val="00806A30"/>
    <w:rsid w:val="00806FD2"/>
    <w:rsid w:val="00807864"/>
    <w:rsid w:val="00807D5B"/>
    <w:rsid w:val="00810BCE"/>
    <w:rsid w:val="00811066"/>
    <w:rsid w:val="008118EA"/>
    <w:rsid w:val="00811E68"/>
    <w:rsid w:val="00812A36"/>
    <w:rsid w:val="00812B58"/>
    <w:rsid w:val="00813717"/>
    <w:rsid w:val="00813B23"/>
    <w:rsid w:val="008141B5"/>
    <w:rsid w:val="00814424"/>
    <w:rsid w:val="00814952"/>
    <w:rsid w:val="0081562D"/>
    <w:rsid w:val="008159E1"/>
    <w:rsid w:val="00815BDB"/>
    <w:rsid w:val="008166EB"/>
    <w:rsid w:val="00816F9F"/>
    <w:rsid w:val="008177FD"/>
    <w:rsid w:val="00820449"/>
    <w:rsid w:val="00820796"/>
    <w:rsid w:val="00821755"/>
    <w:rsid w:val="00821EE9"/>
    <w:rsid w:val="0082218D"/>
    <w:rsid w:val="0082222E"/>
    <w:rsid w:val="008223B7"/>
    <w:rsid w:val="00823398"/>
    <w:rsid w:val="00823DF6"/>
    <w:rsid w:val="00824A3E"/>
    <w:rsid w:val="00825147"/>
    <w:rsid w:val="00825814"/>
    <w:rsid w:val="008267A7"/>
    <w:rsid w:val="00826BE9"/>
    <w:rsid w:val="0082751D"/>
    <w:rsid w:val="00827D37"/>
    <w:rsid w:val="00830D55"/>
    <w:rsid w:val="0083177D"/>
    <w:rsid w:val="0083209D"/>
    <w:rsid w:val="008321D1"/>
    <w:rsid w:val="00832229"/>
    <w:rsid w:val="0083248C"/>
    <w:rsid w:val="00832940"/>
    <w:rsid w:val="00832D45"/>
    <w:rsid w:val="00833031"/>
    <w:rsid w:val="00833A89"/>
    <w:rsid w:val="008357AF"/>
    <w:rsid w:val="00837EE7"/>
    <w:rsid w:val="0084014D"/>
    <w:rsid w:val="008402BB"/>
    <w:rsid w:val="00841747"/>
    <w:rsid w:val="00841AA2"/>
    <w:rsid w:val="00841EA9"/>
    <w:rsid w:val="008422E9"/>
    <w:rsid w:val="00842C05"/>
    <w:rsid w:val="00842C1C"/>
    <w:rsid w:val="00842CDF"/>
    <w:rsid w:val="008430AF"/>
    <w:rsid w:val="008448DE"/>
    <w:rsid w:val="008449D6"/>
    <w:rsid w:val="00844B67"/>
    <w:rsid w:val="008456A8"/>
    <w:rsid w:val="008467DB"/>
    <w:rsid w:val="00846D6C"/>
    <w:rsid w:val="00846E3D"/>
    <w:rsid w:val="008477CB"/>
    <w:rsid w:val="00850395"/>
    <w:rsid w:val="00850A25"/>
    <w:rsid w:val="00850DBE"/>
    <w:rsid w:val="00850DFD"/>
    <w:rsid w:val="00852199"/>
    <w:rsid w:val="0085247B"/>
    <w:rsid w:val="008524F8"/>
    <w:rsid w:val="00852E04"/>
    <w:rsid w:val="00853069"/>
    <w:rsid w:val="008535EC"/>
    <w:rsid w:val="00853A42"/>
    <w:rsid w:val="00854B2C"/>
    <w:rsid w:val="00855327"/>
    <w:rsid w:val="00856E01"/>
    <w:rsid w:val="0085793E"/>
    <w:rsid w:val="00857F85"/>
    <w:rsid w:val="008620B7"/>
    <w:rsid w:val="008621CB"/>
    <w:rsid w:val="0086228F"/>
    <w:rsid w:val="00862AE3"/>
    <w:rsid w:val="00862DA2"/>
    <w:rsid w:val="0086427C"/>
    <w:rsid w:val="00864676"/>
    <w:rsid w:val="00864B52"/>
    <w:rsid w:val="00865D1F"/>
    <w:rsid w:val="00865D84"/>
    <w:rsid w:val="0086624C"/>
    <w:rsid w:val="00866334"/>
    <w:rsid w:val="00866709"/>
    <w:rsid w:val="00866C5A"/>
    <w:rsid w:val="00866E6A"/>
    <w:rsid w:val="00866F3B"/>
    <w:rsid w:val="008670E7"/>
    <w:rsid w:val="0087151B"/>
    <w:rsid w:val="0087254E"/>
    <w:rsid w:val="008725A3"/>
    <w:rsid w:val="0087390E"/>
    <w:rsid w:val="00873E6C"/>
    <w:rsid w:val="008740EF"/>
    <w:rsid w:val="0087422F"/>
    <w:rsid w:val="008743E9"/>
    <w:rsid w:val="008754DA"/>
    <w:rsid w:val="0087554D"/>
    <w:rsid w:val="00876856"/>
    <w:rsid w:val="00877CA3"/>
    <w:rsid w:val="00877F8D"/>
    <w:rsid w:val="00880619"/>
    <w:rsid w:val="0088078A"/>
    <w:rsid w:val="0088099A"/>
    <w:rsid w:val="00880DAE"/>
    <w:rsid w:val="0088106A"/>
    <w:rsid w:val="008810A3"/>
    <w:rsid w:val="0088293E"/>
    <w:rsid w:val="008837CF"/>
    <w:rsid w:val="00883FAB"/>
    <w:rsid w:val="0088404F"/>
    <w:rsid w:val="00884114"/>
    <w:rsid w:val="008851CB"/>
    <w:rsid w:val="00885FCF"/>
    <w:rsid w:val="00886D5B"/>
    <w:rsid w:val="00887071"/>
    <w:rsid w:val="0088771F"/>
    <w:rsid w:val="00887D0E"/>
    <w:rsid w:val="00887D2D"/>
    <w:rsid w:val="00887F40"/>
    <w:rsid w:val="00887F5D"/>
    <w:rsid w:val="0089006A"/>
    <w:rsid w:val="00890091"/>
    <w:rsid w:val="008906A2"/>
    <w:rsid w:val="00890CA6"/>
    <w:rsid w:val="00893444"/>
    <w:rsid w:val="00893B5A"/>
    <w:rsid w:val="00894BE4"/>
    <w:rsid w:val="0089580E"/>
    <w:rsid w:val="00895849"/>
    <w:rsid w:val="00895B6B"/>
    <w:rsid w:val="0089607F"/>
    <w:rsid w:val="0089679C"/>
    <w:rsid w:val="00897714"/>
    <w:rsid w:val="00897B91"/>
    <w:rsid w:val="00897F2F"/>
    <w:rsid w:val="008A0777"/>
    <w:rsid w:val="008A0CBE"/>
    <w:rsid w:val="008A13BA"/>
    <w:rsid w:val="008A1A96"/>
    <w:rsid w:val="008A1AA0"/>
    <w:rsid w:val="008A240A"/>
    <w:rsid w:val="008A2826"/>
    <w:rsid w:val="008A2A4C"/>
    <w:rsid w:val="008A2DDF"/>
    <w:rsid w:val="008A3DAE"/>
    <w:rsid w:val="008A419D"/>
    <w:rsid w:val="008A4418"/>
    <w:rsid w:val="008A536B"/>
    <w:rsid w:val="008A59A5"/>
    <w:rsid w:val="008A6DD4"/>
    <w:rsid w:val="008A6FA4"/>
    <w:rsid w:val="008A7207"/>
    <w:rsid w:val="008A7AAC"/>
    <w:rsid w:val="008B0135"/>
    <w:rsid w:val="008B0395"/>
    <w:rsid w:val="008B039F"/>
    <w:rsid w:val="008B083A"/>
    <w:rsid w:val="008B0C1E"/>
    <w:rsid w:val="008B1713"/>
    <w:rsid w:val="008B1D14"/>
    <w:rsid w:val="008B266B"/>
    <w:rsid w:val="008B2786"/>
    <w:rsid w:val="008B2986"/>
    <w:rsid w:val="008B2A55"/>
    <w:rsid w:val="008B3089"/>
    <w:rsid w:val="008B3A6A"/>
    <w:rsid w:val="008B3D90"/>
    <w:rsid w:val="008B3FFA"/>
    <w:rsid w:val="008B4034"/>
    <w:rsid w:val="008B438B"/>
    <w:rsid w:val="008B461F"/>
    <w:rsid w:val="008B4E7B"/>
    <w:rsid w:val="008B5070"/>
    <w:rsid w:val="008B5157"/>
    <w:rsid w:val="008B521A"/>
    <w:rsid w:val="008B5287"/>
    <w:rsid w:val="008B5DA3"/>
    <w:rsid w:val="008B6061"/>
    <w:rsid w:val="008B6206"/>
    <w:rsid w:val="008B6E25"/>
    <w:rsid w:val="008B735C"/>
    <w:rsid w:val="008C0DDA"/>
    <w:rsid w:val="008C1046"/>
    <w:rsid w:val="008C342A"/>
    <w:rsid w:val="008C4926"/>
    <w:rsid w:val="008C4FA8"/>
    <w:rsid w:val="008C5594"/>
    <w:rsid w:val="008C5774"/>
    <w:rsid w:val="008C5C74"/>
    <w:rsid w:val="008C5E43"/>
    <w:rsid w:val="008C66D0"/>
    <w:rsid w:val="008C6A89"/>
    <w:rsid w:val="008C6E2D"/>
    <w:rsid w:val="008C75DD"/>
    <w:rsid w:val="008D0806"/>
    <w:rsid w:val="008D137A"/>
    <w:rsid w:val="008D17F1"/>
    <w:rsid w:val="008D27AE"/>
    <w:rsid w:val="008D36DE"/>
    <w:rsid w:val="008D3E63"/>
    <w:rsid w:val="008D405F"/>
    <w:rsid w:val="008D470C"/>
    <w:rsid w:val="008D4B4E"/>
    <w:rsid w:val="008D5A0D"/>
    <w:rsid w:val="008D64F6"/>
    <w:rsid w:val="008D6533"/>
    <w:rsid w:val="008D763E"/>
    <w:rsid w:val="008D7A7F"/>
    <w:rsid w:val="008E0097"/>
    <w:rsid w:val="008E02B9"/>
    <w:rsid w:val="008E0B70"/>
    <w:rsid w:val="008E104E"/>
    <w:rsid w:val="008E10D0"/>
    <w:rsid w:val="008E17A3"/>
    <w:rsid w:val="008E2791"/>
    <w:rsid w:val="008E28DD"/>
    <w:rsid w:val="008E3C93"/>
    <w:rsid w:val="008E3E04"/>
    <w:rsid w:val="008E446D"/>
    <w:rsid w:val="008E47E2"/>
    <w:rsid w:val="008E4B4C"/>
    <w:rsid w:val="008E4D7D"/>
    <w:rsid w:val="008E54A2"/>
    <w:rsid w:val="008E58C5"/>
    <w:rsid w:val="008E5A9D"/>
    <w:rsid w:val="008E5C4E"/>
    <w:rsid w:val="008E6078"/>
    <w:rsid w:val="008E6A6D"/>
    <w:rsid w:val="008E72B5"/>
    <w:rsid w:val="008E74F5"/>
    <w:rsid w:val="008E7789"/>
    <w:rsid w:val="008E7E4A"/>
    <w:rsid w:val="008F06BF"/>
    <w:rsid w:val="008F07D7"/>
    <w:rsid w:val="008F194D"/>
    <w:rsid w:val="008F1FDD"/>
    <w:rsid w:val="008F265E"/>
    <w:rsid w:val="008F2861"/>
    <w:rsid w:val="008F2BE7"/>
    <w:rsid w:val="008F2F3E"/>
    <w:rsid w:val="008F3DA4"/>
    <w:rsid w:val="008F4955"/>
    <w:rsid w:val="008F4B27"/>
    <w:rsid w:val="008F4B46"/>
    <w:rsid w:val="008F5AC6"/>
    <w:rsid w:val="008F6841"/>
    <w:rsid w:val="008F6ECE"/>
    <w:rsid w:val="0090010F"/>
    <w:rsid w:val="00901098"/>
    <w:rsid w:val="00901215"/>
    <w:rsid w:val="00902926"/>
    <w:rsid w:val="00902E2E"/>
    <w:rsid w:val="0090307B"/>
    <w:rsid w:val="00903218"/>
    <w:rsid w:val="00903B40"/>
    <w:rsid w:val="0090479F"/>
    <w:rsid w:val="0090509E"/>
    <w:rsid w:val="00905891"/>
    <w:rsid w:val="009063A8"/>
    <w:rsid w:val="0090693A"/>
    <w:rsid w:val="00906D33"/>
    <w:rsid w:val="00906FF0"/>
    <w:rsid w:val="0090747A"/>
    <w:rsid w:val="00907FB7"/>
    <w:rsid w:val="00910193"/>
    <w:rsid w:val="009102E0"/>
    <w:rsid w:val="00910C37"/>
    <w:rsid w:val="00910E0C"/>
    <w:rsid w:val="00911159"/>
    <w:rsid w:val="00911907"/>
    <w:rsid w:val="00911C62"/>
    <w:rsid w:val="00911DF1"/>
    <w:rsid w:val="00912324"/>
    <w:rsid w:val="00912AAF"/>
    <w:rsid w:val="00912B1B"/>
    <w:rsid w:val="00912B40"/>
    <w:rsid w:val="00912C8A"/>
    <w:rsid w:val="00912FC5"/>
    <w:rsid w:val="009134E2"/>
    <w:rsid w:val="0091426F"/>
    <w:rsid w:val="00914F98"/>
    <w:rsid w:val="00915339"/>
    <w:rsid w:val="00915E8B"/>
    <w:rsid w:val="00915EE5"/>
    <w:rsid w:val="0091678D"/>
    <w:rsid w:val="00916DEE"/>
    <w:rsid w:val="00917F1C"/>
    <w:rsid w:val="00920668"/>
    <w:rsid w:val="0092069D"/>
    <w:rsid w:val="00920E1C"/>
    <w:rsid w:val="009213BD"/>
    <w:rsid w:val="00922260"/>
    <w:rsid w:val="0092226E"/>
    <w:rsid w:val="009223C3"/>
    <w:rsid w:val="00922486"/>
    <w:rsid w:val="00922C4B"/>
    <w:rsid w:val="00923CF6"/>
    <w:rsid w:val="00924B01"/>
    <w:rsid w:val="0092515C"/>
    <w:rsid w:val="00925321"/>
    <w:rsid w:val="00925A29"/>
    <w:rsid w:val="00925AF9"/>
    <w:rsid w:val="00925F87"/>
    <w:rsid w:val="009262D0"/>
    <w:rsid w:val="009268B4"/>
    <w:rsid w:val="00926DA8"/>
    <w:rsid w:val="00926FA6"/>
    <w:rsid w:val="00927009"/>
    <w:rsid w:val="00931347"/>
    <w:rsid w:val="00932047"/>
    <w:rsid w:val="00932748"/>
    <w:rsid w:val="00932F34"/>
    <w:rsid w:val="00933D05"/>
    <w:rsid w:val="009345FC"/>
    <w:rsid w:val="00935C2D"/>
    <w:rsid w:val="00935C34"/>
    <w:rsid w:val="00936F4C"/>
    <w:rsid w:val="00941131"/>
    <w:rsid w:val="00941483"/>
    <w:rsid w:val="00941C42"/>
    <w:rsid w:val="00941F25"/>
    <w:rsid w:val="009429DC"/>
    <w:rsid w:val="00942A30"/>
    <w:rsid w:val="00942DD8"/>
    <w:rsid w:val="00944967"/>
    <w:rsid w:val="00944AEC"/>
    <w:rsid w:val="00944CE9"/>
    <w:rsid w:val="009450D6"/>
    <w:rsid w:val="00946715"/>
    <w:rsid w:val="0094677D"/>
    <w:rsid w:val="00946D5C"/>
    <w:rsid w:val="00946E92"/>
    <w:rsid w:val="00947B9F"/>
    <w:rsid w:val="009508A1"/>
    <w:rsid w:val="00950F16"/>
    <w:rsid w:val="00950F51"/>
    <w:rsid w:val="009523C1"/>
    <w:rsid w:val="0095265D"/>
    <w:rsid w:val="00952CAE"/>
    <w:rsid w:val="00952D53"/>
    <w:rsid w:val="009532DB"/>
    <w:rsid w:val="009533F8"/>
    <w:rsid w:val="00953451"/>
    <w:rsid w:val="0095362E"/>
    <w:rsid w:val="009537F7"/>
    <w:rsid w:val="00953BD4"/>
    <w:rsid w:val="00954EF1"/>
    <w:rsid w:val="009551B3"/>
    <w:rsid w:val="00956141"/>
    <w:rsid w:val="00956709"/>
    <w:rsid w:val="00956D04"/>
    <w:rsid w:val="00957895"/>
    <w:rsid w:val="00957A0B"/>
    <w:rsid w:val="00957C34"/>
    <w:rsid w:val="00957D90"/>
    <w:rsid w:val="00960AB0"/>
    <w:rsid w:val="0096166D"/>
    <w:rsid w:val="00961757"/>
    <w:rsid w:val="009618EF"/>
    <w:rsid w:val="00961DFB"/>
    <w:rsid w:val="009621F6"/>
    <w:rsid w:val="00962628"/>
    <w:rsid w:val="0096273A"/>
    <w:rsid w:val="00962BFF"/>
    <w:rsid w:val="009630A9"/>
    <w:rsid w:val="00963C76"/>
    <w:rsid w:val="00963ED4"/>
    <w:rsid w:val="009640B8"/>
    <w:rsid w:val="00964536"/>
    <w:rsid w:val="0096484E"/>
    <w:rsid w:val="00964C0D"/>
    <w:rsid w:val="00965045"/>
    <w:rsid w:val="00965109"/>
    <w:rsid w:val="00965398"/>
    <w:rsid w:val="009669EB"/>
    <w:rsid w:val="009709D9"/>
    <w:rsid w:val="00970A6A"/>
    <w:rsid w:val="00971FC5"/>
    <w:rsid w:val="00972169"/>
    <w:rsid w:val="009721BE"/>
    <w:rsid w:val="00972A67"/>
    <w:rsid w:val="00973A03"/>
    <w:rsid w:val="00974449"/>
    <w:rsid w:val="00974609"/>
    <w:rsid w:val="00974C3A"/>
    <w:rsid w:val="009750BC"/>
    <w:rsid w:val="00975440"/>
    <w:rsid w:val="00975917"/>
    <w:rsid w:val="009768EF"/>
    <w:rsid w:val="00977181"/>
    <w:rsid w:val="00977847"/>
    <w:rsid w:val="0098017C"/>
    <w:rsid w:val="00981366"/>
    <w:rsid w:val="009817F6"/>
    <w:rsid w:val="00981861"/>
    <w:rsid w:val="00981C31"/>
    <w:rsid w:val="00981C50"/>
    <w:rsid w:val="00983958"/>
    <w:rsid w:val="009845A4"/>
    <w:rsid w:val="0098465E"/>
    <w:rsid w:val="009872FC"/>
    <w:rsid w:val="00987572"/>
    <w:rsid w:val="009876C5"/>
    <w:rsid w:val="00987A2E"/>
    <w:rsid w:val="00987FDE"/>
    <w:rsid w:val="009901D5"/>
    <w:rsid w:val="009902F8"/>
    <w:rsid w:val="009912BA"/>
    <w:rsid w:val="009915D6"/>
    <w:rsid w:val="0099198C"/>
    <w:rsid w:val="00992123"/>
    <w:rsid w:val="00992792"/>
    <w:rsid w:val="00992E81"/>
    <w:rsid w:val="0099358B"/>
    <w:rsid w:val="009940BE"/>
    <w:rsid w:val="00994625"/>
    <w:rsid w:val="00994A7C"/>
    <w:rsid w:val="00994BAF"/>
    <w:rsid w:val="00994C0E"/>
    <w:rsid w:val="00994F11"/>
    <w:rsid w:val="00995037"/>
    <w:rsid w:val="009952A6"/>
    <w:rsid w:val="009955E2"/>
    <w:rsid w:val="009958E2"/>
    <w:rsid w:val="00996369"/>
    <w:rsid w:val="00996D14"/>
    <w:rsid w:val="009971B4"/>
    <w:rsid w:val="009978EE"/>
    <w:rsid w:val="00997D59"/>
    <w:rsid w:val="009A067D"/>
    <w:rsid w:val="009A2633"/>
    <w:rsid w:val="009A27A0"/>
    <w:rsid w:val="009A2ACB"/>
    <w:rsid w:val="009A2C62"/>
    <w:rsid w:val="009A2C7E"/>
    <w:rsid w:val="009A3458"/>
    <w:rsid w:val="009A37E0"/>
    <w:rsid w:val="009A3BF5"/>
    <w:rsid w:val="009A3C2D"/>
    <w:rsid w:val="009A3D7F"/>
    <w:rsid w:val="009A4930"/>
    <w:rsid w:val="009A59EE"/>
    <w:rsid w:val="009A5F6E"/>
    <w:rsid w:val="009A639C"/>
    <w:rsid w:val="009A6900"/>
    <w:rsid w:val="009A7234"/>
    <w:rsid w:val="009A7A92"/>
    <w:rsid w:val="009B05C3"/>
    <w:rsid w:val="009B0B27"/>
    <w:rsid w:val="009B0D5B"/>
    <w:rsid w:val="009B15D8"/>
    <w:rsid w:val="009B1747"/>
    <w:rsid w:val="009B22A2"/>
    <w:rsid w:val="009B33AE"/>
    <w:rsid w:val="009B36A9"/>
    <w:rsid w:val="009B4202"/>
    <w:rsid w:val="009B44DE"/>
    <w:rsid w:val="009B4552"/>
    <w:rsid w:val="009B4665"/>
    <w:rsid w:val="009B4F1F"/>
    <w:rsid w:val="009B50AB"/>
    <w:rsid w:val="009B5129"/>
    <w:rsid w:val="009B51F6"/>
    <w:rsid w:val="009B5C43"/>
    <w:rsid w:val="009B5E0A"/>
    <w:rsid w:val="009B69E1"/>
    <w:rsid w:val="009B75C2"/>
    <w:rsid w:val="009C0F23"/>
    <w:rsid w:val="009C154E"/>
    <w:rsid w:val="009C1F9A"/>
    <w:rsid w:val="009C20C2"/>
    <w:rsid w:val="009C2632"/>
    <w:rsid w:val="009C2C2B"/>
    <w:rsid w:val="009C2C77"/>
    <w:rsid w:val="009C3B9F"/>
    <w:rsid w:val="009C4278"/>
    <w:rsid w:val="009C4323"/>
    <w:rsid w:val="009C487D"/>
    <w:rsid w:val="009C5218"/>
    <w:rsid w:val="009C5672"/>
    <w:rsid w:val="009C59D7"/>
    <w:rsid w:val="009C729B"/>
    <w:rsid w:val="009D122B"/>
    <w:rsid w:val="009D1581"/>
    <w:rsid w:val="009D1A7C"/>
    <w:rsid w:val="009D1B57"/>
    <w:rsid w:val="009D29D1"/>
    <w:rsid w:val="009D2B33"/>
    <w:rsid w:val="009D2C15"/>
    <w:rsid w:val="009D3663"/>
    <w:rsid w:val="009D4DA6"/>
    <w:rsid w:val="009D50A6"/>
    <w:rsid w:val="009D514E"/>
    <w:rsid w:val="009D5E77"/>
    <w:rsid w:val="009D6103"/>
    <w:rsid w:val="009D7EB6"/>
    <w:rsid w:val="009E0000"/>
    <w:rsid w:val="009E040B"/>
    <w:rsid w:val="009E0CC2"/>
    <w:rsid w:val="009E1F01"/>
    <w:rsid w:val="009E2409"/>
    <w:rsid w:val="009E2EA4"/>
    <w:rsid w:val="009E310C"/>
    <w:rsid w:val="009E3435"/>
    <w:rsid w:val="009E37D9"/>
    <w:rsid w:val="009E38A6"/>
    <w:rsid w:val="009E3D1A"/>
    <w:rsid w:val="009E3DEA"/>
    <w:rsid w:val="009E4576"/>
    <w:rsid w:val="009E5D85"/>
    <w:rsid w:val="009E6C65"/>
    <w:rsid w:val="009E715D"/>
    <w:rsid w:val="009E719A"/>
    <w:rsid w:val="009E724D"/>
    <w:rsid w:val="009E7E84"/>
    <w:rsid w:val="009F002F"/>
    <w:rsid w:val="009F09F0"/>
    <w:rsid w:val="009F0A38"/>
    <w:rsid w:val="009F0D4D"/>
    <w:rsid w:val="009F0FE8"/>
    <w:rsid w:val="009F1FEB"/>
    <w:rsid w:val="009F2A6E"/>
    <w:rsid w:val="009F324A"/>
    <w:rsid w:val="009F3B08"/>
    <w:rsid w:val="009F4105"/>
    <w:rsid w:val="009F48D2"/>
    <w:rsid w:val="009F4C8B"/>
    <w:rsid w:val="009F4D7A"/>
    <w:rsid w:val="009F59A8"/>
    <w:rsid w:val="009F5A8A"/>
    <w:rsid w:val="009F60B2"/>
    <w:rsid w:val="009F6430"/>
    <w:rsid w:val="009F6A64"/>
    <w:rsid w:val="009F6D20"/>
    <w:rsid w:val="009F7601"/>
    <w:rsid w:val="009F77E3"/>
    <w:rsid w:val="00A01A7E"/>
    <w:rsid w:val="00A0299E"/>
    <w:rsid w:val="00A02B45"/>
    <w:rsid w:val="00A03304"/>
    <w:rsid w:val="00A04433"/>
    <w:rsid w:val="00A04A9F"/>
    <w:rsid w:val="00A05B88"/>
    <w:rsid w:val="00A05F19"/>
    <w:rsid w:val="00A06709"/>
    <w:rsid w:val="00A06ADB"/>
    <w:rsid w:val="00A07444"/>
    <w:rsid w:val="00A07CB7"/>
    <w:rsid w:val="00A101E2"/>
    <w:rsid w:val="00A104A8"/>
    <w:rsid w:val="00A1056D"/>
    <w:rsid w:val="00A1072F"/>
    <w:rsid w:val="00A10A66"/>
    <w:rsid w:val="00A10ACD"/>
    <w:rsid w:val="00A10B48"/>
    <w:rsid w:val="00A116E6"/>
    <w:rsid w:val="00A126AB"/>
    <w:rsid w:val="00A1295E"/>
    <w:rsid w:val="00A12C3C"/>
    <w:rsid w:val="00A12E2A"/>
    <w:rsid w:val="00A12EAB"/>
    <w:rsid w:val="00A13008"/>
    <w:rsid w:val="00A132E8"/>
    <w:rsid w:val="00A137FB"/>
    <w:rsid w:val="00A13E77"/>
    <w:rsid w:val="00A147EC"/>
    <w:rsid w:val="00A14946"/>
    <w:rsid w:val="00A14EDE"/>
    <w:rsid w:val="00A15029"/>
    <w:rsid w:val="00A1517C"/>
    <w:rsid w:val="00A1542E"/>
    <w:rsid w:val="00A1546D"/>
    <w:rsid w:val="00A1582E"/>
    <w:rsid w:val="00A16A58"/>
    <w:rsid w:val="00A16CB6"/>
    <w:rsid w:val="00A22562"/>
    <w:rsid w:val="00A22ACE"/>
    <w:rsid w:val="00A22C26"/>
    <w:rsid w:val="00A232FE"/>
    <w:rsid w:val="00A23883"/>
    <w:rsid w:val="00A245D4"/>
    <w:rsid w:val="00A24DAF"/>
    <w:rsid w:val="00A25147"/>
    <w:rsid w:val="00A258C7"/>
    <w:rsid w:val="00A25A5C"/>
    <w:rsid w:val="00A25A96"/>
    <w:rsid w:val="00A25DCF"/>
    <w:rsid w:val="00A26605"/>
    <w:rsid w:val="00A273B3"/>
    <w:rsid w:val="00A27568"/>
    <w:rsid w:val="00A30460"/>
    <w:rsid w:val="00A304B2"/>
    <w:rsid w:val="00A30CA2"/>
    <w:rsid w:val="00A31754"/>
    <w:rsid w:val="00A31D42"/>
    <w:rsid w:val="00A32183"/>
    <w:rsid w:val="00A323FB"/>
    <w:rsid w:val="00A334CB"/>
    <w:rsid w:val="00A3354C"/>
    <w:rsid w:val="00A339F8"/>
    <w:rsid w:val="00A33F2A"/>
    <w:rsid w:val="00A34001"/>
    <w:rsid w:val="00A3408C"/>
    <w:rsid w:val="00A3414B"/>
    <w:rsid w:val="00A344D2"/>
    <w:rsid w:val="00A34640"/>
    <w:rsid w:val="00A348FC"/>
    <w:rsid w:val="00A35B83"/>
    <w:rsid w:val="00A35CC7"/>
    <w:rsid w:val="00A3687F"/>
    <w:rsid w:val="00A368FD"/>
    <w:rsid w:val="00A36951"/>
    <w:rsid w:val="00A36CFB"/>
    <w:rsid w:val="00A36D40"/>
    <w:rsid w:val="00A37668"/>
    <w:rsid w:val="00A402CA"/>
    <w:rsid w:val="00A40D4C"/>
    <w:rsid w:val="00A41226"/>
    <w:rsid w:val="00A42216"/>
    <w:rsid w:val="00A4374E"/>
    <w:rsid w:val="00A43DE5"/>
    <w:rsid w:val="00A4414F"/>
    <w:rsid w:val="00A44B4A"/>
    <w:rsid w:val="00A44FFC"/>
    <w:rsid w:val="00A469C2"/>
    <w:rsid w:val="00A46F4A"/>
    <w:rsid w:val="00A47415"/>
    <w:rsid w:val="00A475B8"/>
    <w:rsid w:val="00A5015B"/>
    <w:rsid w:val="00A502D1"/>
    <w:rsid w:val="00A509C9"/>
    <w:rsid w:val="00A5250B"/>
    <w:rsid w:val="00A528F8"/>
    <w:rsid w:val="00A52B21"/>
    <w:rsid w:val="00A52CFF"/>
    <w:rsid w:val="00A5327C"/>
    <w:rsid w:val="00A536C6"/>
    <w:rsid w:val="00A53855"/>
    <w:rsid w:val="00A53B7B"/>
    <w:rsid w:val="00A53D7E"/>
    <w:rsid w:val="00A54902"/>
    <w:rsid w:val="00A550F8"/>
    <w:rsid w:val="00A55D81"/>
    <w:rsid w:val="00A5686B"/>
    <w:rsid w:val="00A56D48"/>
    <w:rsid w:val="00A575F5"/>
    <w:rsid w:val="00A57C4B"/>
    <w:rsid w:val="00A6005D"/>
    <w:rsid w:val="00A60A59"/>
    <w:rsid w:val="00A61014"/>
    <w:rsid w:val="00A615CD"/>
    <w:rsid w:val="00A617C6"/>
    <w:rsid w:val="00A61EC5"/>
    <w:rsid w:val="00A64F0A"/>
    <w:rsid w:val="00A651A2"/>
    <w:rsid w:val="00A65493"/>
    <w:rsid w:val="00A65ED3"/>
    <w:rsid w:val="00A661FE"/>
    <w:rsid w:val="00A667B5"/>
    <w:rsid w:val="00A66D34"/>
    <w:rsid w:val="00A6753E"/>
    <w:rsid w:val="00A7028B"/>
    <w:rsid w:val="00A708D2"/>
    <w:rsid w:val="00A70FA9"/>
    <w:rsid w:val="00A712EE"/>
    <w:rsid w:val="00A715FA"/>
    <w:rsid w:val="00A71C64"/>
    <w:rsid w:val="00A7232B"/>
    <w:rsid w:val="00A72E31"/>
    <w:rsid w:val="00A73086"/>
    <w:rsid w:val="00A73560"/>
    <w:rsid w:val="00A73BE9"/>
    <w:rsid w:val="00A73CD9"/>
    <w:rsid w:val="00A7427E"/>
    <w:rsid w:val="00A74E3B"/>
    <w:rsid w:val="00A75305"/>
    <w:rsid w:val="00A75733"/>
    <w:rsid w:val="00A76656"/>
    <w:rsid w:val="00A76ADD"/>
    <w:rsid w:val="00A776DF"/>
    <w:rsid w:val="00A779BB"/>
    <w:rsid w:val="00A80886"/>
    <w:rsid w:val="00A80967"/>
    <w:rsid w:val="00A80B83"/>
    <w:rsid w:val="00A81F9B"/>
    <w:rsid w:val="00A8233D"/>
    <w:rsid w:val="00A833F6"/>
    <w:rsid w:val="00A835AB"/>
    <w:rsid w:val="00A836A5"/>
    <w:rsid w:val="00A841DA"/>
    <w:rsid w:val="00A848B4"/>
    <w:rsid w:val="00A8574F"/>
    <w:rsid w:val="00A8669C"/>
    <w:rsid w:val="00A86FB6"/>
    <w:rsid w:val="00A8706E"/>
    <w:rsid w:val="00A8727B"/>
    <w:rsid w:val="00A8755B"/>
    <w:rsid w:val="00A87987"/>
    <w:rsid w:val="00A90144"/>
    <w:rsid w:val="00A90A5A"/>
    <w:rsid w:val="00A90BDC"/>
    <w:rsid w:val="00A9100A"/>
    <w:rsid w:val="00A92083"/>
    <w:rsid w:val="00A92AF9"/>
    <w:rsid w:val="00A93595"/>
    <w:rsid w:val="00A937E9"/>
    <w:rsid w:val="00A937F2"/>
    <w:rsid w:val="00A93939"/>
    <w:rsid w:val="00A94124"/>
    <w:rsid w:val="00A94ABB"/>
    <w:rsid w:val="00A94D29"/>
    <w:rsid w:val="00A950EE"/>
    <w:rsid w:val="00A951D1"/>
    <w:rsid w:val="00A9534B"/>
    <w:rsid w:val="00A95726"/>
    <w:rsid w:val="00A95738"/>
    <w:rsid w:val="00A958F1"/>
    <w:rsid w:val="00A959D6"/>
    <w:rsid w:val="00A95B6D"/>
    <w:rsid w:val="00A96E43"/>
    <w:rsid w:val="00AA0551"/>
    <w:rsid w:val="00AA1065"/>
    <w:rsid w:val="00AA1608"/>
    <w:rsid w:val="00AA26AA"/>
    <w:rsid w:val="00AA2814"/>
    <w:rsid w:val="00AA2E13"/>
    <w:rsid w:val="00AA3456"/>
    <w:rsid w:val="00AA3CD0"/>
    <w:rsid w:val="00AA46B4"/>
    <w:rsid w:val="00AA46BB"/>
    <w:rsid w:val="00AA49A1"/>
    <w:rsid w:val="00AA49C9"/>
    <w:rsid w:val="00AA52B5"/>
    <w:rsid w:val="00AA545D"/>
    <w:rsid w:val="00AA606A"/>
    <w:rsid w:val="00AA7784"/>
    <w:rsid w:val="00AB0DB4"/>
    <w:rsid w:val="00AB157B"/>
    <w:rsid w:val="00AB18B8"/>
    <w:rsid w:val="00AB1E5F"/>
    <w:rsid w:val="00AB3A24"/>
    <w:rsid w:val="00AB4712"/>
    <w:rsid w:val="00AB4793"/>
    <w:rsid w:val="00AB5315"/>
    <w:rsid w:val="00AB570F"/>
    <w:rsid w:val="00AB5A8D"/>
    <w:rsid w:val="00AB6C65"/>
    <w:rsid w:val="00AC0439"/>
    <w:rsid w:val="00AC0BF6"/>
    <w:rsid w:val="00AC1880"/>
    <w:rsid w:val="00AC1DEA"/>
    <w:rsid w:val="00AC2D71"/>
    <w:rsid w:val="00AC3C02"/>
    <w:rsid w:val="00AC3C11"/>
    <w:rsid w:val="00AC3F13"/>
    <w:rsid w:val="00AC4724"/>
    <w:rsid w:val="00AC4986"/>
    <w:rsid w:val="00AC4A61"/>
    <w:rsid w:val="00AC4DFE"/>
    <w:rsid w:val="00AC5249"/>
    <w:rsid w:val="00AC5888"/>
    <w:rsid w:val="00AC5E43"/>
    <w:rsid w:val="00AC66D7"/>
    <w:rsid w:val="00AC7063"/>
    <w:rsid w:val="00AC7CD3"/>
    <w:rsid w:val="00AD0400"/>
    <w:rsid w:val="00AD2156"/>
    <w:rsid w:val="00AD280F"/>
    <w:rsid w:val="00AD2AB7"/>
    <w:rsid w:val="00AD3900"/>
    <w:rsid w:val="00AD3F84"/>
    <w:rsid w:val="00AD3FD0"/>
    <w:rsid w:val="00AD4C8B"/>
    <w:rsid w:val="00AD4F6E"/>
    <w:rsid w:val="00AD540A"/>
    <w:rsid w:val="00AD5863"/>
    <w:rsid w:val="00AD608C"/>
    <w:rsid w:val="00AD68B7"/>
    <w:rsid w:val="00AD7FDD"/>
    <w:rsid w:val="00AE0486"/>
    <w:rsid w:val="00AE1147"/>
    <w:rsid w:val="00AE178C"/>
    <w:rsid w:val="00AE17D1"/>
    <w:rsid w:val="00AE1A34"/>
    <w:rsid w:val="00AE1E35"/>
    <w:rsid w:val="00AE2A5D"/>
    <w:rsid w:val="00AE307E"/>
    <w:rsid w:val="00AE3620"/>
    <w:rsid w:val="00AE38EC"/>
    <w:rsid w:val="00AE4379"/>
    <w:rsid w:val="00AE4CD5"/>
    <w:rsid w:val="00AE5E79"/>
    <w:rsid w:val="00AE60CC"/>
    <w:rsid w:val="00AE61E5"/>
    <w:rsid w:val="00AE6CD4"/>
    <w:rsid w:val="00AE73C3"/>
    <w:rsid w:val="00AE791B"/>
    <w:rsid w:val="00AF078C"/>
    <w:rsid w:val="00AF0EA3"/>
    <w:rsid w:val="00AF124D"/>
    <w:rsid w:val="00AF1503"/>
    <w:rsid w:val="00AF1F28"/>
    <w:rsid w:val="00AF21E0"/>
    <w:rsid w:val="00AF2694"/>
    <w:rsid w:val="00AF2D7B"/>
    <w:rsid w:val="00AF3204"/>
    <w:rsid w:val="00AF3214"/>
    <w:rsid w:val="00AF3551"/>
    <w:rsid w:val="00AF380A"/>
    <w:rsid w:val="00AF390E"/>
    <w:rsid w:val="00AF3AE1"/>
    <w:rsid w:val="00AF477B"/>
    <w:rsid w:val="00AF47D4"/>
    <w:rsid w:val="00AF49E2"/>
    <w:rsid w:val="00AF508F"/>
    <w:rsid w:val="00AF5BBD"/>
    <w:rsid w:val="00AF5FBA"/>
    <w:rsid w:val="00AF6FB2"/>
    <w:rsid w:val="00AF729F"/>
    <w:rsid w:val="00AF7372"/>
    <w:rsid w:val="00AF7992"/>
    <w:rsid w:val="00B00BA9"/>
    <w:rsid w:val="00B00F93"/>
    <w:rsid w:val="00B01312"/>
    <w:rsid w:val="00B024A8"/>
    <w:rsid w:val="00B02E14"/>
    <w:rsid w:val="00B030D1"/>
    <w:rsid w:val="00B0380D"/>
    <w:rsid w:val="00B03CEE"/>
    <w:rsid w:val="00B042B1"/>
    <w:rsid w:val="00B0437A"/>
    <w:rsid w:val="00B0437E"/>
    <w:rsid w:val="00B04FAA"/>
    <w:rsid w:val="00B05103"/>
    <w:rsid w:val="00B05132"/>
    <w:rsid w:val="00B051B3"/>
    <w:rsid w:val="00B052E4"/>
    <w:rsid w:val="00B06299"/>
    <w:rsid w:val="00B06611"/>
    <w:rsid w:val="00B06FC6"/>
    <w:rsid w:val="00B07312"/>
    <w:rsid w:val="00B077DB"/>
    <w:rsid w:val="00B105E8"/>
    <w:rsid w:val="00B106C8"/>
    <w:rsid w:val="00B1072E"/>
    <w:rsid w:val="00B10C89"/>
    <w:rsid w:val="00B10D7F"/>
    <w:rsid w:val="00B10EA1"/>
    <w:rsid w:val="00B112F3"/>
    <w:rsid w:val="00B120CB"/>
    <w:rsid w:val="00B12797"/>
    <w:rsid w:val="00B14928"/>
    <w:rsid w:val="00B149CE"/>
    <w:rsid w:val="00B15412"/>
    <w:rsid w:val="00B16567"/>
    <w:rsid w:val="00B16FDA"/>
    <w:rsid w:val="00B17034"/>
    <w:rsid w:val="00B17330"/>
    <w:rsid w:val="00B17D57"/>
    <w:rsid w:val="00B201B3"/>
    <w:rsid w:val="00B20288"/>
    <w:rsid w:val="00B20397"/>
    <w:rsid w:val="00B212AD"/>
    <w:rsid w:val="00B212F3"/>
    <w:rsid w:val="00B21A41"/>
    <w:rsid w:val="00B21C77"/>
    <w:rsid w:val="00B21FBE"/>
    <w:rsid w:val="00B22274"/>
    <w:rsid w:val="00B23231"/>
    <w:rsid w:val="00B240F2"/>
    <w:rsid w:val="00B2476A"/>
    <w:rsid w:val="00B25D9E"/>
    <w:rsid w:val="00B26850"/>
    <w:rsid w:val="00B26F11"/>
    <w:rsid w:val="00B2770E"/>
    <w:rsid w:val="00B31330"/>
    <w:rsid w:val="00B319F2"/>
    <w:rsid w:val="00B32144"/>
    <w:rsid w:val="00B3214B"/>
    <w:rsid w:val="00B3261B"/>
    <w:rsid w:val="00B32D1C"/>
    <w:rsid w:val="00B32FF4"/>
    <w:rsid w:val="00B3325B"/>
    <w:rsid w:val="00B33947"/>
    <w:rsid w:val="00B34900"/>
    <w:rsid w:val="00B358A8"/>
    <w:rsid w:val="00B35D1E"/>
    <w:rsid w:val="00B36A1B"/>
    <w:rsid w:val="00B373A6"/>
    <w:rsid w:val="00B37AC8"/>
    <w:rsid w:val="00B4038D"/>
    <w:rsid w:val="00B40C7E"/>
    <w:rsid w:val="00B40C95"/>
    <w:rsid w:val="00B40D1F"/>
    <w:rsid w:val="00B41806"/>
    <w:rsid w:val="00B42BC7"/>
    <w:rsid w:val="00B42C08"/>
    <w:rsid w:val="00B43A1B"/>
    <w:rsid w:val="00B43C61"/>
    <w:rsid w:val="00B43F39"/>
    <w:rsid w:val="00B444A0"/>
    <w:rsid w:val="00B446AD"/>
    <w:rsid w:val="00B449A4"/>
    <w:rsid w:val="00B44A61"/>
    <w:rsid w:val="00B44AB1"/>
    <w:rsid w:val="00B4525C"/>
    <w:rsid w:val="00B45BAA"/>
    <w:rsid w:val="00B45DF3"/>
    <w:rsid w:val="00B46400"/>
    <w:rsid w:val="00B46509"/>
    <w:rsid w:val="00B46583"/>
    <w:rsid w:val="00B46664"/>
    <w:rsid w:val="00B46C24"/>
    <w:rsid w:val="00B472E1"/>
    <w:rsid w:val="00B474E0"/>
    <w:rsid w:val="00B501FF"/>
    <w:rsid w:val="00B506BC"/>
    <w:rsid w:val="00B50709"/>
    <w:rsid w:val="00B50A13"/>
    <w:rsid w:val="00B50EFE"/>
    <w:rsid w:val="00B5103A"/>
    <w:rsid w:val="00B512B3"/>
    <w:rsid w:val="00B51832"/>
    <w:rsid w:val="00B51F31"/>
    <w:rsid w:val="00B52150"/>
    <w:rsid w:val="00B524C7"/>
    <w:rsid w:val="00B528BC"/>
    <w:rsid w:val="00B52CF1"/>
    <w:rsid w:val="00B53139"/>
    <w:rsid w:val="00B53D08"/>
    <w:rsid w:val="00B540EB"/>
    <w:rsid w:val="00B5475F"/>
    <w:rsid w:val="00B54B02"/>
    <w:rsid w:val="00B54BA5"/>
    <w:rsid w:val="00B54C42"/>
    <w:rsid w:val="00B55A11"/>
    <w:rsid w:val="00B566BE"/>
    <w:rsid w:val="00B5726B"/>
    <w:rsid w:val="00B602DE"/>
    <w:rsid w:val="00B60321"/>
    <w:rsid w:val="00B60817"/>
    <w:rsid w:val="00B60AD5"/>
    <w:rsid w:val="00B60C42"/>
    <w:rsid w:val="00B60E1A"/>
    <w:rsid w:val="00B61587"/>
    <w:rsid w:val="00B61E12"/>
    <w:rsid w:val="00B629AC"/>
    <w:rsid w:val="00B630C1"/>
    <w:rsid w:val="00B63BFB"/>
    <w:rsid w:val="00B64272"/>
    <w:rsid w:val="00B6449F"/>
    <w:rsid w:val="00B6539E"/>
    <w:rsid w:val="00B6639F"/>
    <w:rsid w:val="00B6640D"/>
    <w:rsid w:val="00B66620"/>
    <w:rsid w:val="00B66A15"/>
    <w:rsid w:val="00B66B7F"/>
    <w:rsid w:val="00B67373"/>
    <w:rsid w:val="00B67508"/>
    <w:rsid w:val="00B67BA7"/>
    <w:rsid w:val="00B67D21"/>
    <w:rsid w:val="00B70130"/>
    <w:rsid w:val="00B706A0"/>
    <w:rsid w:val="00B70DAE"/>
    <w:rsid w:val="00B716ED"/>
    <w:rsid w:val="00B71AB1"/>
    <w:rsid w:val="00B71D9C"/>
    <w:rsid w:val="00B71F0A"/>
    <w:rsid w:val="00B731A1"/>
    <w:rsid w:val="00B735F6"/>
    <w:rsid w:val="00B73C3E"/>
    <w:rsid w:val="00B7460E"/>
    <w:rsid w:val="00B7516A"/>
    <w:rsid w:val="00B754E6"/>
    <w:rsid w:val="00B75653"/>
    <w:rsid w:val="00B76E29"/>
    <w:rsid w:val="00B770B9"/>
    <w:rsid w:val="00B77C4E"/>
    <w:rsid w:val="00B77D8D"/>
    <w:rsid w:val="00B80123"/>
    <w:rsid w:val="00B80319"/>
    <w:rsid w:val="00B8067B"/>
    <w:rsid w:val="00B80771"/>
    <w:rsid w:val="00B80943"/>
    <w:rsid w:val="00B80BAF"/>
    <w:rsid w:val="00B818E9"/>
    <w:rsid w:val="00B81AA5"/>
    <w:rsid w:val="00B81AFE"/>
    <w:rsid w:val="00B81C10"/>
    <w:rsid w:val="00B827D8"/>
    <w:rsid w:val="00B827DD"/>
    <w:rsid w:val="00B82877"/>
    <w:rsid w:val="00B82E28"/>
    <w:rsid w:val="00B83018"/>
    <w:rsid w:val="00B8374D"/>
    <w:rsid w:val="00B83DDA"/>
    <w:rsid w:val="00B8401B"/>
    <w:rsid w:val="00B849BA"/>
    <w:rsid w:val="00B84D37"/>
    <w:rsid w:val="00B856D7"/>
    <w:rsid w:val="00B85752"/>
    <w:rsid w:val="00B85A1A"/>
    <w:rsid w:val="00B85B9C"/>
    <w:rsid w:val="00B85CD8"/>
    <w:rsid w:val="00B85CFB"/>
    <w:rsid w:val="00B860A9"/>
    <w:rsid w:val="00B8626C"/>
    <w:rsid w:val="00B9032C"/>
    <w:rsid w:val="00B9070B"/>
    <w:rsid w:val="00B90CC2"/>
    <w:rsid w:val="00B910A7"/>
    <w:rsid w:val="00B910BA"/>
    <w:rsid w:val="00B910F8"/>
    <w:rsid w:val="00B921EC"/>
    <w:rsid w:val="00B925B7"/>
    <w:rsid w:val="00B92829"/>
    <w:rsid w:val="00B92D8D"/>
    <w:rsid w:val="00B93B7C"/>
    <w:rsid w:val="00B94336"/>
    <w:rsid w:val="00B95131"/>
    <w:rsid w:val="00B955F2"/>
    <w:rsid w:val="00B95677"/>
    <w:rsid w:val="00B95714"/>
    <w:rsid w:val="00B95860"/>
    <w:rsid w:val="00B95C4D"/>
    <w:rsid w:val="00B9661C"/>
    <w:rsid w:val="00B96758"/>
    <w:rsid w:val="00B9679A"/>
    <w:rsid w:val="00B97683"/>
    <w:rsid w:val="00B978CF"/>
    <w:rsid w:val="00B97F6A"/>
    <w:rsid w:val="00BA0B41"/>
    <w:rsid w:val="00BA0EC9"/>
    <w:rsid w:val="00BA139E"/>
    <w:rsid w:val="00BA26B0"/>
    <w:rsid w:val="00BA271E"/>
    <w:rsid w:val="00BA2DBE"/>
    <w:rsid w:val="00BA3410"/>
    <w:rsid w:val="00BA3894"/>
    <w:rsid w:val="00BA45E4"/>
    <w:rsid w:val="00BA5273"/>
    <w:rsid w:val="00BA6124"/>
    <w:rsid w:val="00BA612A"/>
    <w:rsid w:val="00BA6370"/>
    <w:rsid w:val="00BA68BC"/>
    <w:rsid w:val="00BA7058"/>
    <w:rsid w:val="00BB0148"/>
    <w:rsid w:val="00BB01E5"/>
    <w:rsid w:val="00BB087E"/>
    <w:rsid w:val="00BB168A"/>
    <w:rsid w:val="00BB1A07"/>
    <w:rsid w:val="00BB1EF6"/>
    <w:rsid w:val="00BB20D4"/>
    <w:rsid w:val="00BB24F1"/>
    <w:rsid w:val="00BB2CCC"/>
    <w:rsid w:val="00BB2D19"/>
    <w:rsid w:val="00BB324F"/>
    <w:rsid w:val="00BB4A4C"/>
    <w:rsid w:val="00BB4CB8"/>
    <w:rsid w:val="00BB4EE4"/>
    <w:rsid w:val="00BB4F07"/>
    <w:rsid w:val="00BB55D7"/>
    <w:rsid w:val="00BB5A36"/>
    <w:rsid w:val="00BB6857"/>
    <w:rsid w:val="00BB705C"/>
    <w:rsid w:val="00BC0140"/>
    <w:rsid w:val="00BC082C"/>
    <w:rsid w:val="00BC14A5"/>
    <w:rsid w:val="00BC1A3A"/>
    <w:rsid w:val="00BC2509"/>
    <w:rsid w:val="00BC2AFD"/>
    <w:rsid w:val="00BC2BFA"/>
    <w:rsid w:val="00BC30BA"/>
    <w:rsid w:val="00BC313E"/>
    <w:rsid w:val="00BC34B2"/>
    <w:rsid w:val="00BC3572"/>
    <w:rsid w:val="00BC39D4"/>
    <w:rsid w:val="00BC3CF3"/>
    <w:rsid w:val="00BC4302"/>
    <w:rsid w:val="00BC4B27"/>
    <w:rsid w:val="00BC5D24"/>
    <w:rsid w:val="00BC67CE"/>
    <w:rsid w:val="00BC688B"/>
    <w:rsid w:val="00BC6E1D"/>
    <w:rsid w:val="00BC746E"/>
    <w:rsid w:val="00BC76E9"/>
    <w:rsid w:val="00BC7D5E"/>
    <w:rsid w:val="00BD00CD"/>
    <w:rsid w:val="00BD01A7"/>
    <w:rsid w:val="00BD024B"/>
    <w:rsid w:val="00BD049E"/>
    <w:rsid w:val="00BD05FC"/>
    <w:rsid w:val="00BD06DD"/>
    <w:rsid w:val="00BD0BC2"/>
    <w:rsid w:val="00BD0E32"/>
    <w:rsid w:val="00BD134F"/>
    <w:rsid w:val="00BD15AE"/>
    <w:rsid w:val="00BD178F"/>
    <w:rsid w:val="00BD2496"/>
    <w:rsid w:val="00BD3EEA"/>
    <w:rsid w:val="00BD401B"/>
    <w:rsid w:val="00BD45EF"/>
    <w:rsid w:val="00BD5791"/>
    <w:rsid w:val="00BD58F1"/>
    <w:rsid w:val="00BD6275"/>
    <w:rsid w:val="00BD68BA"/>
    <w:rsid w:val="00BD6B9E"/>
    <w:rsid w:val="00BE12FB"/>
    <w:rsid w:val="00BE1813"/>
    <w:rsid w:val="00BE189C"/>
    <w:rsid w:val="00BE38C0"/>
    <w:rsid w:val="00BE3CF3"/>
    <w:rsid w:val="00BE5F6B"/>
    <w:rsid w:val="00BE6164"/>
    <w:rsid w:val="00BE6D75"/>
    <w:rsid w:val="00BE6E5E"/>
    <w:rsid w:val="00BE7460"/>
    <w:rsid w:val="00BE7670"/>
    <w:rsid w:val="00BE7A86"/>
    <w:rsid w:val="00BE7DD5"/>
    <w:rsid w:val="00BF0FB0"/>
    <w:rsid w:val="00BF13EC"/>
    <w:rsid w:val="00BF1C37"/>
    <w:rsid w:val="00BF2625"/>
    <w:rsid w:val="00BF2CBD"/>
    <w:rsid w:val="00BF3869"/>
    <w:rsid w:val="00BF3CFC"/>
    <w:rsid w:val="00BF403F"/>
    <w:rsid w:val="00BF41D7"/>
    <w:rsid w:val="00BF45EF"/>
    <w:rsid w:val="00BF47B5"/>
    <w:rsid w:val="00BF56F7"/>
    <w:rsid w:val="00BF5A5E"/>
    <w:rsid w:val="00BF5C85"/>
    <w:rsid w:val="00BF6801"/>
    <w:rsid w:val="00BF6EA1"/>
    <w:rsid w:val="00BF73C2"/>
    <w:rsid w:val="00BF7CFB"/>
    <w:rsid w:val="00C000A6"/>
    <w:rsid w:val="00C00451"/>
    <w:rsid w:val="00C00CDD"/>
    <w:rsid w:val="00C00E87"/>
    <w:rsid w:val="00C0185E"/>
    <w:rsid w:val="00C01A92"/>
    <w:rsid w:val="00C0212E"/>
    <w:rsid w:val="00C028D4"/>
    <w:rsid w:val="00C02ADF"/>
    <w:rsid w:val="00C02B31"/>
    <w:rsid w:val="00C03277"/>
    <w:rsid w:val="00C03454"/>
    <w:rsid w:val="00C038EA"/>
    <w:rsid w:val="00C04A32"/>
    <w:rsid w:val="00C05E00"/>
    <w:rsid w:val="00C05F21"/>
    <w:rsid w:val="00C0669E"/>
    <w:rsid w:val="00C06E29"/>
    <w:rsid w:val="00C075B0"/>
    <w:rsid w:val="00C07901"/>
    <w:rsid w:val="00C109A7"/>
    <w:rsid w:val="00C11849"/>
    <w:rsid w:val="00C11D36"/>
    <w:rsid w:val="00C1274A"/>
    <w:rsid w:val="00C13BF3"/>
    <w:rsid w:val="00C15831"/>
    <w:rsid w:val="00C15CFF"/>
    <w:rsid w:val="00C16763"/>
    <w:rsid w:val="00C167B3"/>
    <w:rsid w:val="00C17979"/>
    <w:rsid w:val="00C17C75"/>
    <w:rsid w:val="00C2036F"/>
    <w:rsid w:val="00C20B5A"/>
    <w:rsid w:val="00C211EB"/>
    <w:rsid w:val="00C2180A"/>
    <w:rsid w:val="00C22931"/>
    <w:rsid w:val="00C23B16"/>
    <w:rsid w:val="00C243C7"/>
    <w:rsid w:val="00C24A4F"/>
    <w:rsid w:val="00C24E89"/>
    <w:rsid w:val="00C2537D"/>
    <w:rsid w:val="00C256D4"/>
    <w:rsid w:val="00C25A7C"/>
    <w:rsid w:val="00C25FDA"/>
    <w:rsid w:val="00C26C09"/>
    <w:rsid w:val="00C27372"/>
    <w:rsid w:val="00C27916"/>
    <w:rsid w:val="00C27FCD"/>
    <w:rsid w:val="00C3018F"/>
    <w:rsid w:val="00C306DF"/>
    <w:rsid w:val="00C30B39"/>
    <w:rsid w:val="00C31023"/>
    <w:rsid w:val="00C31027"/>
    <w:rsid w:val="00C319A2"/>
    <w:rsid w:val="00C31F20"/>
    <w:rsid w:val="00C3237A"/>
    <w:rsid w:val="00C325E0"/>
    <w:rsid w:val="00C32EE3"/>
    <w:rsid w:val="00C32FB8"/>
    <w:rsid w:val="00C33E78"/>
    <w:rsid w:val="00C3412B"/>
    <w:rsid w:val="00C34908"/>
    <w:rsid w:val="00C34F16"/>
    <w:rsid w:val="00C3700E"/>
    <w:rsid w:val="00C37187"/>
    <w:rsid w:val="00C374B2"/>
    <w:rsid w:val="00C37790"/>
    <w:rsid w:val="00C3791A"/>
    <w:rsid w:val="00C37CDE"/>
    <w:rsid w:val="00C4009F"/>
    <w:rsid w:val="00C403C2"/>
    <w:rsid w:val="00C42107"/>
    <w:rsid w:val="00C435E7"/>
    <w:rsid w:val="00C43C7E"/>
    <w:rsid w:val="00C43D1C"/>
    <w:rsid w:val="00C440A0"/>
    <w:rsid w:val="00C446E2"/>
    <w:rsid w:val="00C450C0"/>
    <w:rsid w:val="00C457AF"/>
    <w:rsid w:val="00C461E6"/>
    <w:rsid w:val="00C46B9E"/>
    <w:rsid w:val="00C4772C"/>
    <w:rsid w:val="00C47ED9"/>
    <w:rsid w:val="00C50047"/>
    <w:rsid w:val="00C5191B"/>
    <w:rsid w:val="00C52A60"/>
    <w:rsid w:val="00C52FE4"/>
    <w:rsid w:val="00C532C9"/>
    <w:rsid w:val="00C53606"/>
    <w:rsid w:val="00C53935"/>
    <w:rsid w:val="00C543E0"/>
    <w:rsid w:val="00C546CC"/>
    <w:rsid w:val="00C54BEE"/>
    <w:rsid w:val="00C556F6"/>
    <w:rsid w:val="00C55AFE"/>
    <w:rsid w:val="00C55CFB"/>
    <w:rsid w:val="00C569A2"/>
    <w:rsid w:val="00C57123"/>
    <w:rsid w:val="00C57B5C"/>
    <w:rsid w:val="00C57DC0"/>
    <w:rsid w:val="00C60529"/>
    <w:rsid w:val="00C60B15"/>
    <w:rsid w:val="00C61C6F"/>
    <w:rsid w:val="00C623D4"/>
    <w:rsid w:val="00C62600"/>
    <w:rsid w:val="00C635F5"/>
    <w:rsid w:val="00C63E63"/>
    <w:rsid w:val="00C6480E"/>
    <w:rsid w:val="00C64FA5"/>
    <w:rsid w:val="00C65603"/>
    <w:rsid w:val="00C65B09"/>
    <w:rsid w:val="00C65E63"/>
    <w:rsid w:val="00C66281"/>
    <w:rsid w:val="00C66BBF"/>
    <w:rsid w:val="00C67547"/>
    <w:rsid w:val="00C67E2B"/>
    <w:rsid w:val="00C70136"/>
    <w:rsid w:val="00C70748"/>
    <w:rsid w:val="00C71845"/>
    <w:rsid w:val="00C72989"/>
    <w:rsid w:val="00C72EC3"/>
    <w:rsid w:val="00C73D58"/>
    <w:rsid w:val="00C745B9"/>
    <w:rsid w:val="00C74BB5"/>
    <w:rsid w:val="00C74D3B"/>
    <w:rsid w:val="00C74F5D"/>
    <w:rsid w:val="00C76568"/>
    <w:rsid w:val="00C76761"/>
    <w:rsid w:val="00C779C8"/>
    <w:rsid w:val="00C80622"/>
    <w:rsid w:val="00C80C4E"/>
    <w:rsid w:val="00C8113F"/>
    <w:rsid w:val="00C81427"/>
    <w:rsid w:val="00C81451"/>
    <w:rsid w:val="00C81DC4"/>
    <w:rsid w:val="00C81FCE"/>
    <w:rsid w:val="00C827C3"/>
    <w:rsid w:val="00C82BD6"/>
    <w:rsid w:val="00C82BF5"/>
    <w:rsid w:val="00C830E1"/>
    <w:rsid w:val="00C839CE"/>
    <w:rsid w:val="00C83E15"/>
    <w:rsid w:val="00C83E33"/>
    <w:rsid w:val="00C84A12"/>
    <w:rsid w:val="00C853C0"/>
    <w:rsid w:val="00C8601B"/>
    <w:rsid w:val="00C86B9D"/>
    <w:rsid w:val="00C86CB8"/>
    <w:rsid w:val="00C87CE9"/>
    <w:rsid w:val="00C90271"/>
    <w:rsid w:val="00C9027E"/>
    <w:rsid w:val="00C912B1"/>
    <w:rsid w:val="00C91805"/>
    <w:rsid w:val="00C919EB"/>
    <w:rsid w:val="00C91D44"/>
    <w:rsid w:val="00C92E0E"/>
    <w:rsid w:val="00C93A26"/>
    <w:rsid w:val="00C93EEE"/>
    <w:rsid w:val="00C941EF"/>
    <w:rsid w:val="00C94950"/>
    <w:rsid w:val="00C94A79"/>
    <w:rsid w:val="00C950FC"/>
    <w:rsid w:val="00C955A1"/>
    <w:rsid w:val="00C9565F"/>
    <w:rsid w:val="00C96F0C"/>
    <w:rsid w:val="00C976FC"/>
    <w:rsid w:val="00C97DF0"/>
    <w:rsid w:val="00CA067E"/>
    <w:rsid w:val="00CA0F9D"/>
    <w:rsid w:val="00CA156C"/>
    <w:rsid w:val="00CA210B"/>
    <w:rsid w:val="00CA2C42"/>
    <w:rsid w:val="00CA2D77"/>
    <w:rsid w:val="00CA46AA"/>
    <w:rsid w:val="00CA529F"/>
    <w:rsid w:val="00CA5D83"/>
    <w:rsid w:val="00CA5DD6"/>
    <w:rsid w:val="00CA6491"/>
    <w:rsid w:val="00CA6A91"/>
    <w:rsid w:val="00CA6D24"/>
    <w:rsid w:val="00CA6ED8"/>
    <w:rsid w:val="00CA70BD"/>
    <w:rsid w:val="00CA7453"/>
    <w:rsid w:val="00CA78F4"/>
    <w:rsid w:val="00CA7FD1"/>
    <w:rsid w:val="00CB01FC"/>
    <w:rsid w:val="00CB0CB1"/>
    <w:rsid w:val="00CB2665"/>
    <w:rsid w:val="00CB2A74"/>
    <w:rsid w:val="00CB2BD7"/>
    <w:rsid w:val="00CB2BE7"/>
    <w:rsid w:val="00CB3681"/>
    <w:rsid w:val="00CB3FF6"/>
    <w:rsid w:val="00CB4544"/>
    <w:rsid w:val="00CB505A"/>
    <w:rsid w:val="00CB5A7C"/>
    <w:rsid w:val="00CB61B3"/>
    <w:rsid w:val="00CB61ED"/>
    <w:rsid w:val="00CB7012"/>
    <w:rsid w:val="00CC0895"/>
    <w:rsid w:val="00CC0D6F"/>
    <w:rsid w:val="00CC13DC"/>
    <w:rsid w:val="00CC177B"/>
    <w:rsid w:val="00CC1B8B"/>
    <w:rsid w:val="00CC1C85"/>
    <w:rsid w:val="00CC20CF"/>
    <w:rsid w:val="00CC3A3D"/>
    <w:rsid w:val="00CC5434"/>
    <w:rsid w:val="00CC5496"/>
    <w:rsid w:val="00CC550B"/>
    <w:rsid w:val="00CC56AB"/>
    <w:rsid w:val="00CC5E49"/>
    <w:rsid w:val="00CC5F7F"/>
    <w:rsid w:val="00CC6D62"/>
    <w:rsid w:val="00CC6F3E"/>
    <w:rsid w:val="00CC7D04"/>
    <w:rsid w:val="00CD002D"/>
    <w:rsid w:val="00CD1F5A"/>
    <w:rsid w:val="00CD2EC9"/>
    <w:rsid w:val="00CD3280"/>
    <w:rsid w:val="00CD40CE"/>
    <w:rsid w:val="00CD43C0"/>
    <w:rsid w:val="00CD5940"/>
    <w:rsid w:val="00CD65C8"/>
    <w:rsid w:val="00CD677D"/>
    <w:rsid w:val="00CD73BC"/>
    <w:rsid w:val="00CE0023"/>
    <w:rsid w:val="00CE013A"/>
    <w:rsid w:val="00CE17DC"/>
    <w:rsid w:val="00CE2769"/>
    <w:rsid w:val="00CE2926"/>
    <w:rsid w:val="00CE2BA0"/>
    <w:rsid w:val="00CE2D7C"/>
    <w:rsid w:val="00CE3017"/>
    <w:rsid w:val="00CE3D75"/>
    <w:rsid w:val="00CE42A1"/>
    <w:rsid w:val="00CE5291"/>
    <w:rsid w:val="00CE55ED"/>
    <w:rsid w:val="00CE59D6"/>
    <w:rsid w:val="00CE5BE5"/>
    <w:rsid w:val="00CE61A3"/>
    <w:rsid w:val="00CE6618"/>
    <w:rsid w:val="00CE6A4E"/>
    <w:rsid w:val="00CE6D3D"/>
    <w:rsid w:val="00CE6D88"/>
    <w:rsid w:val="00CE7B36"/>
    <w:rsid w:val="00CF0963"/>
    <w:rsid w:val="00CF0C0E"/>
    <w:rsid w:val="00CF1C00"/>
    <w:rsid w:val="00CF2255"/>
    <w:rsid w:val="00CF2436"/>
    <w:rsid w:val="00CF27AE"/>
    <w:rsid w:val="00CF2DBA"/>
    <w:rsid w:val="00CF2E44"/>
    <w:rsid w:val="00CF32C8"/>
    <w:rsid w:val="00CF34FE"/>
    <w:rsid w:val="00CF355B"/>
    <w:rsid w:val="00CF3665"/>
    <w:rsid w:val="00CF4078"/>
    <w:rsid w:val="00CF4647"/>
    <w:rsid w:val="00CF50DF"/>
    <w:rsid w:val="00CF591C"/>
    <w:rsid w:val="00CF650E"/>
    <w:rsid w:val="00CF711D"/>
    <w:rsid w:val="00D00A78"/>
    <w:rsid w:val="00D00B0C"/>
    <w:rsid w:val="00D0112D"/>
    <w:rsid w:val="00D0156D"/>
    <w:rsid w:val="00D01BCA"/>
    <w:rsid w:val="00D01ED5"/>
    <w:rsid w:val="00D01EF7"/>
    <w:rsid w:val="00D02558"/>
    <w:rsid w:val="00D02A3C"/>
    <w:rsid w:val="00D03295"/>
    <w:rsid w:val="00D03B4C"/>
    <w:rsid w:val="00D03DB1"/>
    <w:rsid w:val="00D0400F"/>
    <w:rsid w:val="00D045B3"/>
    <w:rsid w:val="00D04747"/>
    <w:rsid w:val="00D04CC1"/>
    <w:rsid w:val="00D04D5B"/>
    <w:rsid w:val="00D07E64"/>
    <w:rsid w:val="00D104F5"/>
    <w:rsid w:val="00D10CAD"/>
    <w:rsid w:val="00D10DE8"/>
    <w:rsid w:val="00D11511"/>
    <w:rsid w:val="00D11AC3"/>
    <w:rsid w:val="00D11B27"/>
    <w:rsid w:val="00D11B7C"/>
    <w:rsid w:val="00D11D5A"/>
    <w:rsid w:val="00D11E86"/>
    <w:rsid w:val="00D12EF0"/>
    <w:rsid w:val="00D131A2"/>
    <w:rsid w:val="00D133CF"/>
    <w:rsid w:val="00D13BEA"/>
    <w:rsid w:val="00D15285"/>
    <w:rsid w:val="00D153FB"/>
    <w:rsid w:val="00D161AF"/>
    <w:rsid w:val="00D164AC"/>
    <w:rsid w:val="00D164B3"/>
    <w:rsid w:val="00D165D0"/>
    <w:rsid w:val="00D16C6A"/>
    <w:rsid w:val="00D214F3"/>
    <w:rsid w:val="00D21529"/>
    <w:rsid w:val="00D220DD"/>
    <w:rsid w:val="00D22C90"/>
    <w:rsid w:val="00D232D7"/>
    <w:rsid w:val="00D2365A"/>
    <w:rsid w:val="00D23DBE"/>
    <w:rsid w:val="00D244F1"/>
    <w:rsid w:val="00D252D8"/>
    <w:rsid w:val="00D25F3F"/>
    <w:rsid w:val="00D26605"/>
    <w:rsid w:val="00D266FC"/>
    <w:rsid w:val="00D26AE0"/>
    <w:rsid w:val="00D303DF"/>
    <w:rsid w:val="00D305A1"/>
    <w:rsid w:val="00D310B5"/>
    <w:rsid w:val="00D314B1"/>
    <w:rsid w:val="00D32004"/>
    <w:rsid w:val="00D32947"/>
    <w:rsid w:val="00D32AD4"/>
    <w:rsid w:val="00D332BE"/>
    <w:rsid w:val="00D342DE"/>
    <w:rsid w:val="00D34719"/>
    <w:rsid w:val="00D350EA"/>
    <w:rsid w:val="00D3702C"/>
    <w:rsid w:val="00D371CA"/>
    <w:rsid w:val="00D37B3F"/>
    <w:rsid w:val="00D40178"/>
    <w:rsid w:val="00D4090A"/>
    <w:rsid w:val="00D40AC4"/>
    <w:rsid w:val="00D41D80"/>
    <w:rsid w:val="00D43CD7"/>
    <w:rsid w:val="00D4465F"/>
    <w:rsid w:val="00D450D3"/>
    <w:rsid w:val="00D4510D"/>
    <w:rsid w:val="00D451AF"/>
    <w:rsid w:val="00D452FD"/>
    <w:rsid w:val="00D45CD8"/>
    <w:rsid w:val="00D46939"/>
    <w:rsid w:val="00D471BA"/>
    <w:rsid w:val="00D47220"/>
    <w:rsid w:val="00D47679"/>
    <w:rsid w:val="00D47F16"/>
    <w:rsid w:val="00D50131"/>
    <w:rsid w:val="00D5067B"/>
    <w:rsid w:val="00D50C37"/>
    <w:rsid w:val="00D51234"/>
    <w:rsid w:val="00D514E2"/>
    <w:rsid w:val="00D51645"/>
    <w:rsid w:val="00D51936"/>
    <w:rsid w:val="00D51E5F"/>
    <w:rsid w:val="00D523BF"/>
    <w:rsid w:val="00D53101"/>
    <w:rsid w:val="00D53B38"/>
    <w:rsid w:val="00D545E3"/>
    <w:rsid w:val="00D54710"/>
    <w:rsid w:val="00D54C75"/>
    <w:rsid w:val="00D54FCE"/>
    <w:rsid w:val="00D55275"/>
    <w:rsid w:val="00D55FB9"/>
    <w:rsid w:val="00D56278"/>
    <w:rsid w:val="00D57022"/>
    <w:rsid w:val="00D5702A"/>
    <w:rsid w:val="00D57BA3"/>
    <w:rsid w:val="00D609BC"/>
    <w:rsid w:val="00D6171B"/>
    <w:rsid w:val="00D619E4"/>
    <w:rsid w:val="00D61D3A"/>
    <w:rsid w:val="00D622CC"/>
    <w:rsid w:val="00D6269C"/>
    <w:rsid w:val="00D62C1B"/>
    <w:rsid w:val="00D62E08"/>
    <w:rsid w:val="00D633D7"/>
    <w:rsid w:val="00D645E5"/>
    <w:rsid w:val="00D65176"/>
    <w:rsid w:val="00D65239"/>
    <w:rsid w:val="00D652E1"/>
    <w:rsid w:val="00D6547E"/>
    <w:rsid w:val="00D65589"/>
    <w:rsid w:val="00D656EF"/>
    <w:rsid w:val="00D662B7"/>
    <w:rsid w:val="00D66BD3"/>
    <w:rsid w:val="00D66EF4"/>
    <w:rsid w:val="00D6752F"/>
    <w:rsid w:val="00D6792D"/>
    <w:rsid w:val="00D725F5"/>
    <w:rsid w:val="00D7362C"/>
    <w:rsid w:val="00D74B81"/>
    <w:rsid w:val="00D74E2D"/>
    <w:rsid w:val="00D74E56"/>
    <w:rsid w:val="00D75079"/>
    <w:rsid w:val="00D7563D"/>
    <w:rsid w:val="00D7744C"/>
    <w:rsid w:val="00D778F1"/>
    <w:rsid w:val="00D77AA1"/>
    <w:rsid w:val="00D804FB"/>
    <w:rsid w:val="00D80E44"/>
    <w:rsid w:val="00D810A4"/>
    <w:rsid w:val="00D8178B"/>
    <w:rsid w:val="00D81A6F"/>
    <w:rsid w:val="00D81C79"/>
    <w:rsid w:val="00D82424"/>
    <w:rsid w:val="00D8281C"/>
    <w:rsid w:val="00D8363C"/>
    <w:rsid w:val="00D83ABA"/>
    <w:rsid w:val="00D8425D"/>
    <w:rsid w:val="00D8463B"/>
    <w:rsid w:val="00D846AF"/>
    <w:rsid w:val="00D849B0"/>
    <w:rsid w:val="00D85C91"/>
    <w:rsid w:val="00D863F2"/>
    <w:rsid w:val="00D86A2E"/>
    <w:rsid w:val="00D873D2"/>
    <w:rsid w:val="00D87D5E"/>
    <w:rsid w:val="00D87D63"/>
    <w:rsid w:val="00D91B49"/>
    <w:rsid w:val="00D91D06"/>
    <w:rsid w:val="00D92B4E"/>
    <w:rsid w:val="00D9347C"/>
    <w:rsid w:val="00D935E1"/>
    <w:rsid w:val="00D93AE1"/>
    <w:rsid w:val="00D943E1"/>
    <w:rsid w:val="00D944EC"/>
    <w:rsid w:val="00D94A11"/>
    <w:rsid w:val="00D95BA5"/>
    <w:rsid w:val="00D96491"/>
    <w:rsid w:val="00D96673"/>
    <w:rsid w:val="00D96B0E"/>
    <w:rsid w:val="00D9710F"/>
    <w:rsid w:val="00D97C64"/>
    <w:rsid w:val="00D97EAF"/>
    <w:rsid w:val="00D97FD5"/>
    <w:rsid w:val="00DA049E"/>
    <w:rsid w:val="00DA0F30"/>
    <w:rsid w:val="00DA1FD7"/>
    <w:rsid w:val="00DA20F7"/>
    <w:rsid w:val="00DA47AB"/>
    <w:rsid w:val="00DA4A9F"/>
    <w:rsid w:val="00DA4CB4"/>
    <w:rsid w:val="00DA5312"/>
    <w:rsid w:val="00DA55C9"/>
    <w:rsid w:val="00DA578E"/>
    <w:rsid w:val="00DA5AC8"/>
    <w:rsid w:val="00DA5D24"/>
    <w:rsid w:val="00DA64A6"/>
    <w:rsid w:val="00DA7E04"/>
    <w:rsid w:val="00DB000E"/>
    <w:rsid w:val="00DB044E"/>
    <w:rsid w:val="00DB076A"/>
    <w:rsid w:val="00DB17DF"/>
    <w:rsid w:val="00DB1AB1"/>
    <w:rsid w:val="00DB21DA"/>
    <w:rsid w:val="00DB3536"/>
    <w:rsid w:val="00DB39FD"/>
    <w:rsid w:val="00DB45AA"/>
    <w:rsid w:val="00DB4901"/>
    <w:rsid w:val="00DB4A8C"/>
    <w:rsid w:val="00DB50A4"/>
    <w:rsid w:val="00DB54C1"/>
    <w:rsid w:val="00DB570C"/>
    <w:rsid w:val="00DB61AB"/>
    <w:rsid w:val="00DB6A05"/>
    <w:rsid w:val="00DB6A77"/>
    <w:rsid w:val="00DB6CF8"/>
    <w:rsid w:val="00DB6EF9"/>
    <w:rsid w:val="00DB7AED"/>
    <w:rsid w:val="00DC084B"/>
    <w:rsid w:val="00DC1C9F"/>
    <w:rsid w:val="00DC3A6F"/>
    <w:rsid w:val="00DC3E98"/>
    <w:rsid w:val="00DC4082"/>
    <w:rsid w:val="00DC4427"/>
    <w:rsid w:val="00DC4462"/>
    <w:rsid w:val="00DC4604"/>
    <w:rsid w:val="00DC4B48"/>
    <w:rsid w:val="00DC4EC9"/>
    <w:rsid w:val="00DC559D"/>
    <w:rsid w:val="00DC5905"/>
    <w:rsid w:val="00DC5DD4"/>
    <w:rsid w:val="00DC7C16"/>
    <w:rsid w:val="00DC7DE0"/>
    <w:rsid w:val="00DD0458"/>
    <w:rsid w:val="00DD0C52"/>
    <w:rsid w:val="00DD1AB8"/>
    <w:rsid w:val="00DD1BE0"/>
    <w:rsid w:val="00DD1C97"/>
    <w:rsid w:val="00DD330E"/>
    <w:rsid w:val="00DD38A8"/>
    <w:rsid w:val="00DD3C69"/>
    <w:rsid w:val="00DD449B"/>
    <w:rsid w:val="00DD4C7D"/>
    <w:rsid w:val="00DD4E6C"/>
    <w:rsid w:val="00DD6631"/>
    <w:rsid w:val="00DD6A2F"/>
    <w:rsid w:val="00DD7F05"/>
    <w:rsid w:val="00DE0B9F"/>
    <w:rsid w:val="00DE2284"/>
    <w:rsid w:val="00DE2779"/>
    <w:rsid w:val="00DE311D"/>
    <w:rsid w:val="00DE37A8"/>
    <w:rsid w:val="00DE3FCD"/>
    <w:rsid w:val="00DE410E"/>
    <w:rsid w:val="00DE4587"/>
    <w:rsid w:val="00DE49B0"/>
    <w:rsid w:val="00DE536D"/>
    <w:rsid w:val="00DE5668"/>
    <w:rsid w:val="00DE5B8C"/>
    <w:rsid w:val="00DF124B"/>
    <w:rsid w:val="00DF1485"/>
    <w:rsid w:val="00DF3006"/>
    <w:rsid w:val="00DF300D"/>
    <w:rsid w:val="00DF37C4"/>
    <w:rsid w:val="00DF509E"/>
    <w:rsid w:val="00DF53ED"/>
    <w:rsid w:val="00DF6053"/>
    <w:rsid w:val="00DF7281"/>
    <w:rsid w:val="00DF7287"/>
    <w:rsid w:val="00DF7411"/>
    <w:rsid w:val="00E00081"/>
    <w:rsid w:val="00E0084B"/>
    <w:rsid w:val="00E01B0F"/>
    <w:rsid w:val="00E03E7F"/>
    <w:rsid w:val="00E03F13"/>
    <w:rsid w:val="00E04154"/>
    <w:rsid w:val="00E04737"/>
    <w:rsid w:val="00E04948"/>
    <w:rsid w:val="00E05012"/>
    <w:rsid w:val="00E0550C"/>
    <w:rsid w:val="00E0556E"/>
    <w:rsid w:val="00E057A7"/>
    <w:rsid w:val="00E0674C"/>
    <w:rsid w:val="00E067B4"/>
    <w:rsid w:val="00E06AC7"/>
    <w:rsid w:val="00E06DEF"/>
    <w:rsid w:val="00E07511"/>
    <w:rsid w:val="00E07BDD"/>
    <w:rsid w:val="00E07BE4"/>
    <w:rsid w:val="00E1106C"/>
    <w:rsid w:val="00E112AB"/>
    <w:rsid w:val="00E1166A"/>
    <w:rsid w:val="00E12189"/>
    <w:rsid w:val="00E12572"/>
    <w:rsid w:val="00E1428D"/>
    <w:rsid w:val="00E144C1"/>
    <w:rsid w:val="00E1592E"/>
    <w:rsid w:val="00E165DA"/>
    <w:rsid w:val="00E167EC"/>
    <w:rsid w:val="00E16814"/>
    <w:rsid w:val="00E16A5D"/>
    <w:rsid w:val="00E17697"/>
    <w:rsid w:val="00E17701"/>
    <w:rsid w:val="00E20197"/>
    <w:rsid w:val="00E201F0"/>
    <w:rsid w:val="00E207AC"/>
    <w:rsid w:val="00E208F3"/>
    <w:rsid w:val="00E20A2D"/>
    <w:rsid w:val="00E21495"/>
    <w:rsid w:val="00E22759"/>
    <w:rsid w:val="00E22AA6"/>
    <w:rsid w:val="00E23115"/>
    <w:rsid w:val="00E231BA"/>
    <w:rsid w:val="00E23874"/>
    <w:rsid w:val="00E23B8B"/>
    <w:rsid w:val="00E23D18"/>
    <w:rsid w:val="00E24032"/>
    <w:rsid w:val="00E24154"/>
    <w:rsid w:val="00E2502B"/>
    <w:rsid w:val="00E25FEF"/>
    <w:rsid w:val="00E2619D"/>
    <w:rsid w:val="00E26CA6"/>
    <w:rsid w:val="00E27308"/>
    <w:rsid w:val="00E300D6"/>
    <w:rsid w:val="00E30A2F"/>
    <w:rsid w:val="00E30F83"/>
    <w:rsid w:val="00E31293"/>
    <w:rsid w:val="00E314E1"/>
    <w:rsid w:val="00E32928"/>
    <w:rsid w:val="00E32B97"/>
    <w:rsid w:val="00E32EFF"/>
    <w:rsid w:val="00E3340B"/>
    <w:rsid w:val="00E33738"/>
    <w:rsid w:val="00E33788"/>
    <w:rsid w:val="00E3415A"/>
    <w:rsid w:val="00E34320"/>
    <w:rsid w:val="00E3476F"/>
    <w:rsid w:val="00E350B4"/>
    <w:rsid w:val="00E3555F"/>
    <w:rsid w:val="00E35956"/>
    <w:rsid w:val="00E35D14"/>
    <w:rsid w:val="00E36C2E"/>
    <w:rsid w:val="00E36D09"/>
    <w:rsid w:val="00E37C4A"/>
    <w:rsid w:val="00E41947"/>
    <w:rsid w:val="00E41C45"/>
    <w:rsid w:val="00E42079"/>
    <w:rsid w:val="00E423E2"/>
    <w:rsid w:val="00E4296D"/>
    <w:rsid w:val="00E429EE"/>
    <w:rsid w:val="00E42A00"/>
    <w:rsid w:val="00E44834"/>
    <w:rsid w:val="00E45DDB"/>
    <w:rsid w:val="00E460B8"/>
    <w:rsid w:val="00E47248"/>
    <w:rsid w:val="00E47A25"/>
    <w:rsid w:val="00E50F6B"/>
    <w:rsid w:val="00E53C21"/>
    <w:rsid w:val="00E53CA3"/>
    <w:rsid w:val="00E5416B"/>
    <w:rsid w:val="00E5486D"/>
    <w:rsid w:val="00E5501B"/>
    <w:rsid w:val="00E55489"/>
    <w:rsid w:val="00E556F8"/>
    <w:rsid w:val="00E55887"/>
    <w:rsid w:val="00E55DF0"/>
    <w:rsid w:val="00E56361"/>
    <w:rsid w:val="00E5708A"/>
    <w:rsid w:val="00E57367"/>
    <w:rsid w:val="00E60136"/>
    <w:rsid w:val="00E601D4"/>
    <w:rsid w:val="00E60D9B"/>
    <w:rsid w:val="00E6104B"/>
    <w:rsid w:val="00E61147"/>
    <w:rsid w:val="00E614BE"/>
    <w:rsid w:val="00E6216A"/>
    <w:rsid w:val="00E632F5"/>
    <w:rsid w:val="00E6335B"/>
    <w:rsid w:val="00E63E97"/>
    <w:rsid w:val="00E64807"/>
    <w:rsid w:val="00E64E29"/>
    <w:rsid w:val="00E652FB"/>
    <w:rsid w:val="00E65B92"/>
    <w:rsid w:val="00E67661"/>
    <w:rsid w:val="00E678B6"/>
    <w:rsid w:val="00E71286"/>
    <w:rsid w:val="00E7147A"/>
    <w:rsid w:val="00E71814"/>
    <w:rsid w:val="00E71BAF"/>
    <w:rsid w:val="00E72415"/>
    <w:rsid w:val="00E72510"/>
    <w:rsid w:val="00E72B0A"/>
    <w:rsid w:val="00E73418"/>
    <w:rsid w:val="00E7350F"/>
    <w:rsid w:val="00E73D52"/>
    <w:rsid w:val="00E74BF3"/>
    <w:rsid w:val="00E760B9"/>
    <w:rsid w:val="00E76515"/>
    <w:rsid w:val="00E76CAF"/>
    <w:rsid w:val="00E77259"/>
    <w:rsid w:val="00E77855"/>
    <w:rsid w:val="00E778E0"/>
    <w:rsid w:val="00E77B5C"/>
    <w:rsid w:val="00E815DC"/>
    <w:rsid w:val="00E8215D"/>
    <w:rsid w:val="00E821F1"/>
    <w:rsid w:val="00E82EFE"/>
    <w:rsid w:val="00E8325E"/>
    <w:rsid w:val="00E83734"/>
    <w:rsid w:val="00E83D3C"/>
    <w:rsid w:val="00E84D08"/>
    <w:rsid w:val="00E84DE5"/>
    <w:rsid w:val="00E850AD"/>
    <w:rsid w:val="00E8527E"/>
    <w:rsid w:val="00E8587D"/>
    <w:rsid w:val="00E86A0A"/>
    <w:rsid w:val="00E86FBE"/>
    <w:rsid w:val="00E9061C"/>
    <w:rsid w:val="00E906B9"/>
    <w:rsid w:val="00E90711"/>
    <w:rsid w:val="00E90C51"/>
    <w:rsid w:val="00E91A93"/>
    <w:rsid w:val="00E92D45"/>
    <w:rsid w:val="00E9376C"/>
    <w:rsid w:val="00E94428"/>
    <w:rsid w:val="00E94AAE"/>
    <w:rsid w:val="00E94B18"/>
    <w:rsid w:val="00E95A3B"/>
    <w:rsid w:val="00E966E2"/>
    <w:rsid w:val="00E96717"/>
    <w:rsid w:val="00E96E62"/>
    <w:rsid w:val="00E96F3C"/>
    <w:rsid w:val="00E979B7"/>
    <w:rsid w:val="00E97B54"/>
    <w:rsid w:val="00EA0640"/>
    <w:rsid w:val="00EA09E1"/>
    <w:rsid w:val="00EA10E0"/>
    <w:rsid w:val="00EA1709"/>
    <w:rsid w:val="00EA17E4"/>
    <w:rsid w:val="00EA189E"/>
    <w:rsid w:val="00EA2316"/>
    <w:rsid w:val="00EA2547"/>
    <w:rsid w:val="00EA2C03"/>
    <w:rsid w:val="00EA3C27"/>
    <w:rsid w:val="00EA48E2"/>
    <w:rsid w:val="00EA4975"/>
    <w:rsid w:val="00EA4E6D"/>
    <w:rsid w:val="00EA5850"/>
    <w:rsid w:val="00EA58B9"/>
    <w:rsid w:val="00EA59E8"/>
    <w:rsid w:val="00EA5AA8"/>
    <w:rsid w:val="00EA5EB1"/>
    <w:rsid w:val="00EA6205"/>
    <w:rsid w:val="00EA6EA6"/>
    <w:rsid w:val="00EA75B2"/>
    <w:rsid w:val="00EA7629"/>
    <w:rsid w:val="00EB05DA"/>
    <w:rsid w:val="00EB0710"/>
    <w:rsid w:val="00EB1604"/>
    <w:rsid w:val="00EB28AE"/>
    <w:rsid w:val="00EB3E70"/>
    <w:rsid w:val="00EB515F"/>
    <w:rsid w:val="00EB54C3"/>
    <w:rsid w:val="00EB5831"/>
    <w:rsid w:val="00EB5AEB"/>
    <w:rsid w:val="00EB5E88"/>
    <w:rsid w:val="00EB7CDE"/>
    <w:rsid w:val="00EC0236"/>
    <w:rsid w:val="00EC10A0"/>
    <w:rsid w:val="00EC1563"/>
    <w:rsid w:val="00EC192F"/>
    <w:rsid w:val="00EC1971"/>
    <w:rsid w:val="00EC1BAA"/>
    <w:rsid w:val="00EC2327"/>
    <w:rsid w:val="00EC2B69"/>
    <w:rsid w:val="00EC2B7B"/>
    <w:rsid w:val="00EC3581"/>
    <w:rsid w:val="00EC409D"/>
    <w:rsid w:val="00EC47BD"/>
    <w:rsid w:val="00EC5E79"/>
    <w:rsid w:val="00EC70E5"/>
    <w:rsid w:val="00EC78EF"/>
    <w:rsid w:val="00ED052F"/>
    <w:rsid w:val="00ED0948"/>
    <w:rsid w:val="00ED0CDE"/>
    <w:rsid w:val="00ED0DAB"/>
    <w:rsid w:val="00ED1304"/>
    <w:rsid w:val="00ED1BD2"/>
    <w:rsid w:val="00ED2230"/>
    <w:rsid w:val="00ED28BC"/>
    <w:rsid w:val="00ED29C6"/>
    <w:rsid w:val="00ED2B5C"/>
    <w:rsid w:val="00ED2C52"/>
    <w:rsid w:val="00ED2F03"/>
    <w:rsid w:val="00ED386F"/>
    <w:rsid w:val="00ED3FD3"/>
    <w:rsid w:val="00ED40AB"/>
    <w:rsid w:val="00ED467C"/>
    <w:rsid w:val="00ED4988"/>
    <w:rsid w:val="00ED4E26"/>
    <w:rsid w:val="00ED62AA"/>
    <w:rsid w:val="00ED651C"/>
    <w:rsid w:val="00ED7C6C"/>
    <w:rsid w:val="00ED7C8F"/>
    <w:rsid w:val="00EE0317"/>
    <w:rsid w:val="00EE0427"/>
    <w:rsid w:val="00EE0585"/>
    <w:rsid w:val="00EE09DC"/>
    <w:rsid w:val="00EE172A"/>
    <w:rsid w:val="00EE1B67"/>
    <w:rsid w:val="00EE2488"/>
    <w:rsid w:val="00EE3446"/>
    <w:rsid w:val="00EE3E8C"/>
    <w:rsid w:val="00EE3F5A"/>
    <w:rsid w:val="00EE4623"/>
    <w:rsid w:val="00EE4735"/>
    <w:rsid w:val="00EE4AFA"/>
    <w:rsid w:val="00EE4B02"/>
    <w:rsid w:val="00EE4E75"/>
    <w:rsid w:val="00EE5114"/>
    <w:rsid w:val="00EE55CB"/>
    <w:rsid w:val="00EE5A9B"/>
    <w:rsid w:val="00EE6C75"/>
    <w:rsid w:val="00EE71AF"/>
    <w:rsid w:val="00EE7654"/>
    <w:rsid w:val="00EE7929"/>
    <w:rsid w:val="00EE7DCE"/>
    <w:rsid w:val="00EE7FC5"/>
    <w:rsid w:val="00EF122A"/>
    <w:rsid w:val="00EF19A7"/>
    <w:rsid w:val="00EF1A02"/>
    <w:rsid w:val="00EF1FA8"/>
    <w:rsid w:val="00EF265E"/>
    <w:rsid w:val="00EF2D6C"/>
    <w:rsid w:val="00EF2E45"/>
    <w:rsid w:val="00EF3259"/>
    <w:rsid w:val="00EF3CFF"/>
    <w:rsid w:val="00EF421F"/>
    <w:rsid w:val="00EF4251"/>
    <w:rsid w:val="00EF428E"/>
    <w:rsid w:val="00EF488F"/>
    <w:rsid w:val="00EF4CF1"/>
    <w:rsid w:val="00EF4EC5"/>
    <w:rsid w:val="00EF518A"/>
    <w:rsid w:val="00EF581D"/>
    <w:rsid w:val="00EF5D43"/>
    <w:rsid w:val="00EF5F96"/>
    <w:rsid w:val="00EF75C2"/>
    <w:rsid w:val="00EF7679"/>
    <w:rsid w:val="00EF7908"/>
    <w:rsid w:val="00EF7F19"/>
    <w:rsid w:val="00F0024C"/>
    <w:rsid w:val="00F0069E"/>
    <w:rsid w:val="00F01815"/>
    <w:rsid w:val="00F0189C"/>
    <w:rsid w:val="00F02E03"/>
    <w:rsid w:val="00F0308C"/>
    <w:rsid w:val="00F0344E"/>
    <w:rsid w:val="00F052F2"/>
    <w:rsid w:val="00F05B99"/>
    <w:rsid w:val="00F05EA4"/>
    <w:rsid w:val="00F07D3B"/>
    <w:rsid w:val="00F07D3F"/>
    <w:rsid w:val="00F101CD"/>
    <w:rsid w:val="00F10642"/>
    <w:rsid w:val="00F10BB9"/>
    <w:rsid w:val="00F11694"/>
    <w:rsid w:val="00F11782"/>
    <w:rsid w:val="00F11B34"/>
    <w:rsid w:val="00F11CB0"/>
    <w:rsid w:val="00F12AFA"/>
    <w:rsid w:val="00F12C3B"/>
    <w:rsid w:val="00F13275"/>
    <w:rsid w:val="00F14537"/>
    <w:rsid w:val="00F14A3F"/>
    <w:rsid w:val="00F15C89"/>
    <w:rsid w:val="00F15FC1"/>
    <w:rsid w:val="00F1637E"/>
    <w:rsid w:val="00F1651A"/>
    <w:rsid w:val="00F1678C"/>
    <w:rsid w:val="00F169BD"/>
    <w:rsid w:val="00F17BF0"/>
    <w:rsid w:val="00F206DC"/>
    <w:rsid w:val="00F208F6"/>
    <w:rsid w:val="00F20F66"/>
    <w:rsid w:val="00F20F95"/>
    <w:rsid w:val="00F215BC"/>
    <w:rsid w:val="00F21B2C"/>
    <w:rsid w:val="00F21DAA"/>
    <w:rsid w:val="00F23FD5"/>
    <w:rsid w:val="00F2423C"/>
    <w:rsid w:val="00F24346"/>
    <w:rsid w:val="00F24711"/>
    <w:rsid w:val="00F24A29"/>
    <w:rsid w:val="00F2547F"/>
    <w:rsid w:val="00F26246"/>
    <w:rsid w:val="00F27184"/>
    <w:rsid w:val="00F27B30"/>
    <w:rsid w:val="00F27DCD"/>
    <w:rsid w:val="00F27DE7"/>
    <w:rsid w:val="00F30487"/>
    <w:rsid w:val="00F30A52"/>
    <w:rsid w:val="00F313BC"/>
    <w:rsid w:val="00F31B64"/>
    <w:rsid w:val="00F322A5"/>
    <w:rsid w:val="00F32CAF"/>
    <w:rsid w:val="00F32CCF"/>
    <w:rsid w:val="00F32E96"/>
    <w:rsid w:val="00F33C14"/>
    <w:rsid w:val="00F340AC"/>
    <w:rsid w:val="00F35B06"/>
    <w:rsid w:val="00F36B46"/>
    <w:rsid w:val="00F37129"/>
    <w:rsid w:val="00F37E17"/>
    <w:rsid w:val="00F4007C"/>
    <w:rsid w:val="00F4019E"/>
    <w:rsid w:val="00F40360"/>
    <w:rsid w:val="00F4070E"/>
    <w:rsid w:val="00F40D58"/>
    <w:rsid w:val="00F4183F"/>
    <w:rsid w:val="00F4213D"/>
    <w:rsid w:val="00F42168"/>
    <w:rsid w:val="00F4246D"/>
    <w:rsid w:val="00F427EC"/>
    <w:rsid w:val="00F435B4"/>
    <w:rsid w:val="00F43CA1"/>
    <w:rsid w:val="00F43D53"/>
    <w:rsid w:val="00F44334"/>
    <w:rsid w:val="00F44C39"/>
    <w:rsid w:val="00F44F4C"/>
    <w:rsid w:val="00F45490"/>
    <w:rsid w:val="00F46C8B"/>
    <w:rsid w:val="00F46D22"/>
    <w:rsid w:val="00F471E1"/>
    <w:rsid w:val="00F477D5"/>
    <w:rsid w:val="00F47D36"/>
    <w:rsid w:val="00F50801"/>
    <w:rsid w:val="00F5130A"/>
    <w:rsid w:val="00F52923"/>
    <w:rsid w:val="00F52A23"/>
    <w:rsid w:val="00F52DBF"/>
    <w:rsid w:val="00F53652"/>
    <w:rsid w:val="00F53728"/>
    <w:rsid w:val="00F541C2"/>
    <w:rsid w:val="00F5428B"/>
    <w:rsid w:val="00F542D5"/>
    <w:rsid w:val="00F545E6"/>
    <w:rsid w:val="00F54E59"/>
    <w:rsid w:val="00F551AD"/>
    <w:rsid w:val="00F558BA"/>
    <w:rsid w:val="00F55E21"/>
    <w:rsid w:val="00F55E3C"/>
    <w:rsid w:val="00F560A6"/>
    <w:rsid w:val="00F57706"/>
    <w:rsid w:val="00F577B9"/>
    <w:rsid w:val="00F57940"/>
    <w:rsid w:val="00F57D45"/>
    <w:rsid w:val="00F60285"/>
    <w:rsid w:val="00F604A3"/>
    <w:rsid w:val="00F60720"/>
    <w:rsid w:val="00F60ACB"/>
    <w:rsid w:val="00F60B87"/>
    <w:rsid w:val="00F60F8E"/>
    <w:rsid w:val="00F60FBA"/>
    <w:rsid w:val="00F60FD7"/>
    <w:rsid w:val="00F617FB"/>
    <w:rsid w:val="00F61A5B"/>
    <w:rsid w:val="00F6296F"/>
    <w:rsid w:val="00F64785"/>
    <w:rsid w:val="00F65180"/>
    <w:rsid w:val="00F65947"/>
    <w:rsid w:val="00F65F49"/>
    <w:rsid w:val="00F66186"/>
    <w:rsid w:val="00F66B7C"/>
    <w:rsid w:val="00F66E92"/>
    <w:rsid w:val="00F66FAE"/>
    <w:rsid w:val="00F66FBE"/>
    <w:rsid w:val="00F67228"/>
    <w:rsid w:val="00F67D27"/>
    <w:rsid w:val="00F67E3B"/>
    <w:rsid w:val="00F718EB"/>
    <w:rsid w:val="00F72C28"/>
    <w:rsid w:val="00F72C6E"/>
    <w:rsid w:val="00F72E08"/>
    <w:rsid w:val="00F74106"/>
    <w:rsid w:val="00F7693D"/>
    <w:rsid w:val="00F76CE7"/>
    <w:rsid w:val="00F76DC7"/>
    <w:rsid w:val="00F76E63"/>
    <w:rsid w:val="00F81178"/>
    <w:rsid w:val="00F81C02"/>
    <w:rsid w:val="00F81E98"/>
    <w:rsid w:val="00F8316E"/>
    <w:rsid w:val="00F83EBF"/>
    <w:rsid w:val="00F84374"/>
    <w:rsid w:val="00F85842"/>
    <w:rsid w:val="00F85890"/>
    <w:rsid w:val="00F859D3"/>
    <w:rsid w:val="00F85B61"/>
    <w:rsid w:val="00F85CF5"/>
    <w:rsid w:val="00F8728B"/>
    <w:rsid w:val="00F872FD"/>
    <w:rsid w:val="00F87396"/>
    <w:rsid w:val="00F90983"/>
    <w:rsid w:val="00F90BA5"/>
    <w:rsid w:val="00F9113E"/>
    <w:rsid w:val="00F9277C"/>
    <w:rsid w:val="00F927E7"/>
    <w:rsid w:val="00F92D92"/>
    <w:rsid w:val="00F93099"/>
    <w:rsid w:val="00F93581"/>
    <w:rsid w:val="00F9384F"/>
    <w:rsid w:val="00F94730"/>
    <w:rsid w:val="00F94809"/>
    <w:rsid w:val="00F94AE1"/>
    <w:rsid w:val="00F94B53"/>
    <w:rsid w:val="00F9590B"/>
    <w:rsid w:val="00F96C80"/>
    <w:rsid w:val="00F96D7A"/>
    <w:rsid w:val="00F96F28"/>
    <w:rsid w:val="00F9724B"/>
    <w:rsid w:val="00FA1373"/>
    <w:rsid w:val="00FA13AC"/>
    <w:rsid w:val="00FA13B7"/>
    <w:rsid w:val="00FA1BF3"/>
    <w:rsid w:val="00FA31AA"/>
    <w:rsid w:val="00FA48A0"/>
    <w:rsid w:val="00FA5385"/>
    <w:rsid w:val="00FA5ADC"/>
    <w:rsid w:val="00FA6970"/>
    <w:rsid w:val="00FA72E7"/>
    <w:rsid w:val="00FA767B"/>
    <w:rsid w:val="00FA77AE"/>
    <w:rsid w:val="00FB0760"/>
    <w:rsid w:val="00FB09BC"/>
    <w:rsid w:val="00FB14F6"/>
    <w:rsid w:val="00FB1C28"/>
    <w:rsid w:val="00FB22AD"/>
    <w:rsid w:val="00FB23D2"/>
    <w:rsid w:val="00FB2686"/>
    <w:rsid w:val="00FB2860"/>
    <w:rsid w:val="00FB2D02"/>
    <w:rsid w:val="00FB2DBA"/>
    <w:rsid w:val="00FB3347"/>
    <w:rsid w:val="00FB339A"/>
    <w:rsid w:val="00FB33A7"/>
    <w:rsid w:val="00FB3C1A"/>
    <w:rsid w:val="00FB47F5"/>
    <w:rsid w:val="00FB4EC1"/>
    <w:rsid w:val="00FB63CF"/>
    <w:rsid w:val="00FB69B4"/>
    <w:rsid w:val="00FB6B00"/>
    <w:rsid w:val="00FB6E3A"/>
    <w:rsid w:val="00FB777F"/>
    <w:rsid w:val="00FB7CF2"/>
    <w:rsid w:val="00FB7D97"/>
    <w:rsid w:val="00FC085C"/>
    <w:rsid w:val="00FC1A8F"/>
    <w:rsid w:val="00FC1B90"/>
    <w:rsid w:val="00FC20E5"/>
    <w:rsid w:val="00FC2FC8"/>
    <w:rsid w:val="00FC3AA2"/>
    <w:rsid w:val="00FC468D"/>
    <w:rsid w:val="00FC5117"/>
    <w:rsid w:val="00FC532C"/>
    <w:rsid w:val="00FC5603"/>
    <w:rsid w:val="00FC63B1"/>
    <w:rsid w:val="00FC6429"/>
    <w:rsid w:val="00FC683E"/>
    <w:rsid w:val="00FC7217"/>
    <w:rsid w:val="00FC7589"/>
    <w:rsid w:val="00FC7A8E"/>
    <w:rsid w:val="00FC7B7B"/>
    <w:rsid w:val="00FC7C68"/>
    <w:rsid w:val="00FD0964"/>
    <w:rsid w:val="00FD10E8"/>
    <w:rsid w:val="00FD1445"/>
    <w:rsid w:val="00FD1950"/>
    <w:rsid w:val="00FD1D52"/>
    <w:rsid w:val="00FD1E4D"/>
    <w:rsid w:val="00FD25A0"/>
    <w:rsid w:val="00FD2615"/>
    <w:rsid w:val="00FD2632"/>
    <w:rsid w:val="00FD264E"/>
    <w:rsid w:val="00FD2C27"/>
    <w:rsid w:val="00FD380E"/>
    <w:rsid w:val="00FD443D"/>
    <w:rsid w:val="00FD4CDB"/>
    <w:rsid w:val="00FD58CC"/>
    <w:rsid w:val="00FD5EB1"/>
    <w:rsid w:val="00FD64CD"/>
    <w:rsid w:val="00FD6A27"/>
    <w:rsid w:val="00FD6C11"/>
    <w:rsid w:val="00FD710C"/>
    <w:rsid w:val="00FE1C01"/>
    <w:rsid w:val="00FE1D90"/>
    <w:rsid w:val="00FE285E"/>
    <w:rsid w:val="00FE2934"/>
    <w:rsid w:val="00FE29A9"/>
    <w:rsid w:val="00FE347B"/>
    <w:rsid w:val="00FE38D8"/>
    <w:rsid w:val="00FE38DD"/>
    <w:rsid w:val="00FE3B8E"/>
    <w:rsid w:val="00FE3F3C"/>
    <w:rsid w:val="00FE4270"/>
    <w:rsid w:val="00FE43B6"/>
    <w:rsid w:val="00FE464B"/>
    <w:rsid w:val="00FE466F"/>
    <w:rsid w:val="00FE59DC"/>
    <w:rsid w:val="00FE6B92"/>
    <w:rsid w:val="00FE6CE7"/>
    <w:rsid w:val="00FE7B8C"/>
    <w:rsid w:val="00FF1964"/>
    <w:rsid w:val="00FF1AA9"/>
    <w:rsid w:val="00FF27BA"/>
    <w:rsid w:val="00FF2B8F"/>
    <w:rsid w:val="00FF2BEF"/>
    <w:rsid w:val="00FF2D63"/>
    <w:rsid w:val="00FF3617"/>
    <w:rsid w:val="00FF3948"/>
    <w:rsid w:val="00FF3AA7"/>
    <w:rsid w:val="00FF3EFD"/>
    <w:rsid w:val="00FF4919"/>
    <w:rsid w:val="00FF5078"/>
    <w:rsid w:val="00FF56FC"/>
    <w:rsid w:val="00FF5C07"/>
    <w:rsid w:val="00FF6081"/>
    <w:rsid w:val="00FF6F85"/>
    <w:rsid w:val="062A25DD"/>
    <w:rsid w:val="08618E32"/>
    <w:rsid w:val="0947D4F4"/>
    <w:rsid w:val="09BE1F83"/>
    <w:rsid w:val="0E7AF0C1"/>
    <w:rsid w:val="15105131"/>
    <w:rsid w:val="19FA8CD1"/>
    <w:rsid w:val="1A6DA681"/>
    <w:rsid w:val="1B0B36C7"/>
    <w:rsid w:val="1B3C5960"/>
    <w:rsid w:val="1B47DB89"/>
    <w:rsid w:val="1E6043CF"/>
    <w:rsid w:val="1EFBC5BF"/>
    <w:rsid w:val="1EFE3C02"/>
    <w:rsid w:val="20E86496"/>
    <w:rsid w:val="231C0A28"/>
    <w:rsid w:val="26C694FF"/>
    <w:rsid w:val="27B8662F"/>
    <w:rsid w:val="2B7ABE1D"/>
    <w:rsid w:val="3649B5EB"/>
    <w:rsid w:val="368CE76D"/>
    <w:rsid w:val="3ED860FA"/>
    <w:rsid w:val="477E0A74"/>
    <w:rsid w:val="47F0965D"/>
    <w:rsid w:val="4844EE29"/>
    <w:rsid w:val="4C012D0B"/>
    <w:rsid w:val="4ED29C6C"/>
    <w:rsid w:val="525C77AC"/>
    <w:rsid w:val="528BD30E"/>
    <w:rsid w:val="5395E1CF"/>
    <w:rsid w:val="54ABCED6"/>
    <w:rsid w:val="54FD77AD"/>
    <w:rsid w:val="5B8ADDC8"/>
    <w:rsid w:val="5F9FA4CA"/>
    <w:rsid w:val="628A2F41"/>
    <w:rsid w:val="6BC10D4F"/>
    <w:rsid w:val="6D09E6B0"/>
    <w:rsid w:val="6EE469A6"/>
    <w:rsid w:val="73001086"/>
    <w:rsid w:val="789D6E48"/>
    <w:rsid w:val="7C70A6FE"/>
    <w:rsid w:val="7D4EA6E4"/>
    <w:rsid w:val="7E8D16F1"/>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C2FE2CC"/>
  <w15:chartTrackingRefBased/>
  <w15:docId w15:val="{442C62E8-71BB-4722-A058-4F2B74E40EB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GB"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qFormat="1"/>
    <w:lsdException w:name="heading 4" w:semiHidden="1" w:uiPriority="0" w:qFormat="1"/>
    <w:lsdException w:name="heading 5" w:semiHidden="1" w:uiPriority="0" w:qFormat="1"/>
    <w:lsdException w:name="heading 6" w:uiPriority="0" w:qFormat="1"/>
    <w:lsdException w:name="heading 7" w:uiPriority="4"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iPriority="0"/>
    <w:lsdException w:name="footnote text" w:semiHidden="1" w:qFormat="1"/>
    <w:lsdException w:name="annotation text" w:semiHidden="1" w:qFormat="1"/>
    <w:lsdException w:name="header" w:semiHidden="1" w:uiPriority="0" w:unhideWhenUsed="1"/>
    <w:lsdException w:name="footer" w:semiHidden="1" w:unhideWhenUsed="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qFormat="1"/>
    <w:lsdException w:name="annotation reference" w:semiHidden="1" w:qFormat="1"/>
    <w:lsdException w:name="line number" w:semiHidden="1"/>
    <w:lsdException w:name="page number" w:semiHidden="1"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0" w:qFormat="1"/>
    <w:lsdException w:name="List Number" w:semiHidden="1" w:uiPriority="0" w:qFormat="1"/>
    <w:lsdException w:name="List 2" w:semiHidden="1"/>
    <w:lsdException w:name="List 3" w:semiHidden="1"/>
    <w:lsdException w:name="List 4" w:semiHidden="1"/>
    <w:lsdException w:name="List 5" w:semiHidden="1"/>
    <w:lsdException w:name="List Bullet 2" w:semiHidden="1" w:uiPriority="0" w:qFormat="1"/>
    <w:lsdException w:name="List Bullet 3" w:semiHidden="1" w:uiPriority="0" w:qFormat="1"/>
    <w:lsdException w:name="List Bullet 4" w:semiHidden="1" w:uiPriority="0"/>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qFormat="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unhideWhenUsed="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uiPriority="0"/>
    <w:lsdException w:name="Block Text" w:semiHidden="1" w:uiPriority="0" w:qFormat="1"/>
    <w:lsdException w:name="Hyperlink" w:semiHidden="1"/>
    <w:lsdException w:name="FollowedHyperlink" w:semiHidden="1" w:uiPriority="0"/>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uiPriority="0"/>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iPriority="0" w:unhideWhenUsed="1"/>
    <w:lsdException w:name="Table Web 3" w:semiHidden="1" w:unhideWhenUsed="1"/>
    <w:lsdException w:name="Balloon Text" w:semiHidden="1"/>
    <w:lsdException w:name="Table Grid" w:uiPriority="39" w:qFormat="1"/>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qFormat/>
    <w:rsid w:val="00C07901"/>
    <w:pPr>
      <w:spacing w:after="130" w:line="300" w:lineRule="auto"/>
    </w:pPr>
    <w:rPr>
      <w:sz w:val="20"/>
      <w:lang w:val="en-US"/>
    </w:rPr>
  </w:style>
  <w:style w:type="paragraph" w:styleId="Balk1">
    <w:name w:val="heading 1"/>
    <w:aliases w:val="H1,Heading 1 AGT ESIA,Şekil Dizini,Über 1,h1,Chapter Head,Part,OG Heading 1,L1,RSKH1,RSKHeading 1,Level 1,Report1,Heading 1 URS,Oscar Faber 1,Chapter head,CH,. (1.0),Do Not Use,Heading 1 - chapter,H11,H12,1 ghost,g,Outline1,ghost,§1.,(Section)"/>
    <w:basedOn w:val="GvdeMetni"/>
    <w:next w:val="GvdeMetni"/>
    <w:link w:val="Balk1Char"/>
    <w:qFormat/>
    <w:rsid w:val="00AA3456"/>
    <w:pPr>
      <w:keepNext/>
      <w:numPr>
        <w:numId w:val="7"/>
      </w:numPr>
      <w:spacing w:before="240" w:line="240" w:lineRule="auto"/>
      <w:outlineLvl w:val="0"/>
    </w:pPr>
    <w:rPr>
      <w:rFonts w:asciiTheme="majorHAnsi" w:hAnsiTheme="majorHAnsi" w:cs="Times New Roman (Body CS)"/>
      <w:caps/>
      <w:color w:val="018219" w:themeColor="accent1"/>
      <w:spacing w:val="8"/>
      <w:sz w:val="28"/>
    </w:rPr>
  </w:style>
  <w:style w:type="paragraph" w:styleId="Balk2">
    <w:name w:val="heading 2"/>
    <w:aliases w:val="Heading 2 AGT ESIA,Tablo Dizini,CPR Heading 2,Head2,Chapter,Major Heading,h2,2,Header 2nd Page,A.B.C.,Paranum,Heading 2 Char Char,Über 2,Heading b,H-2,Major Heading1,Major Heading2,Major Heading3,Major Heading11,Major Heading4,. (1.1),L2,H2,Se"/>
    <w:basedOn w:val="GvdeMetni"/>
    <w:next w:val="GvdeMetni"/>
    <w:link w:val="Balk2Char"/>
    <w:qFormat/>
    <w:rsid w:val="00D61D3A"/>
    <w:pPr>
      <w:keepNext/>
      <w:numPr>
        <w:ilvl w:val="1"/>
        <w:numId w:val="7"/>
      </w:numPr>
      <w:tabs>
        <w:tab w:val="clear" w:pos="1141"/>
        <w:tab w:val="num" w:pos="999"/>
      </w:tabs>
      <w:spacing w:before="240" w:line="240" w:lineRule="auto"/>
      <w:ind w:left="1192"/>
      <w:outlineLvl w:val="1"/>
    </w:pPr>
    <w:rPr>
      <w:rFonts w:asciiTheme="majorHAnsi" w:hAnsiTheme="majorHAnsi" w:cs="Times New Roman (Body CS)"/>
      <w:caps/>
      <w:color w:val="018219" w:themeColor="accent1"/>
      <w:spacing w:val="8"/>
      <w:sz w:val="24"/>
    </w:rPr>
  </w:style>
  <w:style w:type="paragraph" w:styleId="Balk3">
    <w:name w:val="heading 3"/>
    <w:aliases w:val="Heading 3 AGT ESIA,CPR Heading 3,Head3,Heading3,Section,Sub-heading,h3,3,h3a,heading 3- body,h3b,Char1 Char,Über 3,Sub-heading1,Sub-heading2,Sub-heading3,Sub-heading4,Sub-heading5,Sub-heading6,Sub-heading11,Sub-heading21,Sub-heading31,L3,H3,Re"/>
    <w:basedOn w:val="Balk2"/>
    <w:next w:val="GvdeMetni"/>
    <w:link w:val="Balk3Char"/>
    <w:qFormat/>
    <w:rsid w:val="00946715"/>
    <w:pPr>
      <w:numPr>
        <w:ilvl w:val="2"/>
      </w:numPr>
      <w:outlineLvl w:val="2"/>
    </w:pPr>
    <w:rPr>
      <w:sz w:val="22"/>
    </w:rPr>
  </w:style>
  <w:style w:type="paragraph" w:styleId="Balk4">
    <w:name w:val="heading 4"/>
    <w:aliases w:val="Heading 4 AGT ESIA,Über 4,Level 4,C Head,Map Title,OG Heading 4,D&amp;M4,D&amp;M 4,carter ecological heading 4,RSKH4,H4,RSK-H4,Heading 4 URS,System Names,italic,L4,Level 2 - a,Sub-Minor,Main Body Heading,Sub SubHeading,Sub SubHeading1,Sub SubHeading2"/>
    <w:basedOn w:val="Balk2"/>
    <w:next w:val="GvdeMetni"/>
    <w:link w:val="Balk4Char"/>
    <w:qFormat/>
    <w:rsid w:val="003A3855"/>
    <w:pPr>
      <w:numPr>
        <w:ilvl w:val="3"/>
      </w:numPr>
      <w:outlineLvl w:val="3"/>
    </w:pPr>
    <w:rPr>
      <w:spacing w:val="0"/>
      <w:sz w:val="20"/>
    </w:rPr>
  </w:style>
  <w:style w:type="paragraph" w:styleId="Balk5">
    <w:name w:val="heading 5"/>
    <w:aliases w:val="Heading 5 AGT ESIA,RSKH5,Über 5,Further Points,Further Points1,Further Points2,Further Points11,Further Points3,Further Points4,Further Points5,Further Points12,Further Points21,Further Points111,Further Points6,Further Points13,Block Label,h5"/>
    <w:next w:val="GvdeMetni"/>
    <w:link w:val="Balk5Char"/>
    <w:qFormat/>
    <w:rsid w:val="00FB09BC"/>
    <w:pPr>
      <w:keepNext/>
      <w:numPr>
        <w:ilvl w:val="4"/>
        <w:numId w:val="7"/>
      </w:numPr>
      <w:spacing w:before="240" w:after="60" w:line="300" w:lineRule="auto"/>
      <w:outlineLvl w:val="4"/>
    </w:pPr>
    <w:rPr>
      <w:rFonts w:asciiTheme="majorHAnsi" w:hAnsiTheme="majorHAnsi"/>
      <w:b/>
      <w:iCs/>
      <w:sz w:val="20"/>
    </w:rPr>
  </w:style>
  <w:style w:type="paragraph" w:styleId="Balk6">
    <w:name w:val="heading 6"/>
    <w:aliases w:val="Do Not Use 6,sub-dash,sd,5,Şekil Dizini Otomatik,Über 6,Points in Text,not Kinhill,Points in Text1,Points in Text2,Points in Text3,Points in Text4,Points in Text5,Points in Text11,Points in Text21,Points in Text6,Points in Text12,H6,level 6,h6"/>
    <w:next w:val="GvdeMetni"/>
    <w:link w:val="Balk6Char"/>
    <w:qFormat/>
    <w:rsid w:val="00FB09BC"/>
    <w:pPr>
      <w:keepNext/>
      <w:numPr>
        <w:ilvl w:val="5"/>
        <w:numId w:val="7"/>
      </w:numPr>
      <w:spacing w:before="240" w:after="60" w:line="300" w:lineRule="auto"/>
      <w:outlineLvl w:val="5"/>
    </w:pPr>
    <w:rPr>
      <w:rFonts w:asciiTheme="majorHAnsi" w:hAnsiTheme="majorHAnsi"/>
      <w:b/>
      <w:i/>
      <w:sz w:val="20"/>
    </w:rPr>
  </w:style>
  <w:style w:type="paragraph" w:styleId="Balk7">
    <w:name w:val="heading 7"/>
    <w:next w:val="GvdeMetni"/>
    <w:link w:val="Balk7Char"/>
    <w:uiPriority w:val="1"/>
    <w:qFormat/>
    <w:rsid w:val="00A92083"/>
    <w:pPr>
      <w:keepNext/>
      <w:spacing w:before="240" w:after="60" w:line="300" w:lineRule="auto"/>
      <w:outlineLvl w:val="6"/>
    </w:pPr>
    <w:rPr>
      <w:i/>
      <w:iCs/>
      <w:sz w:val="20"/>
    </w:rPr>
  </w:style>
  <w:style w:type="paragraph" w:styleId="Balk8">
    <w:name w:val="heading 8"/>
    <w:next w:val="Normal"/>
    <w:link w:val="Balk8Char"/>
    <w:uiPriority w:val="4"/>
    <w:semiHidden/>
    <w:qFormat/>
    <w:rsid w:val="006E23BD"/>
    <w:pPr>
      <w:spacing w:after="130" w:line="293" w:lineRule="auto"/>
      <w:outlineLvl w:val="7"/>
    </w:pPr>
    <w:rPr>
      <w:i/>
      <w:iCs/>
      <w:sz w:val="18"/>
    </w:rPr>
  </w:style>
  <w:style w:type="paragraph" w:styleId="Balk9">
    <w:name w:val="heading 9"/>
    <w:basedOn w:val="Normal"/>
    <w:next w:val="Normal"/>
    <w:link w:val="Balk9Char"/>
    <w:uiPriority w:val="9"/>
    <w:semiHidden/>
    <w:qFormat/>
    <w:rsid w:val="0075089E"/>
    <w:pPr>
      <w:keepNext/>
      <w:keepLines/>
      <w:spacing w:before="40" w:after="0"/>
      <w:outlineLvl w:val="8"/>
    </w:pPr>
    <w:rPr>
      <w:rFonts w:asciiTheme="majorHAnsi" w:eastAsiaTheme="majorEastAsia" w:hAnsiTheme="majorHAnsi" w:cstheme="majorBidi"/>
      <w:i/>
      <w:iCs/>
      <w:color w:val="3E3E3E" w:themeColor="text1" w:themeTint="D8"/>
      <w:sz w:val="21"/>
      <w:szCs w:val="21"/>
    </w:rPr>
  </w:style>
  <w:style w:type="character" w:default="1" w:styleId="VarsaylanParagrafYazTipi">
    <w:name w:val="Default Paragraph Font"/>
    <w:uiPriority w:val="1"/>
    <w:semiHidden/>
    <w:unhideWhenUsed/>
  </w:style>
  <w:style w:type="table" w:default="1" w:styleId="NormalTablo">
    <w:name w:val="Normal Table"/>
    <w:uiPriority w:val="99"/>
    <w:semiHidden/>
    <w:unhideWhenUsed/>
    <w:tblPr>
      <w:tblInd w:w="0" w:type="dxa"/>
      <w:tblCellMar>
        <w:top w:w="0" w:type="dxa"/>
        <w:left w:w="108" w:type="dxa"/>
        <w:bottom w:w="0" w:type="dxa"/>
        <w:right w:w="108" w:type="dxa"/>
      </w:tblCellMar>
    </w:tblPr>
  </w:style>
  <w:style w:type="numbering" w:default="1" w:styleId="ListeYok">
    <w:name w:val="No List"/>
    <w:uiPriority w:val="99"/>
    <w:semiHidden/>
    <w:unhideWhenUsed/>
  </w:style>
  <w:style w:type="paragraph" w:styleId="stBilgi">
    <w:name w:val="header"/>
    <w:basedOn w:val="Normal"/>
    <w:link w:val="stBilgiChar"/>
    <w:rsid w:val="004B097D"/>
    <w:pPr>
      <w:tabs>
        <w:tab w:val="right" w:pos="10773"/>
      </w:tabs>
      <w:spacing w:after="0" w:line="240" w:lineRule="auto"/>
    </w:pPr>
    <w:rPr>
      <w:rFonts w:cs="Times New Roman (Body CS)"/>
      <w:caps/>
      <w:color w:val="82887E" w:themeColor="accent6"/>
      <w:sz w:val="12"/>
    </w:rPr>
  </w:style>
  <w:style w:type="character" w:customStyle="1" w:styleId="stBilgiChar">
    <w:name w:val="Üst Bilgi Char"/>
    <w:basedOn w:val="VarsaylanParagrafYazTipi"/>
    <w:link w:val="stBilgi"/>
    <w:uiPriority w:val="99"/>
    <w:rsid w:val="004B097D"/>
    <w:rPr>
      <w:rFonts w:cs="Times New Roman (Body CS)"/>
      <w:caps/>
      <w:color w:val="82887E" w:themeColor="accent6"/>
      <w:sz w:val="12"/>
      <w:lang w:val="en-US"/>
    </w:rPr>
  </w:style>
  <w:style w:type="paragraph" w:styleId="AltBilgi">
    <w:name w:val="footer"/>
    <w:basedOn w:val="Normal"/>
    <w:link w:val="AltBilgiChar"/>
    <w:uiPriority w:val="99"/>
    <w:rsid w:val="00411900"/>
    <w:pPr>
      <w:tabs>
        <w:tab w:val="left" w:pos="3686"/>
        <w:tab w:val="left" w:pos="4253"/>
        <w:tab w:val="left" w:pos="5387"/>
        <w:tab w:val="left" w:pos="5954"/>
        <w:tab w:val="right" w:pos="9582"/>
      </w:tabs>
      <w:spacing w:before="200" w:after="280" w:line="200" w:lineRule="exact"/>
      <w:ind w:left="1622"/>
      <w:contextualSpacing/>
    </w:pPr>
    <w:rPr>
      <w:rFonts w:cs="Times New Roman (Body CS)"/>
      <w:color w:val="82887E" w:themeColor="accent6"/>
      <w:spacing w:val="6"/>
      <w:sz w:val="12"/>
    </w:rPr>
  </w:style>
  <w:style w:type="character" w:customStyle="1" w:styleId="AltBilgiChar">
    <w:name w:val="Alt Bilgi Char"/>
    <w:basedOn w:val="VarsaylanParagrafYazTipi"/>
    <w:link w:val="AltBilgi"/>
    <w:uiPriority w:val="99"/>
    <w:rsid w:val="00411900"/>
    <w:rPr>
      <w:rFonts w:cs="Times New Roman (Body CS)"/>
      <w:color w:val="82887E" w:themeColor="accent6"/>
      <w:spacing w:val="6"/>
      <w:sz w:val="12"/>
      <w:lang w:val="en-US"/>
    </w:rPr>
  </w:style>
  <w:style w:type="character" w:styleId="SayfaNumaras">
    <w:name w:val="page number"/>
    <w:basedOn w:val="VarsaylanParagrafYazTipi"/>
    <w:uiPriority w:val="99"/>
    <w:semiHidden/>
    <w:rsid w:val="00C2537D"/>
    <w:rPr>
      <w:rFonts w:asciiTheme="minorHAnsi" w:hAnsiTheme="minorHAnsi"/>
      <w:color w:val="82887E" w:themeColor="accent6"/>
      <w:sz w:val="12"/>
    </w:rPr>
  </w:style>
  <w:style w:type="table" w:styleId="TabloKlavuzu">
    <w:name w:val="Table Grid"/>
    <w:aliases w:val="ERM Table,RWF Table Grid,Table Grid Defence,Aventus Doc Control table,Table font,5 C's table,Default Table,Table 1,tabelle2,CV table,CV1,Smart Text Table,IT Park_Citation,Marafiq Table Grid,PB Table,Table Grid (Appendix list),Table inside"/>
    <w:basedOn w:val="NormalTablo"/>
    <w:uiPriority w:val="39"/>
    <w:qFormat/>
    <w:rsid w:val="0042629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alk1Char">
    <w:name w:val="Başlık 1 Char"/>
    <w:aliases w:val="H1 Char,Heading 1 AGT ESIA Char,Şekil Dizini Char,Über 1 Char,h1 Char,Chapter Head Char,Part Char,OG Heading 1 Char,L1 Char,RSKH1 Char,RSKHeading 1 Char,Level 1 Char,Report1 Char,Heading 1 URS Char,Oscar Faber 1 Char,Chapter head Char"/>
    <w:basedOn w:val="VarsaylanParagrafYazTipi"/>
    <w:link w:val="Balk1"/>
    <w:rsid w:val="00D11B27"/>
    <w:rPr>
      <w:rFonts w:asciiTheme="majorHAnsi" w:hAnsiTheme="majorHAnsi" w:cs="Times New Roman (Body CS)"/>
      <w:caps/>
      <w:color w:val="018219" w:themeColor="accent1"/>
      <w:spacing w:val="8"/>
      <w:sz w:val="28"/>
      <w:lang w:val="en-US"/>
    </w:rPr>
  </w:style>
  <w:style w:type="paragraph" w:customStyle="1" w:styleId="Name">
    <w:name w:val="Name"/>
    <w:basedOn w:val="Normal"/>
    <w:uiPriority w:val="5"/>
    <w:semiHidden/>
    <w:qFormat/>
    <w:rsid w:val="00BE189C"/>
    <w:pPr>
      <w:framePr w:hSpace="181" w:wrap="around" w:vAnchor="page" w:hAnchor="page" w:x="568" w:y="3346"/>
      <w:spacing w:after="0"/>
      <w:suppressOverlap/>
    </w:pPr>
    <w:rPr>
      <w:b/>
    </w:rPr>
  </w:style>
  <w:style w:type="paragraph" w:customStyle="1" w:styleId="Address">
    <w:name w:val="Address"/>
    <w:basedOn w:val="Normal"/>
    <w:uiPriority w:val="3"/>
    <w:semiHidden/>
    <w:qFormat/>
    <w:rsid w:val="00BE189C"/>
    <w:pPr>
      <w:spacing w:after="0"/>
    </w:pPr>
  </w:style>
  <w:style w:type="character" w:customStyle="1" w:styleId="Balk2Char">
    <w:name w:val="Başlık 2 Char"/>
    <w:aliases w:val="Heading 2 AGT ESIA Char,Tablo Dizini Char,CPR Heading 2 Char,Head2 Char,Chapter Char,Major Heading Char,h2 Char,2 Char,Header 2nd Page Char,A.B.C. Char,Paranum Char,Heading 2 Char Char Char,Über 2 Char,Heading b Char,H-2 Char,. (1.1) Char"/>
    <w:basedOn w:val="VarsaylanParagrafYazTipi"/>
    <w:link w:val="Balk2"/>
    <w:rsid w:val="00D11B27"/>
    <w:rPr>
      <w:rFonts w:asciiTheme="majorHAnsi" w:hAnsiTheme="majorHAnsi" w:cs="Times New Roman (Body CS)"/>
      <w:caps/>
      <w:color w:val="018219" w:themeColor="accent1"/>
      <w:spacing w:val="8"/>
      <w:lang w:val="en-US"/>
    </w:rPr>
  </w:style>
  <w:style w:type="paragraph" w:styleId="Tarih">
    <w:name w:val="Date"/>
    <w:aliases w:val="D1"/>
    <w:basedOn w:val="CoverSubheading"/>
    <w:next w:val="Normal"/>
    <w:link w:val="TarihChar"/>
    <w:uiPriority w:val="4"/>
    <w:semiHidden/>
    <w:rsid w:val="00AE178C"/>
    <w:pPr>
      <w:framePr w:wrap="around" w:y="4463"/>
    </w:pPr>
  </w:style>
  <w:style w:type="character" w:customStyle="1" w:styleId="TarihChar">
    <w:name w:val="Tarih Char"/>
    <w:aliases w:val="D1 Char"/>
    <w:basedOn w:val="VarsaylanParagrafYazTipi"/>
    <w:link w:val="Tarih"/>
    <w:uiPriority w:val="4"/>
    <w:semiHidden/>
    <w:rsid w:val="00AE178C"/>
    <w:rPr>
      <w:rFonts w:ascii="Verdana" w:hAnsi="Verdana"/>
      <w:sz w:val="18"/>
      <w:szCs w:val="16"/>
    </w:rPr>
  </w:style>
  <w:style w:type="paragraph" w:customStyle="1" w:styleId="Recipient">
    <w:name w:val="Recipient"/>
    <w:basedOn w:val="Tabletextleft"/>
    <w:uiPriority w:val="5"/>
    <w:semiHidden/>
    <w:qFormat/>
    <w:rsid w:val="00405C5B"/>
  </w:style>
  <w:style w:type="paragraph" w:customStyle="1" w:styleId="Reference">
    <w:name w:val="Reference"/>
    <w:basedOn w:val="CoverSubheading"/>
    <w:uiPriority w:val="6"/>
    <w:semiHidden/>
    <w:qFormat/>
    <w:rsid w:val="00AE178C"/>
    <w:pPr>
      <w:framePr w:wrap="around" w:y="4463"/>
    </w:pPr>
  </w:style>
  <w:style w:type="paragraph" w:styleId="HTMLAdresi">
    <w:name w:val="HTML Address"/>
    <w:basedOn w:val="Normal"/>
    <w:link w:val="HTMLAdresiChar"/>
    <w:uiPriority w:val="99"/>
    <w:semiHidden/>
    <w:rsid w:val="0066798D"/>
    <w:pPr>
      <w:spacing w:after="0" w:line="240" w:lineRule="auto"/>
    </w:pPr>
    <w:rPr>
      <w:i/>
      <w:iCs/>
    </w:rPr>
  </w:style>
  <w:style w:type="character" w:customStyle="1" w:styleId="HTMLAdresiChar">
    <w:name w:val="HTML Adresi Char"/>
    <w:basedOn w:val="VarsaylanParagrafYazTipi"/>
    <w:link w:val="HTMLAdresi"/>
    <w:uiPriority w:val="99"/>
    <w:semiHidden/>
    <w:rsid w:val="0042629B"/>
    <w:rPr>
      <w:i/>
      <w:iCs/>
      <w:sz w:val="18"/>
    </w:rPr>
  </w:style>
  <w:style w:type="paragraph" w:styleId="SonNotMetni">
    <w:name w:val="endnote text"/>
    <w:basedOn w:val="Normal"/>
    <w:link w:val="SonNotMetniChar"/>
    <w:uiPriority w:val="99"/>
    <w:semiHidden/>
    <w:rsid w:val="0066798D"/>
    <w:pPr>
      <w:spacing w:after="0" w:line="240" w:lineRule="auto"/>
    </w:pPr>
    <w:rPr>
      <w:szCs w:val="20"/>
    </w:rPr>
  </w:style>
  <w:style w:type="character" w:customStyle="1" w:styleId="SonNotMetniChar">
    <w:name w:val="Son Not Metni Char"/>
    <w:basedOn w:val="VarsaylanParagrafYazTipi"/>
    <w:link w:val="SonNotMetni"/>
    <w:uiPriority w:val="99"/>
    <w:semiHidden/>
    <w:rsid w:val="0042629B"/>
    <w:rPr>
      <w:sz w:val="20"/>
      <w:szCs w:val="20"/>
    </w:rPr>
  </w:style>
  <w:style w:type="paragraph" w:styleId="KonuBal">
    <w:name w:val="Title"/>
    <w:basedOn w:val="GvdeMetni"/>
    <w:next w:val="GvdeMetni"/>
    <w:link w:val="KonuBalChar"/>
    <w:uiPriority w:val="3"/>
    <w:qFormat/>
    <w:rsid w:val="00577237"/>
    <w:pPr>
      <w:spacing w:after="0" w:line="240" w:lineRule="auto"/>
    </w:pPr>
    <w:rPr>
      <w:rFonts w:ascii="Cambria" w:hAnsi="Cambria"/>
      <w:bCs/>
      <w:sz w:val="72"/>
      <w:szCs w:val="36"/>
    </w:rPr>
  </w:style>
  <w:style w:type="character" w:customStyle="1" w:styleId="KonuBalChar">
    <w:name w:val="Konu Başlığı Char"/>
    <w:basedOn w:val="VarsaylanParagrafYazTipi"/>
    <w:link w:val="KonuBal"/>
    <w:uiPriority w:val="3"/>
    <w:rsid w:val="00D11B27"/>
    <w:rPr>
      <w:rFonts w:ascii="Cambria" w:hAnsi="Cambria"/>
      <w:bCs/>
      <w:sz w:val="72"/>
      <w:szCs w:val="36"/>
      <w:lang w:val="en-US"/>
    </w:rPr>
  </w:style>
  <w:style w:type="character" w:customStyle="1" w:styleId="Balk4Char">
    <w:name w:val="Başlık 4 Char"/>
    <w:aliases w:val="Heading 4 AGT ESIA Char,Über 4 Char,Level 4 Char,C Head Char,Map Title Char,OG Heading 4 Char,D&amp;M4 Char,D&amp;M 4 Char,carter ecological heading 4 Char,RSKH4 Char,H4 Char,RSK-H4 Char,Heading 4 URS Char,System Names Char,italic Char,L4 Char"/>
    <w:basedOn w:val="VarsaylanParagrafYazTipi"/>
    <w:link w:val="Balk4"/>
    <w:rsid w:val="00D11B27"/>
    <w:rPr>
      <w:rFonts w:asciiTheme="majorHAnsi" w:hAnsiTheme="majorHAnsi" w:cs="Times New Roman (Body CS)"/>
      <w:caps/>
      <w:color w:val="018219" w:themeColor="accent1"/>
      <w:sz w:val="20"/>
      <w:lang w:val="en-US"/>
    </w:rPr>
  </w:style>
  <w:style w:type="paragraph" w:customStyle="1" w:styleId="Introduction">
    <w:name w:val="Introduction"/>
    <w:basedOn w:val="Normal"/>
    <w:uiPriority w:val="5"/>
    <w:semiHidden/>
    <w:qFormat/>
    <w:rsid w:val="003D34C1"/>
    <w:pPr>
      <w:spacing w:before="90" w:after="0" w:line="274" w:lineRule="auto"/>
    </w:pPr>
    <w:rPr>
      <w:sz w:val="28"/>
      <w:szCs w:val="28"/>
    </w:rPr>
  </w:style>
  <w:style w:type="character" w:customStyle="1" w:styleId="Balk8Char">
    <w:name w:val="Başlık 8 Char"/>
    <w:basedOn w:val="VarsaylanParagrafYazTipi"/>
    <w:link w:val="Balk8"/>
    <w:uiPriority w:val="4"/>
    <w:semiHidden/>
    <w:rsid w:val="003E4C89"/>
    <w:rPr>
      <w:i/>
      <w:iCs/>
      <w:sz w:val="18"/>
    </w:rPr>
  </w:style>
  <w:style w:type="paragraph" w:customStyle="1" w:styleId="BasicParagraph">
    <w:name w:val="[Basic Paragraph]"/>
    <w:basedOn w:val="Normal"/>
    <w:uiPriority w:val="99"/>
    <w:semiHidden/>
    <w:rsid w:val="003D34C1"/>
    <w:pPr>
      <w:autoSpaceDE w:val="0"/>
      <w:autoSpaceDN w:val="0"/>
      <w:adjustRightInd w:val="0"/>
      <w:spacing w:after="0" w:line="288" w:lineRule="auto"/>
      <w:textAlignment w:val="center"/>
    </w:pPr>
    <w:rPr>
      <w:rFonts w:ascii="MinionPro-Regular" w:hAnsi="MinionPro-Regular" w:cs="MinionPro-Regular"/>
      <w:color w:val="000000"/>
      <w:kern w:val="0"/>
      <w:sz w:val="24"/>
    </w:rPr>
  </w:style>
  <w:style w:type="paragraph" w:styleId="AralkYok">
    <w:name w:val="No Spacing"/>
    <w:basedOn w:val="GvdeMetni"/>
    <w:uiPriority w:val="4"/>
    <w:semiHidden/>
    <w:qFormat/>
    <w:rsid w:val="00AE178C"/>
    <w:pPr>
      <w:spacing w:after="0"/>
    </w:pPr>
  </w:style>
  <w:style w:type="character" w:customStyle="1" w:styleId="Balk5Char">
    <w:name w:val="Başlık 5 Char"/>
    <w:aliases w:val="Heading 5 AGT ESIA Char,RSKH5 Char,Über 5 Char,Further Points Char,Further Points1 Char,Further Points2 Char,Further Points11 Char,Further Points3 Char,Further Points4 Char,Further Points5 Char,Further Points12 Char,Further Points21 Char"/>
    <w:basedOn w:val="VarsaylanParagrafYazTipi"/>
    <w:link w:val="Balk5"/>
    <w:rsid w:val="00D11B27"/>
    <w:rPr>
      <w:rFonts w:asciiTheme="majorHAnsi" w:hAnsiTheme="majorHAnsi"/>
      <w:b/>
      <w:iCs/>
      <w:sz w:val="20"/>
    </w:rPr>
  </w:style>
  <w:style w:type="paragraph" w:customStyle="1" w:styleId="CoverHeading">
    <w:name w:val="Cover Heading"/>
    <w:link w:val="CoverHeadingChar"/>
    <w:uiPriority w:val="4"/>
    <w:qFormat/>
    <w:rsid w:val="008F265E"/>
    <w:rPr>
      <w:rFonts w:asciiTheme="majorHAnsi" w:hAnsiTheme="majorHAnsi" w:cs="Times New Roman (Body CS)"/>
      <w:caps/>
      <w:color w:val="018219" w:themeColor="accent1"/>
      <w:sz w:val="18"/>
    </w:rPr>
  </w:style>
  <w:style w:type="character" w:customStyle="1" w:styleId="CoverHeadingChar">
    <w:name w:val="Cover Heading Char"/>
    <w:basedOn w:val="Balk1Char"/>
    <w:link w:val="CoverHeading"/>
    <w:uiPriority w:val="4"/>
    <w:rsid w:val="00D11B27"/>
    <w:rPr>
      <w:rFonts w:asciiTheme="majorHAnsi" w:hAnsiTheme="majorHAnsi" w:cs="Times New Roman (Body CS)"/>
      <w:caps/>
      <w:color w:val="018219" w:themeColor="accent1"/>
      <w:spacing w:val="8"/>
      <w:sz w:val="18"/>
      <w:lang w:val="en-US"/>
    </w:rPr>
  </w:style>
  <w:style w:type="paragraph" w:customStyle="1" w:styleId="Bullet">
    <w:name w:val="Bullet"/>
    <w:basedOn w:val="Normal"/>
    <w:qFormat/>
    <w:rsid w:val="00957C34"/>
    <w:pPr>
      <w:numPr>
        <w:numId w:val="1"/>
      </w:numPr>
      <w:spacing w:before="60" w:after="60"/>
    </w:pPr>
  </w:style>
  <w:style w:type="paragraph" w:styleId="ResimYazs">
    <w:name w:val="caption"/>
    <w:aliases w:val="Caption Char1 Char,Caption1 Char Char,Caption Char Char Char Char1 Char Char,Caption Char Char Char Char Char Char Char Char Char1 Char Char,Caption1 Char,Caption Char Char Char Char1 Char,Caption Char Char Char1 Char Char,อักขระ,Ma,Map"/>
    <w:basedOn w:val="Normal"/>
    <w:next w:val="Normal"/>
    <w:link w:val="ResimYazsChar"/>
    <w:uiPriority w:val="35"/>
    <w:qFormat/>
    <w:rsid w:val="00E906B9"/>
    <w:pPr>
      <w:keepNext/>
      <w:tabs>
        <w:tab w:val="left" w:pos="1191"/>
      </w:tabs>
      <w:spacing w:after="120"/>
    </w:pPr>
    <w:rPr>
      <w:rFonts w:asciiTheme="majorHAnsi" w:hAnsiTheme="majorHAnsi" w:cs="Times New Roman (Body CS)"/>
      <w:caps/>
      <w:color w:val="018219" w:themeColor="accent1"/>
      <w:spacing w:val="4"/>
      <w:szCs w:val="16"/>
    </w:rPr>
  </w:style>
  <w:style w:type="paragraph" w:styleId="Altyaz">
    <w:name w:val="Subtitle"/>
    <w:next w:val="GvdeMetni"/>
    <w:link w:val="AltyazChar"/>
    <w:uiPriority w:val="3"/>
    <w:qFormat/>
    <w:rsid w:val="0067574E"/>
    <w:rPr>
      <w:rFonts w:ascii="Cambria" w:hAnsi="Cambria" w:cs="Times New Roman (Body CS)"/>
      <w:sz w:val="36"/>
    </w:rPr>
  </w:style>
  <w:style w:type="character" w:customStyle="1" w:styleId="AltyazChar">
    <w:name w:val="Altyazı Char"/>
    <w:basedOn w:val="VarsaylanParagrafYazTipi"/>
    <w:link w:val="Altyaz"/>
    <w:uiPriority w:val="3"/>
    <w:rsid w:val="00D11B27"/>
    <w:rPr>
      <w:rFonts w:ascii="Cambria" w:hAnsi="Cambria" w:cs="Times New Roman (Body CS)"/>
      <w:sz w:val="36"/>
    </w:rPr>
  </w:style>
  <w:style w:type="paragraph" w:customStyle="1" w:styleId="CoverSubheading">
    <w:name w:val="Cover Subheading"/>
    <w:uiPriority w:val="4"/>
    <w:qFormat/>
    <w:rsid w:val="000961F8"/>
    <w:pPr>
      <w:framePr w:hSpace="181" w:wrap="around" w:vAnchor="page" w:hAnchor="page" w:x="8931" w:y="5767"/>
      <w:spacing w:line="276" w:lineRule="auto"/>
      <w:suppressOverlap/>
    </w:pPr>
    <w:rPr>
      <w:rFonts w:asciiTheme="majorHAnsi" w:hAnsiTheme="majorHAnsi"/>
      <w:sz w:val="18"/>
      <w:szCs w:val="16"/>
    </w:rPr>
  </w:style>
  <w:style w:type="paragraph" w:customStyle="1" w:styleId="Tabletextleft">
    <w:name w:val="Table text left"/>
    <w:basedOn w:val="Normal"/>
    <w:link w:val="TabletextleftChar"/>
    <w:qFormat/>
    <w:rsid w:val="00B3214B"/>
    <w:pPr>
      <w:spacing w:after="0" w:line="240" w:lineRule="auto"/>
    </w:pPr>
    <w:rPr>
      <w:rFonts w:cs="Times New Roman (Body CS)"/>
      <w:spacing w:val="4"/>
      <w:sz w:val="18"/>
    </w:rPr>
  </w:style>
  <w:style w:type="numbering" w:customStyle="1" w:styleId="CurrentList20">
    <w:name w:val="Current List20"/>
    <w:uiPriority w:val="99"/>
    <w:rsid w:val="00263F34"/>
    <w:pPr>
      <w:numPr>
        <w:numId w:val="24"/>
      </w:numPr>
    </w:pPr>
  </w:style>
  <w:style w:type="paragraph" w:customStyle="1" w:styleId="Tabletextcentered">
    <w:name w:val="Table text centered"/>
    <w:basedOn w:val="Tabletextleft"/>
    <w:uiPriority w:val="1"/>
    <w:qFormat/>
    <w:rsid w:val="001D40D8"/>
    <w:pPr>
      <w:jc w:val="center"/>
    </w:pPr>
  </w:style>
  <w:style w:type="paragraph" w:styleId="T1">
    <w:name w:val="toc 1"/>
    <w:basedOn w:val="Normal"/>
    <w:next w:val="Normal"/>
    <w:autoRedefine/>
    <w:uiPriority w:val="39"/>
    <w:rsid w:val="00B10D7F"/>
    <w:pPr>
      <w:pBdr>
        <w:top w:val="single" w:sz="4" w:space="5" w:color="D2DED3"/>
        <w:bottom w:val="single" w:sz="4" w:space="5" w:color="D2DED3"/>
        <w:between w:val="single" w:sz="4" w:space="5" w:color="FFFFFF" w:themeColor="background1"/>
      </w:pBdr>
      <w:shd w:val="clear" w:color="auto" w:fill="D2DED3"/>
      <w:tabs>
        <w:tab w:val="right" w:pos="10194"/>
      </w:tabs>
      <w:spacing w:before="120" w:after="0" w:line="240" w:lineRule="auto"/>
      <w:ind w:left="567" w:hanging="567"/>
    </w:pPr>
    <w:rPr>
      <w:rFonts w:asciiTheme="majorHAnsi" w:hAnsiTheme="majorHAnsi" w:cs="Times New Roman (Body CS)"/>
      <w:caps/>
      <w:noProof/>
      <w:spacing w:val="8"/>
    </w:rPr>
  </w:style>
  <w:style w:type="paragraph" w:styleId="T2">
    <w:name w:val="toc 2"/>
    <w:basedOn w:val="T1"/>
    <w:next w:val="Normal"/>
    <w:autoRedefine/>
    <w:uiPriority w:val="39"/>
    <w:rsid w:val="00ED467C"/>
    <w:pPr>
      <w:pBdr>
        <w:top w:val="none" w:sz="0" w:space="0" w:color="auto"/>
        <w:bottom w:val="single" w:sz="4" w:space="4" w:color="B7B2AA" w:themeColor="accent5"/>
        <w:between w:val="single" w:sz="4" w:space="4" w:color="B7B2AA" w:themeColor="accent5"/>
      </w:pBdr>
      <w:shd w:val="clear" w:color="auto" w:fill="auto"/>
      <w:spacing w:before="0"/>
    </w:pPr>
    <w:rPr>
      <w:sz w:val="18"/>
    </w:rPr>
  </w:style>
  <w:style w:type="paragraph" w:styleId="TBal">
    <w:name w:val="TOC Heading"/>
    <w:next w:val="Normal"/>
    <w:uiPriority w:val="39"/>
    <w:semiHidden/>
    <w:qFormat/>
    <w:rsid w:val="00EF428E"/>
    <w:pPr>
      <w:spacing w:after="280"/>
    </w:pPr>
    <w:rPr>
      <w:rFonts w:ascii="Verdana" w:hAnsi="Verdana" w:cs="Times New Roman (Body CS)"/>
      <w:caps/>
      <w:color w:val="018219" w:themeColor="accent1"/>
      <w:spacing w:val="8"/>
    </w:rPr>
  </w:style>
  <w:style w:type="paragraph" w:styleId="ListeParagraf">
    <w:name w:val="List Paragraph"/>
    <w:aliases w:val="Bullet_new,Bullet 1,numbers normal cal,List Paragraph1,Lvl 1 Bullet,Bullet List,FooterText,Casella di testo,Holis indice,Johan bulletList Paragraph,Bolinha,Indent Normal,Bullet L1,Bullet Styles para,Figure_name,Equipment,lp1,Citation List"/>
    <w:basedOn w:val="Normal"/>
    <w:link w:val="ListeParagrafChar"/>
    <w:uiPriority w:val="34"/>
    <w:qFormat/>
    <w:rsid w:val="00B770B9"/>
    <w:pPr>
      <w:ind w:left="720"/>
      <w:contextualSpacing/>
    </w:pPr>
  </w:style>
  <w:style w:type="table" w:customStyle="1" w:styleId="ERMTable1">
    <w:name w:val="ERM Table 1"/>
    <w:basedOn w:val="NormalTablo"/>
    <w:uiPriority w:val="99"/>
    <w:rsid w:val="00B60E1A"/>
    <w:rPr>
      <w:sz w:val="16"/>
    </w:rPr>
    <w:tblPr>
      <w:tblStyleRowBandSize w:val="1"/>
      <w:tblStyleColBandSize w:val="1"/>
      <w:tblBorders>
        <w:bottom w:val="single" w:sz="4" w:space="0" w:color="B7B2AA" w:themeColor="accent5"/>
        <w:insideH w:val="single" w:sz="4" w:space="0" w:color="B7B2AA" w:themeColor="accent5"/>
        <w:insideV w:val="single" w:sz="4" w:space="0" w:color="B7B2AA" w:themeColor="accent5"/>
      </w:tblBorders>
      <w:tblCellMar>
        <w:top w:w="85" w:type="dxa"/>
        <w:bottom w:w="85" w:type="dxa"/>
      </w:tblCellMar>
    </w:tblPr>
    <w:tblStylePr w:type="firstRow">
      <w:rPr>
        <w:b/>
      </w:rPr>
      <w:tblPr/>
      <w:trPr>
        <w:tblHeader/>
      </w:trPr>
      <w:tcPr>
        <w:tcBorders>
          <w:top w:val="nil"/>
          <w:left w:val="nil"/>
          <w:bottom w:val="single" w:sz="4" w:space="0" w:color="B7B2AA" w:themeColor="accent5"/>
          <w:right w:val="nil"/>
          <w:insideH w:val="nil"/>
          <w:insideV w:val="single" w:sz="4" w:space="0" w:color="B7B2AA" w:themeColor="accent5"/>
          <w:tl2br w:val="nil"/>
          <w:tr2bl w:val="nil"/>
        </w:tcBorders>
        <w:shd w:val="clear" w:color="auto" w:fill="D2DED3"/>
      </w:tcPr>
    </w:tblStylePr>
    <w:tblStylePr w:type="lastRow">
      <w:rPr>
        <w:b w:val="0"/>
      </w:rPr>
    </w:tblStylePr>
    <w:tblStylePr w:type="firstCol">
      <w:rPr>
        <w:b w:val="0"/>
        <w:caps w:val="0"/>
        <w:smallCaps w:val="0"/>
      </w:rPr>
    </w:tblStylePr>
    <w:tblStylePr w:type="band1Vert">
      <w:tblPr/>
      <w:tcPr>
        <w:tcBorders>
          <w:left w:val="nil"/>
          <w:right w:val="nil"/>
          <w:insideV w:val="nil"/>
        </w:tcBorders>
      </w:tcPr>
    </w:tblStylePr>
    <w:tblStylePr w:type="band2Vert">
      <w:tblPr/>
      <w:tcPr>
        <w:tcBorders>
          <w:left w:val="nil"/>
          <w:right w:val="nil"/>
          <w:insideV w:val="nil"/>
        </w:tcBorders>
      </w:tcPr>
    </w:tblStylePr>
    <w:tblStylePr w:type="band1Horz">
      <w:tblPr/>
      <w:tcPr>
        <w:tcBorders>
          <w:top w:val="nil"/>
          <w:left w:val="nil"/>
          <w:bottom w:val="single" w:sz="4" w:space="0" w:color="B7B2AA" w:themeColor="accent5"/>
          <w:right w:val="nil"/>
        </w:tcBorders>
      </w:tcPr>
    </w:tblStylePr>
  </w:style>
  <w:style w:type="paragraph" w:customStyle="1" w:styleId="Line">
    <w:name w:val="Line"/>
    <w:basedOn w:val="Normal"/>
    <w:uiPriority w:val="6"/>
    <w:semiHidden/>
    <w:qFormat/>
    <w:rsid w:val="00C2537D"/>
    <w:pPr>
      <w:pBdr>
        <w:top w:val="single" w:sz="4" w:space="1" w:color="82887E" w:themeColor="accent6"/>
      </w:pBdr>
      <w:spacing w:before="160" w:after="0" w:line="293" w:lineRule="auto"/>
    </w:pPr>
    <w:rPr>
      <w:sz w:val="12"/>
      <w:szCs w:val="12"/>
    </w:rPr>
  </w:style>
  <w:style w:type="paragraph" w:customStyle="1" w:styleId="ListNumberAlpha">
    <w:name w:val="List Number Alpha"/>
    <w:basedOn w:val="Normal"/>
    <w:link w:val="ListNumberAlphaChar"/>
    <w:uiPriority w:val="9"/>
    <w:semiHidden/>
    <w:qFormat/>
    <w:rsid w:val="00A10B48"/>
    <w:pPr>
      <w:numPr>
        <w:ilvl w:val="7"/>
        <w:numId w:val="7"/>
      </w:numPr>
      <w:spacing w:before="60" w:after="60"/>
    </w:pPr>
  </w:style>
  <w:style w:type="character" w:customStyle="1" w:styleId="Balk3Char">
    <w:name w:val="Başlık 3 Char"/>
    <w:aliases w:val="Heading 3 AGT ESIA Char,CPR Heading 3 Char,Head3 Char,Heading3 Char,Section Char,Sub-heading Char,h3 Char,3 Char,h3a Char,heading 3- body Char,h3b Char,Char1 Char Char,Über 3 Char,Sub-heading1 Char,Sub-heading2 Char,Sub-heading3 Char"/>
    <w:basedOn w:val="VarsaylanParagrafYazTipi"/>
    <w:link w:val="Balk3"/>
    <w:rsid w:val="00D11B27"/>
    <w:rPr>
      <w:rFonts w:asciiTheme="majorHAnsi" w:hAnsiTheme="majorHAnsi" w:cs="Times New Roman (Body CS)"/>
      <w:caps/>
      <w:color w:val="018219" w:themeColor="accent1"/>
      <w:spacing w:val="8"/>
      <w:sz w:val="22"/>
      <w:lang w:val="en-US"/>
    </w:rPr>
  </w:style>
  <w:style w:type="paragraph" w:customStyle="1" w:styleId="NumberedText">
    <w:name w:val="Numbered Text"/>
    <w:uiPriority w:val="99"/>
    <w:qFormat/>
    <w:rsid w:val="008D6533"/>
    <w:pPr>
      <w:numPr>
        <w:numId w:val="6"/>
      </w:numPr>
      <w:spacing w:before="60" w:after="60" w:line="300" w:lineRule="auto"/>
    </w:pPr>
    <w:rPr>
      <w:rFonts w:cs="Times New Roman (Body CS)"/>
      <w:color w:val="1C1C1C" w:themeColor="text1"/>
      <w:sz w:val="20"/>
    </w:rPr>
  </w:style>
  <w:style w:type="paragraph" w:styleId="Dizin1">
    <w:name w:val="index 1"/>
    <w:basedOn w:val="Normal"/>
    <w:next w:val="Normal"/>
    <w:autoRedefine/>
    <w:uiPriority w:val="99"/>
    <w:semiHidden/>
    <w:rsid w:val="002C0F0C"/>
    <w:pPr>
      <w:spacing w:after="0" w:line="240" w:lineRule="auto"/>
      <w:ind w:left="180" w:hanging="180"/>
    </w:pPr>
  </w:style>
  <w:style w:type="paragraph" w:styleId="DizinBal">
    <w:name w:val="index heading"/>
    <w:basedOn w:val="Normal"/>
    <w:next w:val="Dizin1"/>
    <w:uiPriority w:val="99"/>
    <w:semiHidden/>
    <w:rsid w:val="00263F34"/>
    <w:pPr>
      <w:spacing w:after="0" w:line="240" w:lineRule="auto"/>
    </w:pPr>
    <w:rPr>
      <w:rFonts w:asciiTheme="majorHAnsi" w:eastAsiaTheme="majorEastAsia" w:hAnsiTheme="majorHAnsi" w:cstheme="majorBidi"/>
      <w:b/>
      <w:bCs/>
      <w:caps/>
      <w:spacing w:val="8"/>
      <w:lang w:val="en-GB"/>
    </w:rPr>
  </w:style>
  <w:style w:type="paragraph" w:styleId="ekillerTablosu">
    <w:name w:val="table of figures"/>
    <w:basedOn w:val="T2"/>
    <w:next w:val="Normal"/>
    <w:uiPriority w:val="99"/>
    <w:rsid w:val="00B10D7F"/>
    <w:pPr>
      <w:tabs>
        <w:tab w:val="left" w:pos="1871"/>
      </w:tabs>
      <w:ind w:left="1418" w:hanging="1418"/>
    </w:pPr>
    <w:rPr>
      <w:spacing w:val="6"/>
    </w:rPr>
  </w:style>
  <w:style w:type="paragraph" w:styleId="Kaynaka">
    <w:name w:val="table of authorities"/>
    <w:basedOn w:val="Normal"/>
    <w:next w:val="Normal"/>
    <w:uiPriority w:val="99"/>
    <w:semiHidden/>
    <w:rsid w:val="002C0F0C"/>
    <w:pPr>
      <w:spacing w:after="0"/>
      <w:ind w:left="180" w:hanging="180"/>
    </w:pPr>
    <w:rPr>
      <w:rFonts w:ascii="Verdana" w:hAnsi="Verdana"/>
      <w:spacing w:val="6"/>
      <w:sz w:val="16"/>
    </w:rPr>
  </w:style>
  <w:style w:type="paragraph" w:customStyle="1" w:styleId="AppendixContentsList">
    <w:name w:val="Appendix Contents List"/>
    <w:uiPriority w:val="20"/>
    <w:semiHidden/>
    <w:qFormat/>
    <w:rsid w:val="00245E4A"/>
    <w:pPr>
      <w:tabs>
        <w:tab w:val="left" w:pos="1418"/>
      </w:tabs>
      <w:spacing w:after="125"/>
    </w:pPr>
    <w:rPr>
      <w:rFonts w:ascii="Verdana" w:hAnsi="Verdana"/>
      <w:caps/>
      <w:spacing w:val="8"/>
      <w:sz w:val="20"/>
      <w:szCs w:val="16"/>
    </w:rPr>
  </w:style>
  <w:style w:type="paragraph" w:styleId="T3">
    <w:name w:val="toc 3"/>
    <w:basedOn w:val="AppendixContentsList"/>
    <w:next w:val="Normal"/>
    <w:autoRedefine/>
    <w:uiPriority w:val="39"/>
    <w:rsid w:val="00ED467C"/>
    <w:pPr>
      <w:tabs>
        <w:tab w:val="right" w:pos="10194"/>
      </w:tabs>
      <w:spacing w:before="60" w:after="60"/>
      <w:ind w:left="1418" w:hanging="851"/>
      <w:contextualSpacing/>
    </w:pPr>
    <w:rPr>
      <w:rFonts w:asciiTheme="minorHAnsi" w:hAnsiTheme="minorHAnsi" w:cs="Times New Roman (Body CS)"/>
      <w:caps w:val="0"/>
      <w:noProof/>
      <w:spacing w:val="0"/>
      <w:sz w:val="18"/>
    </w:rPr>
  </w:style>
  <w:style w:type="paragraph" w:customStyle="1" w:styleId="Documenttitle">
    <w:name w:val="Document title"/>
    <w:basedOn w:val="Tabletextleft"/>
    <w:uiPriority w:val="7"/>
    <w:semiHidden/>
    <w:qFormat/>
    <w:rsid w:val="00405C5B"/>
  </w:style>
  <w:style w:type="paragraph" w:customStyle="1" w:styleId="Version">
    <w:name w:val="Version"/>
    <w:basedOn w:val="Tabletextleft"/>
    <w:uiPriority w:val="6"/>
    <w:semiHidden/>
    <w:qFormat/>
    <w:rsid w:val="00AA52B5"/>
  </w:style>
  <w:style w:type="paragraph" w:customStyle="1" w:styleId="DocumentSubtitle">
    <w:name w:val="Document Subtitle"/>
    <w:basedOn w:val="Tabletextleft"/>
    <w:uiPriority w:val="11"/>
    <w:semiHidden/>
    <w:qFormat/>
    <w:rsid w:val="00C90271"/>
  </w:style>
  <w:style w:type="character" w:styleId="Kpr">
    <w:name w:val="Hyperlink"/>
    <w:basedOn w:val="VarsaylanParagrafYazTipi"/>
    <w:uiPriority w:val="99"/>
    <w:rsid w:val="00B21A41"/>
    <w:rPr>
      <w:color w:val="1C1C1C" w:themeColor="hyperlink"/>
      <w:u w:val="single"/>
    </w:rPr>
  </w:style>
  <w:style w:type="paragraph" w:customStyle="1" w:styleId="AppendixHeading">
    <w:name w:val="Appendix Heading"/>
    <w:next w:val="GvdeMetni"/>
    <w:uiPriority w:val="6"/>
    <w:qFormat/>
    <w:rsid w:val="00D11511"/>
    <w:pPr>
      <w:spacing w:before="480" w:after="240"/>
      <w:ind w:left="2835" w:hanging="2835"/>
      <w:outlineLvl w:val="0"/>
    </w:pPr>
    <w:rPr>
      <w:rFonts w:asciiTheme="majorHAnsi" w:hAnsiTheme="majorHAnsi" w:cs="Times New Roman (Body CS)"/>
      <w:caps/>
      <w:color w:val="018219" w:themeColor="accent1"/>
      <w:spacing w:val="6"/>
      <w:sz w:val="32"/>
    </w:rPr>
  </w:style>
  <w:style w:type="paragraph" w:styleId="bekMetni">
    <w:name w:val="Block Text"/>
    <w:basedOn w:val="Normal"/>
    <w:uiPriority w:val="99"/>
    <w:semiHidden/>
    <w:qFormat/>
    <w:rsid w:val="00B629AC"/>
    <w:pPr>
      <w:pBdr>
        <w:top w:val="single" w:sz="2" w:space="10" w:color="018219" w:themeColor="accent1"/>
        <w:left w:val="single" w:sz="2" w:space="10" w:color="018219" w:themeColor="accent1"/>
        <w:bottom w:val="single" w:sz="2" w:space="10" w:color="018219" w:themeColor="accent1"/>
        <w:right w:val="single" w:sz="2" w:space="10" w:color="018219" w:themeColor="accent1"/>
      </w:pBdr>
      <w:ind w:left="1152" w:right="1152"/>
    </w:pPr>
    <w:rPr>
      <w:rFonts w:eastAsiaTheme="minorEastAsia"/>
      <w:i/>
      <w:iCs/>
      <w:color w:val="018219" w:themeColor="accent1"/>
    </w:rPr>
  </w:style>
  <w:style w:type="paragraph" w:customStyle="1" w:styleId="TableBullet1">
    <w:name w:val="Table Bullet 1"/>
    <w:basedOn w:val="Tabletextleft"/>
    <w:uiPriority w:val="1"/>
    <w:qFormat/>
    <w:rsid w:val="00334C97"/>
    <w:pPr>
      <w:numPr>
        <w:numId w:val="2"/>
      </w:numPr>
      <w:ind w:left="284" w:hanging="284"/>
    </w:pPr>
  </w:style>
  <w:style w:type="character" w:customStyle="1" w:styleId="Balk6Char">
    <w:name w:val="Başlık 6 Char"/>
    <w:aliases w:val="Do Not Use 6 Char,sub-dash Char,sd Char,5 Char,Şekil Dizini Otomatik Char,Über 6 Char,Points in Text Char,not Kinhill Char,Points in Text1 Char,Points in Text2 Char,Points in Text3 Char,Points in Text4 Char,Points in Text5 Char,H6 Char"/>
    <w:basedOn w:val="VarsaylanParagrafYazTipi"/>
    <w:link w:val="Balk6"/>
    <w:rsid w:val="00D11B27"/>
    <w:rPr>
      <w:rFonts w:asciiTheme="majorHAnsi" w:hAnsiTheme="majorHAnsi"/>
      <w:b/>
      <w:i/>
      <w:sz w:val="20"/>
    </w:rPr>
  </w:style>
  <w:style w:type="character" w:customStyle="1" w:styleId="Balk7Char">
    <w:name w:val="Başlık 7 Char"/>
    <w:basedOn w:val="VarsaylanParagrafYazTipi"/>
    <w:link w:val="Balk7"/>
    <w:uiPriority w:val="1"/>
    <w:rsid w:val="00A92083"/>
    <w:rPr>
      <w:i/>
      <w:iCs/>
      <w:sz w:val="20"/>
    </w:rPr>
  </w:style>
  <w:style w:type="character" w:customStyle="1" w:styleId="GreenText">
    <w:name w:val="Green Text"/>
    <w:basedOn w:val="VarsaylanParagrafYazTipi"/>
    <w:uiPriority w:val="99"/>
    <w:semiHidden/>
    <w:rsid w:val="001557E5"/>
    <w:rPr>
      <w:color w:val="019920"/>
    </w:rPr>
  </w:style>
  <w:style w:type="paragraph" w:customStyle="1" w:styleId="ListNumberRoman">
    <w:name w:val="List Number Roman"/>
    <w:basedOn w:val="ListNumberAlpha"/>
    <w:link w:val="ListNumberRomanChar"/>
    <w:uiPriority w:val="9"/>
    <w:semiHidden/>
    <w:qFormat/>
    <w:rsid w:val="00A10B48"/>
    <w:pPr>
      <w:numPr>
        <w:ilvl w:val="8"/>
      </w:numPr>
      <w:ind w:left="1803"/>
    </w:pPr>
  </w:style>
  <w:style w:type="character" w:customStyle="1" w:styleId="ListNumberAlphaChar">
    <w:name w:val="List Number Alpha Char"/>
    <w:basedOn w:val="VarsaylanParagrafYazTipi"/>
    <w:link w:val="ListNumberAlpha"/>
    <w:uiPriority w:val="9"/>
    <w:semiHidden/>
    <w:rsid w:val="00FD6A27"/>
    <w:rPr>
      <w:sz w:val="20"/>
      <w:lang w:val="en-US"/>
    </w:rPr>
  </w:style>
  <w:style w:type="character" w:customStyle="1" w:styleId="ListNumberRomanChar">
    <w:name w:val="List Number Roman Char"/>
    <w:basedOn w:val="ListNumberAlphaChar"/>
    <w:link w:val="ListNumberRoman"/>
    <w:uiPriority w:val="9"/>
    <w:semiHidden/>
    <w:rsid w:val="00FD6A27"/>
    <w:rPr>
      <w:sz w:val="20"/>
      <w:lang w:val="en-US"/>
    </w:rPr>
  </w:style>
  <w:style w:type="numbering" w:customStyle="1" w:styleId="CurrentList1">
    <w:name w:val="Current List1"/>
    <w:uiPriority w:val="99"/>
    <w:rsid w:val="00F9590B"/>
    <w:pPr>
      <w:numPr>
        <w:numId w:val="3"/>
      </w:numPr>
    </w:pPr>
  </w:style>
  <w:style w:type="numbering" w:customStyle="1" w:styleId="CurrentList2">
    <w:name w:val="Current List2"/>
    <w:uiPriority w:val="99"/>
    <w:rsid w:val="00F9590B"/>
    <w:pPr>
      <w:numPr>
        <w:numId w:val="4"/>
      </w:numPr>
    </w:pPr>
  </w:style>
  <w:style w:type="numbering" w:customStyle="1" w:styleId="CurrentList3">
    <w:name w:val="Current List3"/>
    <w:uiPriority w:val="99"/>
    <w:rsid w:val="00F9590B"/>
    <w:pPr>
      <w:numPr>
        <w:numId w:val="5"/>
      </w:numPr>
    </w:pPr>
  </w:style>
  <w:style w:type="paragraph" w:styleId="GvdeMetni">
    <w:name w:val="Body Text"/>
    <w:aliases w:val="Body Text Char2 Char,Body Text Char1 Char Char,Char Char Char Char,jfp_standard Char,Body text for papers Char,Body Text Char Char Char Char,Body Text Char1 Char Char Char Char,jfp_standard Char1,ASH Paragraph Text,Orig Qstn,Body Text Char1"/>
    <w:basedOn w:val="Normal"/>
    <w:link w:val="GvdeMetniChar"/>
    <w:uiPriority w:val="99"/>
    <w:qFormat/>
    <w:rsid w:val="006A074C"/>
    <w:pPr>
      <w:spacing w:after="120"/>
    </w:pPr>
  </w:style>
  <w:style w:type="character" w:customStyle="1" w:styleId="GvdeMetniChar">
    <w:name w:val="Gövde Metni Char"/>
    <w:aliases w:val="Body Text Char2 Char Char,Body Text Char1 Char Char Char,Char Char Char Char Char,jfp_standard Char Char,Body text for papers Char Char,Body Text Char Char Char Char Char,Body Text Char1 Char Char Char Char Char,jfp_standard Char1 Char"/>
    <w:basedOn w:val="VarsaylanParagrafYazTipi"/>
    <w:link w:val="GvdeMetni"/>
    <w:uiPriority w:val="99"/>
    <w:qFormat/>
    <w:rsid w:val="006A074C"/>
    <w:rPr>
      <w:sz w:val="20"/>
      <w:lang w:val="en-US"/>
    </w:rPr>
  </w:style>
  <w:style w:type="paragraph" w:customStyle="1" w:styleId="TableTitle">
    <w:name w:val="Table Title"/>
    <w:basedOn w:val="ResimYazs"/>
    <w:uiPriority w:val="2"/>
    <w:semiHidden/>
    <w:qFormat/>
    <w:rsid w:val="00287530"/>
    <w:rPr>
      <w:szCs w:val="20"/>
      <w:lang w:val="en-GB"/>
    </w:rPr>
  </w:style>
  <w:style w:type="paragraph" w:styleId="T4">
    <w:name w:val="toc 4"/>
    <w:basedOn w:val="T1"/>
    <w:next w:val="Normal"/>
    <w:autoRedefine/>
    <w:uiPriority w:val="39"/>
    <w:rsid w:val="00340E38"/>
    <w:pPr>
      <w:pBdr>
        <w:top w:val="none" w:sz="0" w:space="0" w:color="auto"/>
        <w:bottom w:val="none" w:sz="0" w:space="0" w:color="auto"/>
        <w:between w:val="single" w:sz="4" w:space="1" w:color="B7B2AA" w:themeColor="accent5"/>
      </w:pBdr>
      <w:shd w:val="clear" w:color="auto" w:fill="auto"/>
      <w:spacing w:before="300" w:after="60" w:line="300" w:lineRule="auto"/>
      <w:ind w:left="1418" w:hanging="1418"/>
      <w:contextualSpacing/>
    </w:pPr>
    <w:rPr>
      <w:spacing w:val="0"/>
    </w:rPr>
  </w:style>
  <w:style w:type="paragraph" w:styleId="ListeNumaras">
    <w:name w:val="List Number"/>
    <w:basedOn w:val="NumberedText"/>
    <w:qFormat/>
    <w:rsid w:val="007C531A"/>
    <w:pPr>
      <w:numPr>
        <w:ilvl w:val="6"/>
        <w:numId w:val="7"/>
      </w:numPr>
    </w:pPr>
  </w:style>
  <w:style w:type="paragraph" w:customStyle="1" w:styleId="Subheading">
    <w:name w:val="Subheading"/>
    <w:next w:val="GvdeMetni"/>
    <w:uiPriority w:val="5"/>
    <w:semiHidden/>
    <w:qFormat/>
    <w:rsid w:val="00591B08"/>
    <w:pPr>
      <w:keepNext/>
      <w:spacing w:before="240" w:line="300" w:lineRule="auto"/>
    </w:pPr>
    <w:rPr>
      <w:i/>
      <w:iCs/>
      <w:sz w:val="20"/>
    </w:rPr>
  </w:style>
  <w:style w:type="numbering" w:customStyle="1" w:styleId="CurrentList4">
    <w:name w:val="Current List4"/>
    <w:uiPriority w:val="99"/>
    <w:rsid w:val="00D34719"/>
    <w:pPr>
      <w:numPr>
        <w:numId w:val="8"/>
      </w:numPr>
    </w:pPr>
  </w:style>
  <w:style w:type="numbering" w:customStyle="1" w:styleId="CurrentList5">
    <w:name w:val="Current List5"/>
    <w:uiPriority w:val="99"/>
    <w:rsid w:val="00D34719"/>
    <w:pPr>
      <w:numPr>
        <w:numId w:val="9"/>
      </w:numPr>
    </w:pPr>
  </w:style>
  <w:style w:type="paragraph" w:customStyle="1" w:styleId="Figureplacement">
    <w:name w:val="Figure placement"/>
    <w:basedOn w:val="GvdeMetni"/>
    <w:next w:val="GvdeMetni"/>
    <w:uiPriority w:val="3"/>
    <w:rsid w:val="006B7459"/>
    <w:rPr>
      <w:rFonts w:eastAsiaTheme="minorEastAsia" w:cs="Arial"/>
      <w:kern w:val="0"/>
      <w:szCs w:val="20"/>
      <w14:ligatures w14:val="none"/>
    </w:rPr>
  </w:style>
  <w:style w:type="paragraph" w:customStyle="1" w:styleId="TableandFigureSource">
    <w:name w:val="Table and Figure Source"/>
    <w:basedOn w:val="GvdeMetni"/>
    <w:next w:val="GvdeMetni"/>
    <w:link w:val="TableandFigureSourceChar"/>
    <w:uiPriority w:val="2"/>
    <w:rsid w:val="006E0596"/>
    <w:pPr>
      <w:spacing w:before="60" w:after="0" w:line="276" w:lineRule="auto"/>
      <w:contextualSpacing/>
    </w:pPr>
    <w:rPr>
      <w:rFonts w:eastAsiaTheme="minorEastAsia"/>
      <w:kern w:val="0"/>
      <w:sz w:val="18"/>
      <w:szCs w:val="20"/>
      <w14:ligatures w14:val="none"/>
    </w:rPr>
  </w:style>
  <w:style w:type="paragraph" w:customStyle="1" w:styleId="TableandFigureNote">
    <w:name w:val="Table and Figure Note"/>
    <w:basedOn w:val="TableandFigureSource"/>
    <w:next w:val="GvdeMetni"/>
    <w:link w:val="TableandFigureNoteChar"/>
    <w:uiPriority w:val="2"/>
    <w:rsid w:val="00D633D7"/>
  </w:style>
  <w:style w:type="character" w:customStyle="1" w:styleId="TableandFigureSourceChar">
    <w:name w:val="Table and Figure Source Char"/>
    <w:basedOn w:val="GvdeMetniChar"/>
    <w:link w:val="TableandFigureSource"/>
    <w:uiPriority w:val="2"/>
    <w:rsid w:val="006E0596"/>
    <w:rPr>
      <w:rFonts w:eastAsiaTheme="minorEastAsia"/>
      <w:kern w:val="0"/>
      <w:sz w:val="18"/>
      <w:szCs w:val="20"/>
      <w:lang w:val="en-US"/>
      <w14:ligatures w14:val="none"/>
    </w:rPr>
  </w:style>
  <w:style w:type="character" w:customStyle="1" w:styleId="TableandFigureNoteChar">
    <w:name w:val="Table and Figure Note Char"/>
    <w:basedOn w:val="TableandFigureSourceChar"/>
    <w:link w:val="TableandFigureNote"/>
    <w:uiPriority w:val="2"/>
    <w:rsid w:val="00D633D7"/>
    <w:rPr>
      <w:rFonts w:eastAsiaTheme="minorEastAsia"/>
      <w:kern w:val="0"/>
      <w:sz w:val="18"/>
      <w:szCs w:val="20"/>
      <w:lang w:val="en-US"/>
      <w14:ligatures w14:val="none"/>
    </w:rPr>
  </w:style>
  <w:style w:type="paragraph" w:customStyle="1" w:styleId="BlockQuote">
    <w:name w:val="Block Quote"/>
    <w:basedOn w:val="GvdeMetni"/>
    <w:next w:val="GvdeMetni"/>
    <w:uiPriority w:val="3"/>
    <w:qFormat/>
    <w:rsid w:val="00095AE2"/>
    <w:pPr>
      <w:spacing w:before="240" w:after="240" w:line="240" w:lineRule="auto"/>
      <w:ind w:left="794" w:right="794"/>
    </w:pPr>
  </w:style>
  <w:style w:type="numbering" w:customStyle="1" w:styleId="CurrentList6">
    <w:name w:val="Current List6"/>
    <w:uiPriority w:val="99"/>
    <w:rsid w:val="003E0F3F"/>
    <w:pPr>
      <w:numPr>
        <w:numId w:val="10"/>
      </w:numPr>
    </w:pPr>
  </w:style>
  <w:style w:type="character" w:styleId="AklamaBavurusu">
    <w:name w:val="annotation reference"/>
    <w:basedOn w:val="VarsaylanParagrafYazTipi"/>
    <w:uiPriority w:val="99"/>
    <w:qFormat/>
    <w:rsid w:val="006A0B7F"/>
    <w:rPr>
      <w:sz w:val="16"/>
      <w:szCs w:val="16"/>
    </w:rPr>
  </w:style>
  <w:style w:type="paragraph" w:styleId="AklamaMetni">
    <w:name w:val="annotation text"/>
    <w:aliases w:val="Char2, Char2,Char Char, Char"/>
    <w:basedOn w:val="Normal"/>
    <w:link w:val="AklamaMetniChar"/>
    <w:uiPriority w:val="99"/>
    <w:qFormat/>
    <w:rsid w:val="006A0B7F"/>
    <w:pPr>
      <w:spacing w:line="240" w:lineRule="auto"/>
      <w:ind w:right="567"/>
    </w:pPr>
    <w:rPr>
      <w:szCs w:val="20"/>
    </w:rPr>
  </w:style>
  <w:style w:type="character" w:customStyle="1" w:styleId="AklamaMetniChar">
    <w:name w:val="Açıklama Metni Char"/>
    <w:aliases w:val="Char2 Char, Char2 Char,Char Char Char, Char Char"/>
    <w:basedOn w:val="VarsaylanParagrafYazTipi"/>
    <w:link w:val="AklamaMetni"/>
    <w:uiPriority w:val="99"/>
    <w:qFormat/>
    <w:rsid w:val="006A0B7F"/>
    <w:rPr>
      <w:sz w:val="20"/>
      <w:szCs w:val="20"/>
    </w:rPr>
  </w:style>
  <w:style w:type="paragraph" w:styleId="DipnotMetni">
    <w:name w:val="footnote text"/>
    <w:aliases w:val="(NECG) Footnote Text,single space,footnote text,fn,Footnote text,FOOTNOTES,(NECG) Footnote Text อักขระ,RSK-FT,RSK-FT1,RSK-FT2,Geneva 9,Font: Geneva 9,Boston 10,f,Footnote Text Char2 Char,Footnote Text Char1 Char Char,Footnote Text1,Char3"/>
    <w:basedOn w:val="Normal"/>
    <w:link w:val="DipnotMetniChar"/>
    <w:uiPriority w:val="99"/>
    <w:qFormat/>
    <w:rsid w:val="00DA4A9F"/>
    <w:pPr>
      <w:spacing w:after="0" w:line="240" w:lineRule="auto"/>
    </w:pPr>
    <w:rPr>
      <w:sz w:val="18"/>
      <w:szCs w:val="20"/>
    </w:rPr>
  </w:style>
  <w:style w:type="character" w:customStyle="1" w:styleId="DipnotMetniChar">
    <w:name w:val="Dipnot Metni Char"/>
    <w:aliases w:val="(NECG) Footnote Text Char,single space Char,footnote text Char,fn Char,Footnote text Char,FOOTNOTES Char,(NECG) Footnote Text อักขระ Char,RSK-FT Char,RSK-FT1 Char,RSK-FT2 Char,Geneva 9 Char,Font: Geneva 9 Char,Boston 10 Char,f Char"/>
    <w:basedOn w:val="VarsaylanParagrafYazTipi"/>
    <w:link w:val="DipnotMetni"/>
    <w:uiPriority w:val="99"/>
    <w:qFormat/>
    <w:rsid w:val="00DA4A9F"/>
    <w:rPr>
      <w:sz w:val="18"/>
      <w:szCs w:val="20"/>
    </w:rPr>
  </w:style>
  <w:style w:type="character" w:styleId="DipnotBavurusu">
    <w:name w:val="footnote reference"/>
    <w:aliases w:val="(NECG) Footnote Reference,16 Point,Superscript 6 Point,ftref,fr,EN Footnote Reference,Style 24,Style 21,Ref,de nota al pie,BVI fnr,Nota de pie,Style 25,*,Footnote Ref in FtNote,SUPERS,Fußnotenzeichen DISS,footnote ref,note bp,E FNZ"/>
    <w:basedOn w:val="VarsaylanParagrafYazTipi"/>
    <w:link w:val="CharCharCharCharCarChar"/>
    <w:uiPriority w:val="99"/>
    <w:qFormat/>
    <w:rsid w:val="005A76E5"/>
    <w:rPr>
      <w:vertAlign w:val="superscript"/>
    </w:rPr>
  </w:style>
  <w:style w:type="numbering" w:customStyle="1" w:styleId="CurrentList7">
    <w:name w:val="Current List7"/>
    <w:uiPriority w:val="99"/>
    <w:rsid w:val="0046154A"/>
    <w:pPr>
      <w:numPr>
        <w:numId w:val="11"/>
      </w:numPr>
    </w:pPr>
  </w:style>
  <w:style w:type="numbering" w:customStyle="1" w:styleId="CurrentList8">
    <w:name w:val="Current List8"/>
    <w:uiPriority w:val="99"/>
    <w:rsid w:val="0046154A"/>
    <w:pPr>
      <w:numPr>
        <w:numId w:val="12"/>
      </w:numPr>
    </w:pPr>
  </w:style>
  <w:style w:type="numbering" w:customStyle="1" w:styleId="CurrentList9">
    <w:name w:val="Current List9"/>
    <w:uiPriority w:val="99"/>
    <w:rsid w:val="0046154A"/>
    <w:pPr>
      <w:numPr>
        <w:numId w:val="13"/>
      </w:numPr>
    </w:pPr>
  </w:style>
  <w:style w:type="numbering" w:customStyle="1" w:styleId="CurrentList10">
    <w:name w:val="Current List10"/>
    <w:uiPriority w:val="99"/>
    <w:rsid w:val="0046154A"/>
    <w:pPr>
      <w:numPr>
        <w:numId w:val="14"/>
      </w:numPr>
    </w:pPr>
  </w:style>
  <w:style w:type="numbering" w:customStyle="1" w:styleId="CurrentList11">
    <w:name w:val="Current List11"/>
    <w:uiPriority w:val="99"/>
    <w:rsid w:val="0046154A"/>
    <w:pPr>
      <w:numPr>
        <w:numId w:val="15"/>
      </w:numPr>
    </w:pPr>
  </w:style>
  <w:style w:type="numbering" w:customStyle="1" w:styleId="CurrentList12">
    <w:name w:val="Current List12"/>
    <w:uiPriority w:val="99"/>
    <w:rsid w:val="0046154A"/>
    <w:pPr>
      <w:numPr>
        <w:numId w:val="16"/>
      </w:numPr>
    </w:pPr>
  </w:style>
  <w:style w:type="numbering" w:customStyle="1" w:styleId="CurrentList13">
    <w:name w:val="Current List13"/>
    <w:uiPriority w:val="99"/>
    <w:rsid w:val="0046154A"/>
    <w:pPr>
      <w:numPr>
        <w:numId w:val="17"/>
      </w:numPr>
    </w:pPr>
  </w:style>
  <w:style w:type="numbering" w:customStyle="1" w:styleId="CurrentList14">
    <w:name w:val="Current List14"/>
    <w:uiPriority w:val="99"/>
    <w:rsid w:val="00710E0C"/>
    <w:pPr>
      <w:numPr>
        <w:numId w:val="18"/>
      </w:numPr>
    </w:pPr>
  </w:style>
  <w:style w:type="numbering" w:customStyle="1" w:styleId="CurrentList15">
    <w:name w:val="Current List15"/>
    <w:uiPriority w:val="99"/>
    <w:rsid w:val="00F4007C"/>
    <w:pPr>
      <w:numPr>
        <w:numId w:val="19"/>
      </w:numPr>
    </w:pPr>
  </w:style>
  <w:style w:type="numbering" w:customStyle="1" w:styleId="CurrentList16">
    <w:name w:val="Current List16"/>
    <w:uiPriority w:val="99"/>
    <w:rsid w:val="008D6533"/>
    <w:pPr>
      <w:numPr>
        <w:numId w:val="20"/>
      </w:numPr>
    </w:pPr>
  </w:style>
  <w:style w:type="numbering" w:customStyle="1" w:styleId="CurrentList17">
    <w:name w:val="Current List17"/>
    <w:uiPriority w:val="99"/>
    <w:rsid w:val="008D6533"/>
    <w:pPr>
      <w:numPr>
        <w:numId w:val="21"/>
      </w:numPr>
    </w:pPr>
  </w:style>
  <w:style w:type="paragraph" w:customStyle="1" w:styleId="PageTitle">
    <w:name w:val="Page Title"/>
    <w:basedOn w:val="TableTitle"/>
    <w:uiPriority w:val="4"/>
    <w:qFormat/>
    <w:rsid w:val="00274FB9"/>
  </w:style>
  <w:style w:type="paragraph" w:customStyle="1" w:styleId="Copyright">
    <w:name w:val="Copyright"/>
    <w:basedOn w:val="Tabletextleft"/>
    <w:uiPriority w:val="5"/>
    <w:qFormat/>
    <w:rsid w:val="0091678D"/>
    <w:pPr>
      <w:spacing w:line="180" w:lineRule="exact"/>
    </w:pPr>
    <w:rPr>
      <w:color w:val="82887E" w:themeColor="accent6"/>
      <w:spacing w:val="0"/>
      <w:sz w:val="12"/>
      <w:szCs w:val="12"/>
    </w:rPr>
  </w:style>
  <w:style w:type="numbering" w:customStyle="1" w:styleId="CurrentList18">
    <w:name w:val="Current List18"/>
    <w:uiPriority w:val="99"/>
    <w:rsid w:val="00957C34"/>
    <w:pPr>
      <w:numPr>
        <w:numId w:val="22"/>
      </w:numPr>
    </w:pPr>
  </w:style>
  <w:style w:type="numbering" w:customStyle="1" w:styleId="CurrentList19">
    <w:name w:val="Current List19"/>
    <w:uiPriority w:val="99"/>
    <w:rsid w:val="00957C34"/>
    <w:pPr>
      <w:numPr>
        <w:numId w:val="23"/>
      </w:numPr>
    </w:pPr>
  </w:style>
  <w:style w:type="paragraph" w:customStyle="1" w:styleId="Tabletextright">
    <w:name w:val="Table text right"/>
    <w:basedOn w:val="Tabletextleft"/>
    <w:uiPriority w:val="1"/>
    <w:qFormat/>
    <w:rsid w:val="001D40D8"/>
    <w:pPr>
      <w:jc w:val="right"/>
    </w:pPr>
  </w:style>
  <w:style w:type="paragraph" w:customStyle="1" w:styleId="TableBullet20">
    <w:name w:val="Table Bullet 2"/>
    <w:basedOn w:val="TableBullet1"/>
    <w:uiPriority w:val="1"/>
    <w:qFormat/>
    <w:rsid w:val="005934FF"/>
    <w:pPr>
      <w:numPr>
        <w:numId w:val="26"/>
      </w:numPr>
      <w:ind w:left="568" w:hanging="284"/>
    </w:pPr>
  </w:style>
  <w:style w:type="numbering" w:customStyle="1" w:styleId="CurrentList21">
    <w:name w:val="Current List21"/>
    <w:uiPriority w:val="99"/>
    <w:rsid w:val="00334C97"/>
    <w:pPr>
      <w:numPr>
        <w:numId w:val="25"/>
      </w:numPr>
    </w:pPr>
  </w:style>
  <w:style w:type="numbering" w:customStyle="1" w:styleId="CurrentList22">
    <w:name w:val="Current List22"/>
    <w:uiPriority w:val="99"/>
    <w:rsid w:val="00334C97"/>
    <w:pPr>
      <w:numPr>
        <w:numId w:val="27"/>
      </w:numPr>
    </w:pPr>
  </w:style>
  <w:style w:type="paragraph" w:customStyle="1" w:styleId="Tablenumber1">
    <w:name w:val="Table number 1"/>
    <w:basedOn w:val="TableBullet1"/>
    <w:uiPriority w:val="1"/>
    <w:qFormat/>
    <w:rsid w:val="003E2241"/>
    <w:pPr>
      <w:numPr>
        <w:numId w:val="29"/>
      </w:numPr>
      <w:tabs>
        <w:tab w:val="left" w:pos="397"/>
      </w:tabs>
    </w:pPr>
  </w:style>
  <w:style w:type="numbering" w:customStyle="1" w:styleId="CurrentList23">
    <w:name w:val="Current List23"/>
    <w:uiPriority w:val="99"/>
    <w:rsid w:val="005C2FE4"/>
    <w:pPr>
      <w:numPr>
        <w:numId w:val="28"/>
      </w:numPr>
    </w:pPr>
  </w:style>
  <w:style w:type="paragraph" w:customStyle="1" w:styleId="Photoplacement">
    <w:name w:val="Photo placement"/>
    <w:basedOn w:val="Figureplacement"/>
    <w:uiPriority w:val="3"/>
    <w:qFormat/>
    <w:rsid w:val="00267FC2"/>
  </w:style>
  <w:style w:type="paragraph" w:customStyle="1" w:styleId="Referencestext">
    <w:name w:val="References text"/>
    <w:basedOn w:val="GvdeMetni"/>
    <w:uiPriority w:val="3"/>
    <w:qFormat/>
    <w:rsid w:val="0004235E"/>
    <w:pPr>
      <w:ind w:left="794" w:hanging="794"/>
    </w:pPr>
  </w:style>
  <w:style w:type="paragraph" w:customStyle="1" w:styleId="Addressdetails">
    <w:name w:val="Address details"/>
    <w:basedOn w:val="GvdeMetni"/>
    <w:uiPriority w:val="5"/>
    <w:qFormat/>
    <w:rsid w:val="00C66281"/>
    <w:pPr>
      <w:spacing w:after="0"/>
    </w:pPr>
  </w:style>
  <w:style w:type="paragraph" w:styleId="T5">
    <w:name w:val="toc 5"/>
    <w:basedOn w:val="Normal"/>
    <w:next w:val="Normal"/>
    <w:autoRedefine/>
    <w:uiPriority w:val="39"/>
    <w:semiHidden/>
    <w:rsid w:val="001E6DCB"/>
    <w:pPr>
      <w:spacing w:after="100"/>
      <w:ind w:left="800"/>
    </w:pPr>
    <w:rPr>
      <w:noProof/>
    </w:rPr>
  </w:style>
  <w:style w:type="numbering" w:customStyle="1" w:styleId="CurrentList24">
    <w:name w:val="Current List24"/>
    <w:uiPriority w:val="99"/>
    <w:rsid w:val="008C5594"/>
    <w:pPr>
      <w:numPr>
        <w:numId w:val="30"/>
      </w:numPr>
    </w:pPr>
  </w:style>
  <w:style w:type="paragraph" w:customStyle="1" w:styleId="Author">
    <w:name w:val="Author"/>
    <w:basedOn w:val="Tabletextleft"/>
    <w:uiPriority w:val="4"/>
    <w:semiHidden/>
    <w:qFormat/>
    <w:rsid w:val="00124980"/>
  </w:style>
  <w:style w:type="numbering" w:customStyle="1" w:styleId="CurrentList25">
    <w:name w:val="Current List25"/>
    <w:uiPriority w:val="99"/>
    <w:rsid w:val="00BE5F6B"/>
    <w:pPr>
      <w:numPr>
        <w:numId w:val="31"/>
      </w:numPr>
    </w:pPr>
  </w:style>
  <w:style w:type="numbering" w:customStyle="1" w:styleId="CurrentList26">
    <w:name w:val="Current List26"/>
    <w:uiPriority w:val="99"/>
    <w:rsid w:val="001F56A2"/>
    <w:pPr>
      <w:numPr>
        <w:numId w:val="32"/>
      </w:numPr>
    </w:pPr>
  </w:style>
  <w:style w:type="numbering" w:customStyle="1" w:styleId="CurrentList27">
    <w:name w:val="Current List27"/>
    <w:uiPriority w:val="99"/>
    <w:rsid w:val="001F56A2"/>
    <w:pPr>
      <w:numPr>
        <w:numId w:val="33"/>
      </w:numPr>
    </w:pPr>
  </w:style>
  <w:style w:type="numbering" w:customStyle="1" w:styleId="CurrentList28">
    <w:name w:val="Current List28"/>
    <w:uiPriority w:val="99"/>
    <w:rsid w:val="001F56A2"/>
    <w:pPr>
      <w:numPr>
        <w:numId w:val="34"/>
      </w:numPr>
    </w:pPr>
  </w:style>
  <w:style w:type="numbering" w:customStyle="1" w:styleId="CurrentList29">
    <w:name w:val="Current List29"/>
    <w:uiPriority w:val="99"/>
    <w:rsid w:val="001F56A2"/>
    <w:pPr>
      <w:numPr>
        <w:numId w:val="35"/>
      </w:numPr>
    </w:pPr>
  </w:style>
  <w:style w:type="paragraph" w:customStyle="1" w:styleId="TableBullet3">
    <w:name w:val="Table Bullet 3"/>
    <w:basedOn w:val="TableBullet20"/>
    <w:uiPriority w:val="1"/>
    <w:qFormat/>
    <w:rsid w:val="00EC192F"/>
    <w:pPr>
      <w:numPr>
        <w:numId w:val="36"/>
      </w:numPr>
    </w:pPr>
  </w:style>
  <w:style w:type="paragraph" w:customStyle="1" w:styleId="TableBullet4">
    <w:name w:val="Table Bullet 4"/>
    <w:basedOn w:val="TableBullet3"/>
    <w:uiPriority w:val="1"/>
    <w:qFormat/>
    <w:rsid w:val="00EC192F"/>
    <w:pPr>
      <w:numPr>
        <w:numId w:val="37"/>
      </w:numPr>
      <w:ind w:left="1135"/>
    </w:pPr>
  </w:style>
  <w:style w:type="paragraph" w:customStyle="1" w:styleId="Tablenumber2">
    <w:name w:val="Table number 2"/>
    <w:basedOn w:val="Normal"/>
    <w:uiPriority w:val="1"/>
    <w:qFormat/>
    <w:rsid w:val="003E2241"/>
    <w:pPr>
      <w:numPr>
        <w:numId w:val="38"/>
      </w:numPr>
      <w:tabs>
        <w:tab w:val="left" w:pos="284"/>
        <w:tab w:val="left" w:pos="397"/>
      </w:tabs>
      <w:spacing w:after="0" w:line="240" w:lineRule="auto"/>
    </w:pPr>
    <w:rPr>
      <w:rFonts w:cs="Times New Roman (Body CS)"/>
      <w:spacing w:val="4"/>
      <w:sz w:val="18"/>
    </w:rPr>
  </w:style>
  <w:style w:type="paragraph" w:customStyle="1" w:styleId="Tablenumber3">
    <w:name w:val="Table number 3"/>
    <w:basedOn w:val="Tablenumber2"/>
    <w:uiPriority w:val="1"/>
    <w:qFormat/>
    <w:rsid w:val="003E2241"/>
    <w:pPr>
      <w:numPr>
        <w:numId w:val="39"/>
      </w:numPr>
      <w:tabs>
        <w:tab w:val="clear" w:pos="284"/>
        <w:tab w:val="clear" w:pos="397"/>
        <w:tab w:val="left" w:pos="567"/>
        <w:tab w:val="left" w:pos="851"/>
      </w:tabs>
    </w:pPr>
  </w:style>
  <w:style w:type="paragraph" w:customStyle="1" w:styleId="Tablenumber4">
    <w:name w:val="Table number 4"/>
    <w:basedOn w:val="Tablenumber3"/>
    <w:uiPriority w:val="1"/>
    <w:qFormat/>
    <w:rsid w:val="002E1503"/>
    <w:pPr>
      <w:numPr>
        <w:numId w:val="40"/>
      </w:numPr>
      <w:tabs>
        <w:tab w:val="clear" w:pos="567"/>
        <w:tab w:val="clear" w:pos="851"/>
      </w:tabs>
    </w:pPr>
  </w:style>
  <w:style w:type="character" w:customStyle="1" w:styleId="Balk9Char">
    <w:name w:val="Başlık 9 Char"/>
    <w:basedOn w:val="VarsaylanParagrafYazTipi"/>
    <w:link w:val="Balk9"/>
    <w:uiPriority w:val="9"/>
    <w:semiHidden/>
    <w:rsid w:val="0075089E"/>
    <w:rPr>
      <w:rFonts w:asciiTheme="majorHAnsi" w:eastAsiaTheme="majorEastAsia" w:hAnsiTheme="majorHAnsi" w:cstheme="majorBidi"/>
      <w:i/>
      <w:iCs/>
      <w:color w:val="3E3E3E" w:themeColor="text1" w:themeTint="D8"/>
      <w:sz w:val="21"/>
      <w:szCs w:val="21"/>
      <w:lang w:val="en-US"/>
    </w:rPr>
  </w:style>
  <w:style w:type="paragraph" w:customStyle="1" w:styleId="Tablenumber">
    <w:name w:val="Table number"/>
    <w:basedOn w:val="TableBullet1"/>
    <w:uiPriority w:val="99"/>
    <w:qFormat/>
    <w:rsid w:val="0075089E"/>
    <w:pPr>
      <w:numPr>
        <w:numId w:val="0"/>
      </w:numPr>
      <w:tabs>
        <w:tab w:val="left" w:pos="284"/>
        <w:tab w:val="left" w:pos="397"/>
      </w:tabs>
      <w:ind w:left="284" w:hanging="284"/>
    </w:pPr>
  </w:style>
  <w:style w:type="numbering" w:customStyle="1" w:styleId="ERMBulletList">
    <w:name w:val="ERMBulletList"/>
    <w:uiPriority w:val="99"/>
    <w:rsid w:val="0075089E"/>
    <w:pPr>
      <w:numPr>
        <w:numId w:val="29"/>
      </w:numPr>
    </w:pPr>
  </w:style>
  <w:style w:type="paragraph" w:styleId="ListeMaddemi">
    <w:name w:val="List Bullet"/>
    <w:aliases w:val="Bullet: Multi-line (level 1),List Bullet Char Char Char Char,List Bullet Char Char Char Char Char Char Char Char Char Char Char Char,List Bullet Char Char Char Char Char Char Char Char Char Char,List Bullet Char Char Char Char Char"/>
    <w:basedOn w:val="GvdeMetni"/>
    <w:link w:val="ListeMaddemiChar"/>
    <w:qFormat/>
    <w:rsid w:val="0075089E"/>
    <w:pPr>
      <w:spacing w:before="120" w:after="60" w:line="260" w:lineRule="atLeast"/>
      <w:ind w:left="397" w:hanging="397"/>
    </w:pPr>
    <w:rPr>
      <w:rFonts w:eastAsiaTheme="minorEastAsia"/>
      <w:kern w:val="0"/>
      <w:szCs w:val="20"/>
      <w:lang w:val="en-GB"/>
      <w14:ligatures w14:val="none"/>
    </w:rPr>
  </w:style>
  <w:style w:type="paragraph" w:styleId="ListeMaddemi2">
    <w:name w:val="List Bullet 2"/>
    <w:basedOn w:val="Normal"/>
    <w:qFormat/>
    <w:rsid w:val="0075089E"/>
    <w:pPr>
      <w:tabs>
        <w:tab w:val="num" w:pos="397"/>
      </w:tabs>
      <w:spacing w:before="120" w:after="60" w:line="260" w:lineRule="atLeast"/>
      <w:ind w:left="397"/>
    </w:pPr>
    <w:rPr>
      <w:rFonts w:eastAsiaTheme="minorEastAsia"/>
      <w:kern w:val="0"/>
      <w:szCs w:val="20"/>
      <w:lang w:val="en-GB"/>
      <w14:ligatures w14:val="none"/>
    </w:rPr>
  </w:style>
  <w:style w:type="paragraph" w:styleId="ListeMaddemi3">
    <w:name w:val="List Bullet 3"/>
    <w:basedOn w:val="Normal"/>
    <w:qFormat/>
    <w:rsid w:val="0075089E"/>
    <w:pPr>
      <w:tabs>
        <w:tab w:val="num" w:pos="794"/>
      </w:tabs>
      <w:spacing w:before="120" w:after="60" w:line="260" w:lineRule="atLeast"/>
      <w:ind w:left="1191" w:hanging="397"/>
    </w:pPr>
    <w:rPr>
      <w:rFonts w:eastAsiaTheme="minorEastAsia"/>
      <w:kern w:val="0"/>
      <w:szCs w:val="20"/>
      <w:lang w:val="en-GB"/>
      <w14:ligatures w14:val="none"/>
    </w:rPr>
  </w:style>
  <w:style w:type="paragraph" w:styleId="ListeMaddemi4">
    <w:name w:val="List Bullet 4"/>
    <w:basedOn w:val="Normal"/>
    <w:rsid w:val="0075089E"/>
    <w:pPr>
      <w:tabs>
        <w:tab w:val="num" w:pos="397"/>
      </w:tabs>
      <w:spacing w:before="120" w:after="60" w:line="260" w:lineRule="atLeast"/>
      <w:ind w:left="1588" w:hanging="397"/>
    </w:pPr>
    <w:rPr>
      <w:rFonts w:eastAsiaTheme="minorEastAsia"/>
      <w:kern w:val="0"/>
      <w:szCs w:val="20"/>
      <w:lang w:val="en-GB"/>
      <w14:ligatures w14:val="none"/>
    </w:rPr>
  </w:style>
  <w:style w:type="character" w:customStyle="1" w:styleId="ListeMaddemiChar">
    <w:name w:val="Liste Madde İmi Char"/>
    <w:aliases w:val="Bullet: Multi-line (level 1) Char,List Bullet Char Char Char Char Char1,List Bullet Char Char Char Char Char Char Char Char Char Char Char Char Char,List Bullet Char Char Char Char Char Char Char Char Char Char Char"/>
    <w:link w:val="ListeMaddemi"/>
    <w:locked/>
    <w:rsid w:val="0075089E"/>
    <w:rPr>
      <w:rFonts w:eastAsiaTheme="minorEastAsia"/>
      <w:kern w:val="0"/>
      <w:sz w:val="20"/>
      <w:szCs w:val="20"/>
      <w14:ligatures w14:val="none"/>
    </w:rPr>
  </w:style>
  <w:style w:type="table" w:customStyle="1" w:styleId="ERMTableStyle">
    <w:name w:val="ERM Table Style"/>
    <w:basedOn w:val="NormalTablo"/>
    <w:uiPriority w:val="99"/>
    <w:rsid w:val="0075089E"/>
    <w:rPr>
      <w:rFonts w:eastAsiaTheme="minorEastAsia"/>
      <w:kern w:val="0"/>
      <w:sz w:val="18"/>
      <w:szCs w:val="20"/>
      <w:lang w:val="en-US"/>
      <w14:ligatures w14:val="none"/>
    </w:rPr>
    <w:tblPr>
      <w:tblBorders>
        <w:top w:val="single" w:sz="4" w:space="0" w:color="00FFBE" w:themeColor="background2"/>
        <w:bottom w:val="single" w:sz="4" w:space="0" w:color="00FFBE" w:themeColor="background2"/>
        <w:insideH w:val="single" w:sz="4" w:space="0" w:color="00FFBE" w:themeColor="background2"/>
        <w:insideV w:val="single" w:sz="4" w:space="0" w:color="00FFBE" w:themeColor="background2"/>
      </w:tblBorders>
      <w:tblCellMar>
        <w:top w:w="29" w:type="dxa"/>
        <w:left w:w="115" w:type="dxa"/>
        <w:bottom w:w="58" w:type="dxa"/>
        <w:right w:w="115" w:type="dxa"/>
      </w:tblCellMar>
    </w:tblPr>
    <w:tblStylePr w:type="firstRow">
      <w:rPr>
        <w:rFonts w:asciiTheme="minorHAnsi" w:hAnsiTheme="minorHAnsi"/>
        <w:color w:val="D1DDD3" w:themeColor="text2"/>
        <w:sz w:val="18"/>
      </w:rPr>
      <w:tblPr/>
      <w:tcPr>
        <w:tcBorders>
          <w:top w:val="single" w:sz="4" w:space="0" w:color="D1DDD3" w:themeColor="text2"/>
          <w:left w:val="nil"/>
          <w:bottom w:val="single" w:sz="4" w:space="0" w:color="D1DDD3" w:themeColor="text2"/>
          <w:right w:val="nil"/>
          <w:insideH w:val="single" w:sz="4" w:space="0" w:color="D1DDD3" w:themeColor="text2"/>
          <w:insideV w:val="single" w:sz="4" w:space="0" w:color="D1DDD3" w:themeColor="text2"/>
        </w:tcBorders>
      </w:tcPr>
    </w:tblStyle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DipnotBavurusu"/>
    <w:rsid w:val="0075089E"/>
    <w:pPr>
      <w:overflowPunct w:val="0"/>
      <w:autoSpaceDE w:val="0"/>
      <w:autoSpaceDN w:val="0"/>
      <w:adjustRightInd w:val="0"/>
      <w:spacing w:after="160" w:line="240" w:lineRule="exact"/>
      <w:jc w:val="both"/>
    </w:pPr>
    <w:rPr>
      <w:sz w:val="24"/>
      <w:vertAlign w:val="superscript"/>
      <w:lang w:val="en-GB"/>
    </w:rPr>
  </w:style>
  <w:style w:type="paragraph" w:styleId="NormalWeb">
    <w:name w:val="Normal (Web)"/>
    <w:basedOn w:val="Normal"/>
    <w:uiPriority w:val="99"/>
    <w:unhideWhenUsed/>
    <w:rsid w:val="0075089E"/>
    <w:pPr>
      <w:spacing w:before="100" w:beforeAutospacing="1" w:after="100" w:afterAutospacing="1" w:line="240" w:lineRule="auto"/>
    </w:pPr>
    <w:rPr>
      <w:rFonts w:ascii="Times New Roman" w:eastAsia="Times New Roman" w:hAnsi="Times New Roman" w:cs="Times New Roman"/>
      <w:kern w:val="0"/>
      <w:sz w:val="24"/>
      <w:lang w:val="de-DE" w:eastAsia="de-DE"/>
      <w14:ligatures w14:val="none"/>
    </w:rPr>
  </w:style>
  <w:style w:type="paragraph" w:styleId="z-Formunst">
    <w:name w:val="HTML Top of Form"/>
    <w:basedOn w:val="Normal"/>
    <w:next w:val="Normal"/>
    <w:link w:val="z-FormunstChar"/>
    <w:hidden/>
    <w:uiPriority w:val="99"/>
    <w:semiHidden/>
    <w:unhideWhenUsed/>
    <w:rsid w:val="0075089E"/>
    <w:pPr>
      <w:pBdr>
        <w:bottom w:val="single" w:sz="6" w:space="1" w:color="auto"/>
      </w:pBdr>
      <w:spacing w:after="0" w:line="240" w:lineRule="auto"/>
      <w:jc w:val="center"/>
    </w:pPr>
    <w:rPr>
      <w:rFonts w:ascii="Arial" w:eastAsia="Times New Roman" w:hAnsi="Arial" w:cs="Arial"/>
      <w:vanish/>
      <w:kern w:val="0"/>
      <w:sz w:val="16"/>
      <w:szCs w:val="16"/>
      <w:lang w:val="de-DE" w:eastAsia="de-DE"/>
      <w14:ligatures w14:val="none"/>
    </w:rPr>
  </w:style>
  <w:style w:type="character" w:customStyle="1" w:styleId="z-FormunstChar">
    <w:name w:val="z-Formun Üstü Char"/>
    <w:basedOn w:val="VarsaylanParagrafYazTipi"/>
    <w:link w:val="z-Formunst"/>
    <w:uiPriority w:val="99"/>
    <w:semiHidden/>
    <w:rsid w:val="0075089E"/>
    <w:rPr>
      <w:rFonts w:ascii="Arial" w:eastAsia="Times New Roman" w:hAnsi="Arial" w:cs="Arial"/>
      <w:vanish/>
      <w:kern w:val="0"/>
      <w:sz w:val="16"/>
      <w:szCs w:val="16"/>
      <w:lang w:val="de-DE" w:eastAsia="de-DE"/>
      <w14:ligatures w14:val="none"/>
    </w:rPr>
  </w:style>
  <w:style w:type="character" w:styleId="HTMLKsaltmas">
    <w:name w:val="HTML Acronym"/>
    <w:basedOn w:val="VarsaylanParagrafYazTipi"/>
    <w:semiHidden/>
    <w:rsid w:val="0075089E"/>
  </w:style>
  <w:style w:type="paragraph" w:customStyle="1" w:styleId="Tablebullet">
    <w:name w:val="Table bullet"/>
    <w:basedOn w:val="ListeMaddemi"/>
    <w:qFormat/>
    <w:rsid w:val="0075089E"/>
    <w:pPr>
      <w:numPr>
        <w:numId w:val="42"/>
      </w:numPr>
      <w:spacing w:before="60"/>
    </w:pPr>
    <w:rPr>
      <w:sz w:val="18"/>
      <w:szCs w:val="18"/>
      <w:lang w:eastAsia="zh-CN"/>
    </w:rPr>
  </w:style>
  <w:style w:type="table" w:customStyle="1" w:styleId="ERMTablestyle0">
    <w:name w:val="ERM Table style"/>
    <w:basedOn w:val="NormalTablo"/>
    <w:uiPriority w:val="99"/>
    <w:rsid w:val="0075089E"/>
    <w:rPr>
      <w:rFonts w:eastAsiaTheme="minorEastAsia"/>
      <w:kern w:val="0"/>
      <w:sz w:val="18"/>
      <w:szCs w:val="18"/>
      <w:lang w:eastAsia="zh-CN"/>
      <w14:ligatures w14:val="none"/>
    </w:rPr>
    <w:tblPr>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rPr>
      <w:tblPr/>
      <w:trPr>
        <w:tblHeader/>
      </w:trPr>
      <w:tcPr>
        <w:tcBorders>
          <w:top w:val="single" w:sz="8" w:space="0" w:color="D1DDD3" w:themeColor="text2"/>
          <w:bottom w:val="single" w:sz="8" w:space="0" w:color="D1DDD3" w:themeColor="text2"/>
        </w:tcBorders>
      </w:tcPr>
    </w:tblStylePr>
    <w:tblStylePr w:type="lastRow">
      <w:rPr>
        <w:b w:val="0"/>
      </w:rPr>
    </w:tblStylePr>
  </w:style>
  <w:style w:type="paragraph" w:customStyle="1" w:styleId="TableText">
    <w:name w:val="Table Text"/>
    <w:basedOn w:val="Normal"/>
    <w:link w:val="TableTextChar"/>
    <w:qFormat/>
    <w:rsid w:val="0075089E"/>
    <w:pPr>
      <w:spacing w:before="60" w:after="60" w:line="260" w:lineRule="atLeast"/>
      <w:ind w:left="57"/>
    </w:pPr>
    <w:rPr>
      <w:rFonts w:eastAsiaTheme="minorEastAsia"/>
      <w:kern w:val="0"/>
      <w:sz w:val="18"/>
      <w:szCs w:val="18"/>
      <w:lang w:val="en-GB" w:eastAsia="zh-CN"/>
      <w14:ligatures w14:val="none"/>
    </w:rPr>
  </w:style>
  <w:style w:type="paragraph" w:customStyle="1" w:styleId="Tablebullet2">
    <w:name w:val="Table bullet 2"/>
    <w:basedOn w:val="Tablebullet"/>
    <w:uiPriority w:val="99"/>
    <w:rsid w:val="0075089E"/>
    <w:pPr>
      <w:numPr>
        <w:ilvl w:val="1"/>
      </w:numPr>
    </w:pPr>
  </w:style>
  <w:style w:type="numbering" w:customStyle="1" w:styleId="ERMNumLIst">
    <w:name w:val="ERMNumLIst"/>
    <w:uiPriority w:val="99"/>
    <w:rsid w:val="0075089E"/>
    <w:pPr>
      <w:numPr>
        <w:numId w:val="41"/>
      </w:numPr>
    </w:pPr>
  </w:style>
  <w:style w:type="paragraph" w:customStyle="1" w:styleId="Tableheadingleft">
    <w:name w:val="Table heading left"/>
    <w:basedOn w:val="Normal"/>
    <w:link w:val="TableheadingleftChar"/>
    <w:qFormat/>
    <w:rsid w:val="0075089E"/>
    <w:pPr>
      <w:overflowPunct w:val="0"/>
      <w:autoSpaceDE w:val="0"/>
      <w:autoSpaceDN w:val="0"/>
      <w:adjustRightInd w:val="0"/>
      <w:spacing w:before="40" w:after="0" w:line="240" w:lineRule="auto"/>
      <w:textAlignment w:val="baseline"/>
    </w:pPr>
    <w:rPr>
      <w:rFonts w:eastAsiaTheme="minorEastAsia" w:cs="Arial"/>
      <w:b/>
      <w:kern w:val="0"/>
      <w:sz w:val="18"/>
      <w:szCs w:val="20"/>
      <w14:ligatures w14:val="none"/>
    </w:rPr>
  </w:style>
  <w:style w:type="paragraph" w:customStyle="1" w:styleId="ListNumberalpha0">
    <w:name w:val="List Number alpha"/>
    <w:basedOn w:val="GvdeMetni"/>
    <w:uiPriority w:val="99"/>
    <w:rsid w:val="0075089E"/>
    <w:pPr>
      <w:tabs>
        <w:tab w:val="num" w:pos="397"/>
      </w:tabs>
      <w:spacing w:before="120" w:after="60" w:line="260" w:lineRule="atLeast"/>
      <w:ind w:left="397"/>
    </w:pPr>
    <w:rPr>
      <w:rFonts w:eastAsiaTheme="minorEastAsia"/>
      <w:kern w:val="0"/>
      <w:szCs w:val="20"/>
      <w14:ligatures w14:val="none"/>
    </w:rPr>
  </w:style>
  <w:style w:type="paragraph" w:customStyle="1" w:styleId="ListNumberroman0">
    <w:name w:val="List Number roman"/>
    <w:basedOn w:val="GvdeMetni"/>
    <w:uiPriority w:val="99"/>
    <w:rsid w:val="0075089E"/>
    <w:pPr>
      <w:tabs>
        <w:tab w:val="num" w:pos="397"/>
      </w:tabs>
      <w:spacing w:before="120" w:after="60" w:line="260" w:lineRule="atLeast"/>
      <w:ind w:left="794" w:hanging="397"/>
    </w:pPr>
    <w:rPr>
      <w:rFonts w:eastAsiaTheme="minorEastAsia"/>
      <w:kern w:val="0"/>
      <w:szCs w:val="20"/>
      <w14:ligatures w14:val="none"/>
    </w:rPr>
  </w:style>
  <w:style w:type="paragraph" w:styleId="AklamaKonusu">
    <w:name w:val="annotation subject"/>
    <w:basedOn w:val="AklamaMetni"/>
    <w:next w:val="AklamaMetni"/>
    <w:link w:val="AklamaKonusuChar"/>
    <w:uiPriority w:val="99"/>
    <w:semiHidden/>
    <w:rsid w:val="0075089E"/>
    <w:pPr>
      <w:ind w:right="0"/>
    </w:pPr>
    <w:rPr>
      <w:b/>
      <w:bCs/>
    </w:rPr>
  </w:style>
  <w:style w:type="character" w:customStyle="1" w:styleId="AklamaKonusuChar">
    <w:name w:val="Açıklama Konusu Char"/>
    <w:basedOn w:val="AklamaMetniChar"/>
    <w:link w:val="AklamaKonusu"/>
    <w:uiPriority w:val="99"/>
    <w:semiHidden/>
    <w:rsid w:val="0075089E"/>
    <w:rPr>
      <w:b/>
      <w:bCs/>
      <w:sz w:val="20"/>
      <w:szCs w:val="20"/>
      <w:lang w:val="en-US"/>
    </w:rPr>
  </w:style>
  <w:style w:type="paragraph" w:styleId="Dzeltme">
    <w:name w:val="Revision"/>
    <w:hidden/>
    <w:uiPriority w:val="99"/>
    <w:semiHidden/>
    <w:rsid w:val="0075089E"/>
    <w:rPr>
      <w:sz w:val="20"/>
      <w:lang w:val="en-US"/>
    </w:rPr>
  </w:style>
  <w:style w:type="paragraph" w:styleId="NormalGirinti">
    <w:name w:val="Normal Indent"/>
    <w:aliases w:val="Normal Indent AGT ESIA"/>
    <w:basedOn w:val="Normal"/>
    <w:link w:val="NormalGirintiChar"/>
    <w:rsid w:val="0075089E"/>
    <w:pPr>
      <w:suppressAutoHyphens/>
      <w:spacing w:after="0"/>
      <w:ind w:firstLine="851"/>
      <w:jc w:val="both"/>
    </w:pPr>
    <w:rPr>
      <w:rFonts w:ascii="Arial" w:eastAsia="Times New Roman" w:hAnsi="Arial" w:cs="Times New Roman"/>
      <w:kern w:val="0"/>
      <w:sz w:val="22"/>
      <w:szCs w:val="20"/>
      <w:lang w:val="en-GB"/>
      <w14:ligatures w14:val="none"/>
    </w:rPr>
  </w:style>
  <w:style w:type="character" w:customStyle="1" w:styleId="NormalGirintiChar">
    <w:name w:val="Normal Girinti Char"/>
    <w:aliases w:val="Normal Indent AGT ESIA Char"/>
    <w:link w:val="NormalGirinti"/>
    <w:rsid w:val="0075089E"/>
    <w:rPr>
      <w:rFonts w:ascii="Arial" w:eastAsia="Times New Roman" w:hAnsi="Arial" w:cs="Times New Roman"/>
      <w:kern w:val="0"/>
      <w:sz w:val="22"/>
      <w:szCs w:val="20"/>
      <w14:ligatures w14:val="none"/>
    </w:rPr>
  </w:style>
  <w:style w:type="paragraph" w:customStyle="1" w:styleId="Spiegel1">
    <w:name w:val="Spiegel 1"/>
    <w:basedOn w:val="Normal"/>
    <w:uiPriority w:val="2"/>
    <w:qFormat/>
    <w:rsid w:val="0075089E"/>
    <w:pPr>
      <w:numPr>
        <w:numId w:val="43"/>
      </w:numPr>
      <w:tabs>
        <w:tab w:val="clear" w:pos="284"/>
        <w:tab w:val="num" w:pos="360"/>
      </w:tabs>
      <w:spacing w:after="0" w:line="240" w:lineRule="auto"/>
      <w:ind w:left="0" w:firstLine="0"/>
    </w:pPr>
    <w:rPr>
      <w:rFonts w:ascii="Times New Roman" w:hAnsi="Times New Roman" w:cs="Times New Roman"/>
      <w:kern w:val="0"/>
      <w:sz w:val="24"/>
      <w:szCs w:val="22"/>
      <w:lang w:val="de-DE"/>
      <w14:ligatures w14:val="none"/>
    </w:rPr>
  </w:style>
  <w:style w:type="paragraph" w:customStyle="1" w:styleId="Spiegel2">
    <w:name w:val="Spiegel 2"/>
    <w:basedOn w:val="Spiegel1"/>
    <w:uiPriority w:val="2"/>
    <w:qFormat/>
    <w:rsid w:val="0075089E"/>
    <w:pPr>
      <w:numPr>
        <w:ilvl w:val="1"/>
      </w:numPr>
      <w:tabs>
        <w:tab w:val="num" w:pos="360"/>
      </w:tabs>
      <w:ind w:left="0" w:firstLine="0"/>
    </w:pPr>
  </w:style>
  <w:style w:type="paragraph" w:customStyle="1" w:styleId="Spiegel3">
    <w:name w:val="Spiegel 3"/>
    <w:basedOn w:val="Spiegel2"/>
    <w:uiPriority w:val="2"/>
    <w:qFormat/>
    <w:rsid w:val="0075089E"/>
    <w:pPr>
      <w:numPr>
        <w:ilvl w:val="2"/>
      </w:numPr>
      <w:tabs>
        <w:tab w:val="num" w:pos="360"/>
        <w:tab w:val="num" w:pos="567"/>
      </w:tabs>
      <w:ind w:left="0" w:firstLine="0"/>
    </w:pPr>
  </w:style>
  <w:style w:type="paragraph" w:customStyle="1" w:styleId="Spiegel4">
    <w:name w:val="Spiegel 4"/>
    <w:basedOn w:val="Spiegel3"/>
    <w:uiPriority w:val="2"/>
    <w:qFormat/>
    <w:rsid w:val="0075089E"/>
    <w:pPr>
      <w:numPr>
        <w:ilvl w:val="3"/>
      </w:numPr>
      <w:tabs>
        <w:tab w:val="num" w:pos="360"/>
        <w:tab w:val="num" w:pos="567"/>
      </w:tabs>
      <w:ind w:left="0" w:firstLine="0"/>
    </w:pPr>
  </w:style>
  <w:style w:type="paragraph" w:customStyle="1" w:styleId="Spiegel5">
    <w:name w:val="Spiegel 5"/>
    <w:basedOn w:val="Spiegel4"/>
    <w:uiPriority w:val="2"/>
    <w:qFormat/>
    <w:rsid w:val="0075089E"/>
    <w:pPr>
      <w:numPr>
        <w:ilvl w:val="4"/>
      </w:numPr>
      <w:tabs>
        <w:tab w:val="num" w:pos="360"/>
        <w:tab w:val="num" w:pos="567"/>
      </w:tabs>
    </w:pPr>
  </w:style>
  <w:style w:type="numbering" w:customStyle="1" w:styleId="Fichtberschrift1">
    <w:name w:val="FichtÜberschrift1"/>
    <w:basedOn w:val="ListeYok"/>
    <w:uiPriority w:val="99"/>
    <w:rsid w:val="0075089E"/>
    <w:pPr>
      <w:numPr>
        <w:numId w:val="52"/>
      </w:numPr>
    </w:pPr>
  </w:style>
  <w:style w:type="character" w:styleId="zlenenKpr">
    <w:name w:val="FollowedHyperlink"/>
    <w:basedOn w:val="VarsaylanParagrafYazTipi"/>
    <w:semiHidden/>
    <w:rsid w:val="0075089E"/>
    <w:rPr>
      <w:color w:val="800080"/>
      <w:u w:val="single"/>
    </w:rPr>
  </w:style>
  <w:style w:type="character" w:customStyle="1" w:styleId="ResimYazsChar">
    <w:name w:val="Resim Yazısı Char"/>
    <w:aliases w:val="Caption Char1 Char Char,Caption1 Char Char Char,Caption Char Char Char Char1 Char Char Char,Caption Char Char Char Char Char Char Char Char Char1 Char Char Char,Caption1 Char Char1,Caption Char Char Char Char1 Char Char1,อักขระ Char"/>
    <w:basedOn w:val="VarsaylanParagrafYazTipi"/>
    <w:link w:val="ResimYazs"/>
    <w:uiPriority w:val="35"/>
    <w:qFormat/>
    <w:rsid w:val="0075089E"/>
    <w:rPr>
      <w:rFonts w:asciiTheme="majorHAnsi" w:hAnsiTheme="majorHAnsi" w:cs="Times New Roman (Body CS)"/>
      <w:caps/>
      <w:color w:val="018219" w:themeColor="accent1"/>
      <w:spacing w:val="4"/>
      <w:sz w:val="20"/>
      <w:szCs w:val="16"/>
      <w:lang w:val="en-US"/>
    </w:rPr>
  </w:style>
  <w:style w:type="paragraph" w:customStyle="1" w:styleId="Default">
    <w:name w:val="Default"/>
    <w:rsid w:val="0075089E"/>
    <w:pPr>
      <w:autoSpaceDE w:val="0"/>
      <w:autoSpaceDN w:val="0"/>
      <w:adjustRightInd w:val="0"/>
    </w:pPr>
    <w:rPr>
      <w:rFonts w:ascii="Arial" w:hAnsi="Arial" w:cs="Arial"/>
      <w:color w:val="000000"/>
      <w:kern w:val="0"/>
      <w:lang w:val="de-DE"/>
      <w14:ligatures w14:val="none"/>
    </w:rPr>
  </w:style>
  <w:style w:type="character" w:customStyle="1" w:styleId="ListeParagrafChar">
    <w:name w:val="Liste Paragraf Char"/>
    <w:aliases w:val="Bullet_new Char,Bullet 1 Char,numbers normal cal Char,List Paragraph1 Char,Lvl 1 Bullet Char,Bullet List Char,FooterText Char,Casella di testo Char,Holis indice Char,Johan bulletList Paragraph Char,Bolinha Char,Indent Normal Char"/>
    <w:basedOn w:val="VarsaylanParagrafYazTipi"/>
    <w:link w:val="ListeParagraf"/>
    <w:uiPriority w:val="34"/>
    <w:qFormat/>
    <w:rsid w:val="0075089E"/>
    <w:rPr>
      <w:sz w:val="20"/>
      <w:lang w:val="en-US"/>
    </w:rPr>
  </w:style>
  <w:style w:type="numbering" w:styleId="MakaleBlm">
    <w:name w:val="Outline List 3"/>
    <w:basedOn w:val="ListeYok"/>
    <w:semiHidden/>
    <w:rsid w:val="0075089E"/>
    <w:pPr>
      <w:numPr>
        <w:numId w:val="44"/>
      </w:numPr>
    </w:pPr>
  </w:style>
  <w:style w:type="numbering" w:styleId="1ai">
    <w:name w:val="Outline List 1"/>
    <w:basedOn w:val="ListeYok"/>
    <w:semiHidden/>
    <w:rsid w:val="0075089E"/>
    <w:pPr>
      <w:numPr>
        <w:numId w:val="45"/>
      </w:numPr>
    </w:pPr>
  </w:style>
  <w:style w:type="character" w:styleId="zmlenmeyenBahsetme">
    <w:name w:val="Unresolved Mention"/>
    <w:basedOn w:val="VarsaylanParagrafYazTipi"/>
    <w:uiPriority w:val="99"/>
    <w:semiHidden/>
    <w:rsid w:val="0075089E"/>
    <w:rPr>
      <w:color w:val="605E5C"/>
      <w:shd w:val="clear" w:color="auto" w:fill="E1DFDD"/>
    </w:rPr>
  </w:style>
  <w:style w:type="numbering" w:styleId="111111">
    <w:name w:val="Outline List 2"/>
    <w:basedOn w:val="ListeYok"/>
    <w:semiHidden/>
    <w:rsid w:val="0075089E"/>
    <w:pPr>
      <w:numPr>
        <w:numId w:val="46"/>
      </w:numPr>
    </w:pPr>
  </w:style>
  <w:style w:type="character" w:customStyle="1" w:styleId="TabletextleftChar">
    <w:name w:val="Table text left Char"/>
    <w:basedOn w:val="VarsaylanParagrafYazTipi"/>
    <w:link w:val="Tabletextleft"/>
    <w:rsid w:val="0003573D"/>
    <w:rPr>
      <w:rFonts w:cs="Times New Roman (Body CS)"/>
      <w:spacing w:val="4"/>
      <w:sz w:val="18"/>
      <w:lang w:val="en-US"/>
    </w:rPr>
  </w:style>
  <w:style w:type="paragraph" w:customStyle="1" w:styleId="Tableheadingcentered">
    <w:name w:val="Table heading centered"/>
    <w:basedOn w:val="Normal"/>
    <w:qFormat/>
    <w:rsid w:val="0003573D"/>
    <w:pPr>
      <w:overflowPunct w:val="0"/>
      <w:autoSpaceDE w:val="0"/>
      <w:autoSpaceDN w:val="0"/>
      <w:adjustRightInd w:val="0"/>
      <w:spacing w:before="40" w:after="0" w:line="240" w:lineRule="auto"/>
      <w:jc w:val="center"/>
      <w:textAlignment w:val="baseline"/>
    </w:pPr>
    <w:rPr>
      <w:rFonts w:eastAsiaTheme="minorEastAsia" w:cs="Arial"/>
      <w:b/>
      <w:kern w:val="0"/>
      <w:sz w:val="18"/>
      <w:szCs w:val="20"/>
      <w:lang w:val="en-GB"/>
      <w14:ligatures w14:val="none"/>
    </w:rPr>
  </w:style>
  <w:style w:type="character" w:customStyle="1" w:styleId="TableheadingleftChar">
    <w:name w:val="Table heading left Char"/>
    <w:basedOn w:val="VarsaylanParagrafYazTipi"/>
    <w:link w:val="Tableheadingleft"/>
    <w:rsid w:val="0003573D"/>
    <w:rPr>
      <w:rFonts w:eastAsiaTheme="minorEastAsia" w:cs="Arial"/>
      <w:b/>
      <w:kern w:val="0"/>
      <w:sz w:val="18"/>
      <w:szCs w:val="20"/>
      <w:lang w:val="en-US"/>
      <w14:ligatures w14:val="none"/>
    </w:rPr>
  </w:style>
  <w:style w:type="character" w:styleId="Bahset">
    <w:name w:val="Mention"/>
    <w:basedOn w:val="VarsaylanParagrafYazTipi"/>
    <w:uiPriority w:val="99"/>
    <w:semiHidden/>
    <w:rsid w:val="00514A72"/>
    <w:rPr>
      <w:color w:val="2B579A"/>
      <w:shd w:val="clear" w:color="auto" w:fill="E1DFDD"/>
    </w:rPr>
  </w:style>
  <w:style w:type="table" w:customStyle="1" w:styleId="ERMTablestyle4">
    <w:name w:val="ERM Table style4"/>
    <w:basedOn w:val="NormalTablo"/>
    <w:uiPriority w:val="99"/>
    <w:rsid w:val="002C4BD6"/>
    <w:rPr>
      <w:rFonts w:eastAsiaTheme="minorEastAsia"/>
      <w:kern w:val="0"/>
      <w:sz w:val="18"/>
      <w:szCs w:val="18"/>
      <w:lang w:eastAsia="zh-CN"/>
      <w14:ligatures w14:val="none"/>
    </w:rPr>
    <w:tblPr>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rPr>
      <w:tblPr/>
      <w:trPr>
        <w:tblHeader/>
      </w:trPr>
      <w:tcPr>
        <w:tcBorders>
          <w:top w:val="single" w:sz="8" w:space="0" w:color="D1DDD3" w:themeColor="text2"/>
          <w:bottom w:val="single" w:sz="8" w:space="0" w:color="D1DDD3" w:themeColor="text2"/>
        </w:tcBorders>
      </w:tcPr>
    </w:tblStylePr>
    <w:tblStylePr w:type="lastRow">
      <w:rPr>
        <w:b w:val="0"/>
      </w:rPr>
    </w:tblStylePr>
  </w:style>
  <w:style w:type="character" w:customStyle="1" w:styleId="TableTextChar">
    <w:name w:val="Table Text Char"/>
    <w:basedOn w:val="VarsaylanParagrafYazTipi"/>
    <w:link w:val="TableText"/>
    <w:rsid w:val="002C4BD6"/>
    <w:rPr>
      <w:rFonts w:eastAsiaTheme="minorEastAsia"/>
      <w:kern w:val="0"/>
      <w:sz w:val="18"/>
      <w:szCs w:val="18"/>
      <w:lang w:eastAsia="zh-CN"/>
      <w14:ligatures w14:val="none"/>
    </w:rPr>
  </w:style>
  <w:style w:type="character" w:styleId="Vurgu">
    <w:name w:val="Emphasis"/>
    <w:basedOn w:val="VarsaylanParagrafYazTipi"/>
    <w:uiPriority w:val="20"/>
    <w:qFormat/>
    <w:rsid w:val="00C912B1"/>
    <w:rPr>
      <w:i/>
      <w:iCs/>
    </w:rPr>
  </w:style>
  <w:style w:type="table" w:customStyle="1" w:styleId="ERMTablestyle41">
    <w:name w:val="ERM Table style41"/>
    <w:basedOn w:val="NormalTablo"/>
    <w:uiPriority w:val="99"/>
    <w:rsid w:val="00946D5C"/>
    <w:rPr>
      <w:rFonts w:ascii="Verdana" w:eastAsia="Times New Roman" w:hAnsi="Verdana" w:cs="Times New Roman"/>
      <w:kern w:val="0"/>
      <w:sz w:val="18"/>
      <w:szCs w:val="18"/>
      <w:lang w:eastAsia="zh-CN"/>
      <w14:ligatures w14:val="none"/>
    </w:rPr>
    <w:tblPr>
      <w:tblInd w:w="0" w:type="nil"/>
      <w:tblBorders>
        <w:top w:val="single" w:sz="2" w:space="0" w:color="00FFBE" w:themeColor="background2"/>
        <w:bottom w:val="single" w:sz="2" w:space="0" w:color="00FFBE" w:themeColor="background2"/>
        <w:insideH w:val="single" w:sz="2" w:space="0" w:color="00FFBE" w:themeColor="background2"/>
        <w:insideV w:val="single" w:sz="2" w:space="0" w:color="00FFBE" w:themeColor="background2"/>
      </w:tblBorders>
      <w:tblCellMar>
        <w:left w:w="57" w:type="dxa"/>
        <w:right w:w="57" w:type="dxa"/>
      </w:tblCellMar>
    </w:tblPr>
    <w:tblStylePr w:type="firstRow">
      <w:pPr>
        <w:jc w:val="left"/>
      </w:pPr>
      <w:rPr>
        <w:b/>
        <w:color w:val="D1DDD3" w:themeColor="text2"/>
        <w:sz w:val="18"/>
        <w:szCs w:val="18"/>
      </w:rPr>
      <w:tblPr/>
      <w:tcPr>
        <w:tcBorders>
          <w:top w:val="single" w:sz="8" w:space="0" w:color="D1DDD3" w:themeColor="text2"/>
          <w:bottom w:val="single" w:sz="8" w:space="0" w:color="D1DDD3" w:themeColor="text2"/>
        </w:tcBorders>
      </w:tcPr>
    </w:tblStylePr>
    <w:tblStylePr w:type="lastRow">
      <w:rPr>
        <w:b w:val="0"/>
      </w:rPr>
    </w:tblStylePr>
  </w:style>
  <w:style w:type="numbering" w:customStyle="1" w:styleId="ERMBulletList1">
    <w:name w:val="ERMBulletList1"/>
    <w:uiPriority w:val="99"/>
    <w:rsid w:val="00946D5C"/>
    <w:pPr>
      <w:numPr>
        <w:numId w:val="54"/>
      </w:numPr>
    </w:pPr>
  </w:style>
  <w:style w:type="table" w:styleId="KlavuzTablo1Ak-Vurgu2">
    <w:name w:val="Grid Table 1 Light Accent 2"/>
    <w:basedOn w:val="NormalTablo"/>
    <w:uiPriority w:val="46"/>
    <w:rsid w:val="001A5CF8"/>
    <w:tblPr>
      <w:tblStyleRowBandSize w:val="1"/>
      <w:tblStyleColBandSize w:val="1"/>
      <w:tblBorders>
        <w:top w:val="single" w:sz="4" w:space="0" w:color="6ADD8B" w:themeColor="accent2" w:themeTint="66"/>
        <w:left w:val="single" w:sz="4" w:space="0" w:color="6ADD8B" w:themeColor="accent2" w:themeTint="66"/>
        <w:bottom w:val="single" w:sz="4" w:space="0" w:color="6ADD8B" w:themeColor="accent2" w:themeTint="66"/>
        <w:right w:val="single" w:sz="4" w:space="0" w:color="6ADD8B" w:themeColor="accent2" w:themeTint="66"/>
        <w:insideH w:val="single" w:sz="4" w:space="0" w:color="6ADD8B" w:themeColor="accent2" w:themeTint="66"/>
        <w:insideV w:val="single" w:sz="4" w:space="0" w:color="6ADD8B" w:themeColor="accent2" w:themeTint="66"/>
      </w:tblBorders>
    </w:tblPr>
    <w:tblStylePr w:type="firstRow">
      <w:rPr>
        <w:b/>
        <w:bCs/>
      </w:rPr>
      <w:tblPr/>
      <w:tcPr>
        <w:tcBorders>
          <w:bottom w:val="single" w:sz="12" w:space="0" w:color="2BC057" w:themeColor="accent2" w:themeTint="99"/>
        </w:tcBorders>
      </w:tcPr>
    </w:tblStylePr>
    <w:tblStylePr w:type="lastRow">
      <w:rPr>
        <w:b/>
        <w:bCs/>
      </w:rPr>
      <w:tblPr/>
      <w:tcPr>
        <w:tcBorders>
          <w:top w:val="double" w:sz="2" w:space="0" w:color="2BC057" w:themeColor="accent2" w:themeTint="99"/>
        </w:tcBorders>
      </w:tcPr>
    </w:tblStylePr>
    <w:tblStylePr w:type="firstCol">
      <w:rPr>
        <w:b/>
        <w:bCs/>
      </w:rPr>
    </w:tblStylePr>
    <w:tblStylePr w:type="lastCol">
      <w:rPr>
        <w:b/>
        <w:bCs/>
      </w:rPr>
    </w:tblStylePr>
  </w:style>
  <w:style w:type="character" w:customStyle="1" w:styleId="normaltextrun">
    <w:name w:val="normaltextrun"/>
    <w:basedOn w:val="VarsaylanParagrafYazTipi"/>
    <w:rsid w:val="00A509C9"/>
  </w:style>
  <w:style w:type="character" w:customStyle="1" w:styleId="eop">
    <w:name w:val="eop"/>
    <w:basedOn w:val="VarsaylanParagrafYazTipi"/>
    <w:rsid w:val="00A509C9"/>
  </w:style>
  <w:style w:type="character" w:customStyle="1" w:styleId="cf01">
    <w:name w:val="cf01"/>
    <w:basedOn w:val="VarsaylanParagrafYazTipi"/>
    <w:rsid w:val="00FF6F85"/>
    <w:rPr>
      <w:rFonts w:ascii="Segoe UI" w:hAnsi="Segoe UI" w:cs="Segoe UI" w:hint="default"/>
      <w:sz w:val="18"/>
      <w:szCs w:val="18"/>
    </w:rPr>
  </w:style>
  <w:style w:type="table" w:styleId="TabloWeb2">
    <w:name w:val="Table Web 2"/>
    <w:basedOn w:val="NormalTablo"/>
    <w:semiHidden/>
    <w:rsid w:val="00E12189"/>
    <w:rPr>
      <w:rFonts w:eastAsiaTheme="minorEastAsia"/>
      <w:kern w:val="0"/>
      <w:sz w:val="20"/>
      <w:szCs w:val="20"/>
      <w:lang w:val="en-US"/>
      <w14:ligatures w14:val="none"/>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CarCar1CarCarCarCarCarCarCarCarCarCarCarCarCharCharCarCarCharCharCarCarCharCharCarCarCharCharCarCar">
    <w:name w:val="Car Car1 Car Car Car Car Car Car Car Car Car Car Car Car Char Char Car Car Char Char Car Car Char Char Car Car Char Char Car Car"/>
    <w:basedOn w:val="ResimYazs"/>
    <w:rsid w:val="00AA7784"/>
    <w:pPr>
      <w:keepNext w:val="0"/>
      <w:tabs>
        <w:tab w:val="clear" w:pos="1191"/>
      </w:tabs>
      <w:spacing w:before="40" w:after="40" w:line="240" w:lineRule="auto"/>
      <w:jc w:val="center"/>
    </w:pPr>
    <w:rPr>
      <w:rFonts w:asciiTheme="minorHAnsi" w:hAnsiTheme="minorHAnsi" w:cstheme="minorBidi"/>
      <w:caps w:val="0"/>
      <w:color w:val="auto"/>
      <w:spacing w:val="0"/>
      <w:sz w:val="24"/>
      <w:szCs w:val="24"/>
      <w:vertAlign w:val="superscript"/>
      <w:lang w:val="en-GB"/>
    </w:rPr>
  </w:style>
  <w:style w:type="paragraph" w:customStyle="1" w:styleId="TableCells">
    <w:name w:val="Table Cells"/>
    <w:basedOn w:val="Normal"/>
    <w:qFormat/>
    <w:rsid w:val="00B71D9C"/>
    <w:pPr>
      <w:spacing w:before="20" w:after="20" w:line="240" w:lineRule="auto"/>
    </w:pPr>
    <w:rPr>
      <w:rFonts w:ascii="Arial" w:eastAsia="Times New Roman" w:hAnsi="Arial" w:cs="Times New Roman"/>
      <w:color w:val="000000"/>
      <w:kern w:val="0"/>
      <w:szCs w:val="20"/>
      <w14:ligatures w14:val="none"/>
    </w:rPr>
  </w:style>
  <w:style w:type="character" w:customStyle="1" w:styleId="TableHeaderRowChar">
    <w:name w:val="Table Header Row Char"/>
    <w:basedOn w:val="VarsaylanParagrafYazTipi"/>
    <w:link w:val="TableHeaderRow"/>
    <w:locked/>
    <w:rsid w:val="00B71D9C"/>
    <w:rPr>
      <w:rFonts w:ascii="Arial" w:hAnsi="Arial" w:cs="Arial"/>
      <w:b/>
      <w:bCs/>
      <w:color w:val="FFFFFF"/>
    </w:rPr>
  </w:style>
  <w:style w:type="paragraph" w:customStyle="1" w:styleId="TableHeaderRow">
    <w:name w:val="Table Header Row"/>
    <w:basedOn w:val="Normal"/>
    <w:link w:val="TableHeaderRowChar"/>
    <w:qFormat/>
    <w:rsid w:val="00B71D9C"/>
    <w:pPr>
      <w:spacing w:before="80" w:after="80" w:line="240" w:lineRule="auto"/>
      <w:jc w:val="both"/>
    </w:pPr>
    <w:rPr>
      <w:rFonts w:ascii="Arial" w:hAnsi="Arial" w:cs="Arial"/>
      <w:b/>
      <w:bCs/>
      <w:color w:val="FFFFFF"/>
      <w:sz w:val="24"/>
      <w:lang w:val="en-GB"/>
    </w:rPr>
  </w:style>
  <w:style w:type="table" w:styleId="KlavuzuTablo4-Vurgu3">
    <w:name w:val="Grid Table 4 Accent 3"/>
    <w:basedOn w:val="NormalTablo"/>
    <w:uiPriority w:val="49"/>
    <w:rsid w:val="002E2759"/>
    <w:rPr>
      <w:rFonts w:cs="Times New Roman"/>
      <w:kern w:val="24"/>
      <w:sz w:val="23"/>
      <w:szCs w:val="23"/>
      <w:lang w:val="en-US"/>
    </w:rPr>
    <w:tblPr>
      <w:tblStyleRowBandSize w:val="1"/>
      <w:tblStyleColBandSize w:val="1"/>
      <w:tblBorders>
        <w:top w:val="single" w:sz="4" w:space="0" w:color="83B29F" w:themeColor="accent3" w:themeTint="99"/>
        <w:left w:val="single" w:sz="4" w:space="0" w:color="83B29F" w:themeColor="accent3" w:themeTint="99"/>
        <w:bottom w:val="single" w:sz="4" w:space="0" w:color="83B29F" w:themeColor="accent3" w:themeTint="99"/>
        <w:right w:val="single" w:sz="4" w:space="0" w:color="83B29F" w:themeColor="accent3" w:themeTint="99"/>
        <w:insideH w:val="single" w:sz="4" w:space="0" w:color="83B29F" w:themeColor="accent3" w:themeTint="99"/>
        <w:insideV w:val="single" w:sz="4" w:space="0" w:color="83B29F" w:themeColor="accent3" w:themeTint="99"/>
      </w:tblBorders>
    </w:tblPr>
    <w:tblStylePr w:type="firstRow">
      <w:rPr>
        <w:b/>
        <w:bCs/>
        <w:color w:val="FFFFFF" w:themeColor="background1"/>
      </w:rPr>
      <w:tblPr/>
      <w:tcPr>
        <w:tcBorders>
          <w:top w:val="single" w:sz="4" w:space="0" w:color="446D5D" w:themeColor="accent3"/>
          <w:left w:val="single" w:sz="4" w:space="0" w:color="446D5D" w:themeColor="accent3"/>
          <w:bottom w:val="single" w:sz="4" w:space="0" w:color="446D5D" w:themeColor="accent3"/>
          <w:right w:val="single" w:sz="4" w:space="0" w:color="446D5D" w:themeColor="accent3"/>
          <w:insideH w:val="nil"/>
          <w:insideV w:val="nil"/>
        </w:tcBorders>
        <w:shd w:val="clear" w:color="auto" w:fill="446D5D" w:themeFill="accent3"/>
      </w:tcPr>
    </w:tblStylePr>
    <w:tblStylePr w:type="lastRow">
      <w:rPr>
        <w:b/>
        <w:bCs/>
      </w:rPr>
      <w:tblPr/>
      <w:tcPr>
        <w:tcBorders>
          <w:top w:val="double" w:sz="4" w:space="0" w:color="446D5D" w:themeColor="accent3"/>
        </w:tcBorders>
      </w:tcPr>
    </w:tblStylePr>
    <w:tblStylePr w:type="firstCol">
      <w:rPr>
        <w:b/>
        <w:bCs/>
      </w:rPr>
    </w:tblStylePr>
    <w:tblStylePr w:type="lastCol">
      <w:rPr>
        <w:b/>
        <w:bCs/>
      </w:rPr>
    </w:tblStylePr>
    <w:tblStylePr w:type="band1Vert">
      <w:tblPr/>
      <w:tcPr>
        <w:shd w:val="clear" w:color="auto" w:fill="D5E5DF" w:themeFill="accent3" w:themeFillTint="33"/>
      </w:tcPr>
    </w:tblStylePr>
    <w:tblStylePr w:type="band1Horz">
      <w:tblPr/>
      <w:tcPr>
        <w:shd w:val="clear" w:color="auto" w:fill="D5E5DF" w:themeFill="accent3" w:themeFillTint="33"/>
      </w:tcPr>
    </w:tblStylePr>
  </w:style>
  <w:style w:type="table" w:customStyle="1" w:styleId="TableNormal1">
    <w:name w:val="Table Normal1"/>
    <w:uiPriority w:val="2"/>
    <w:semiHidden/>
    <w:unhideWhenUsed/>
    <w:qFormat/>
    <w:rsid w:val="002E2759"/>
    <w:pPr>
      <w:widowControl w:val="0"/>
      <w:autoSpaceDE w:val="0"/>
      <w:autoSpaceDN w:val="0"/>
    </w:pPr>
    <w:rPr>
      <w:kern w:val="0"/>
      <w:sz w:val="22"/>
      <w:szCs w:val="22"/>
      <w:lang w:val="en-US"/>
      <w14:ligatures w14:val="none"/>
    </w:rPr>
    <w:tblPr>
      <w:tblInd w:w="0" w:type="dxa"/>
      <w:tblCellMar>
        <w:top w:w="0" w:type="dxa"/>
        <w:left w:w="0" w:type="dxa"/>
        <w:bottom w:w="0" w:type="dxa"/>
        <w:right w:w="0" w:type="dxa"/>
      </w:tblCellMar>
    </w:tblPr>
  </w:style>
  <w:style w:type="paragraph" w:customStyle="1" w:styleId="TableParagraph">
    <w:name w:val="Table Paragraph"/>
    <w:basedOn w:val="Normal"/>
    <w:uiPriority w:val="1"/>
    <w:qFormat/>
    <w:rsid w:val="002E2759"/>
    <w:pPr>
      <w:widowControl w:val="0"/>
      <w:autoSpaceDE w:val="0"/>
      <w:autoSpaceDN w:val="0"/>
      <w:spacing w:before="158" w:after="0" w:line="240" w:lineRule="auto"/>
      <w:ind w:left="95"/>
    </w:pPr>
    <w:rPr>
      <w:rFonts w:ascii="Arial MT" w:eastAsia="Arial MT" w:hAnsi="Arial MT" w:cs="Arial MT"/>
      <w:kern w:val="0"/>
      <w:sz w:val="22"/>
      <w:szCs w:val="22"/>
      <w14:ligatures w14:val="none"/>
    </w:rPr>
  </w:style>
  <w:style w:type="paragraph" w:styleId="BalonMetni">
    <w:name w:val="Balloon Text"/>
    <w:basedOn w:val="Normal"/>
    <w:link w:val="BalonMetniChar"/>
    <w:uiPriority w:val="99"/>
    <w:semiHidden/>
    <w:rsid w:val="00677175"/>
    <w:pPr>
      <w:spacing w:after="0" w:line="240" w:lineRule="auto"/>
    </w:pPr>
    <w:rPr>
      <w:rFonts w:ascii="Segoe UI" w:hAnsi="Segoe UI" w:cs="Segoe UI"/>
      <w:sz w:val="18"/>
      <w:szCs w:val="18"/>
    </w:rPr>
  </w:style>
  <w:style w:type="character" w:customStyle="1" w:styleId="BalonMetniChar">
    <w:name w:val="Balon Metni Char"/>
    <w:basedOn w:val="VarsaylanParagrafYazTipi"/>
    <w:link w:val="BalonMetni"/>
    <w:uiPriority w:val="99"/>
    <w:semiHidden/>
    <w:rsid w:val="00677175"/>
    <w:rPr>
      <w:rFonts w:ascii="Segoe UI" w:hAnsi="Segoe UI" w:cs="Segoe UI"/>
      <w:sz w:val="18"/>
      <w:szCs w:val="18"/>
      <w:lang w:val="en-US"/>
    </w:rPr>
  </w:style>
  <w:style w:type="paragraph" w:styleId="Kaynaka0">
    <w:name w:val="Bibliography"/>
    <w:basedOn w:val="Normal"/>
    <w:next w:val="Normal"/>
    <w:uiPriority w:val="37"/>
    <w:semiHidden/>
    <w:rsid w:val="00677175"/>
  </w:style>
  <w:style w:type="paragraph" w:styleId="GvdeMetni2">
    <w:name w:val="Body Text 2"/>
    <w:basedOn w:val="Normal"/>
    <w:link w:val="GvdeMetni2Char"/>
    <w:uiPriority w:val="99"/>
    <w:semiHidden/>
    <w:rsid w:val="00677175"/>
    <w:pPr>
      <w:spacing w:after="120" w:line="480" w:lineRule="auto"/>
    </w:pPr>
  </w:style>
  <w:style w:type="character" w:customStyle="1" w:styleId="GvdeMetni2Char">
    <w:name w:val="Gövde Metni 2 Char"/>
    <w:basedOn w:val="VarsaylanParagrafYazTipi"/>
    <w:link w:val="GvdeMetni2"/>
    <w:uiPriority w:val="99"/>
    <w:semiHidden/>
    <w:rsid w:val="00677175"/>
    <w:rPr>
      <w:sz w:val="20"/>
      <w:lang w:val="en-US"/>
    </w:rPr>
  </w:style>
  <w:style w:type="paragraph" w:styleId="GvdeMetni3">
    <w:name w:val="Body Text 3"/>
    <w:basedOn w:val="Normal"/>
    <w:link w:val="GvdeMetni3Char"/>
    <w:uiPriority w:val="99"/>
    <w:semiHidden/>
    <w:rsid w:val="00677175"/>
    <w:pPr>
      <w:spacing w:after="120"/>
    </w:pPr>
    <w:rPr>
      <w:sz w:val="16"/>
      <w:szCs w:val="16"/>
    </w:rPr>
  </w:style>
  <w:style w:type="character" w:customStyle="1" w:styleId="GvdeMetni3Char">
    <w:name w:val="Gövde Metni 3 Char"/>
    <w:basedOn w:val="VarsaylanParagrafYazTipi"/>
    <w:link w:val="GvdeMetni3"/>
    <w:uiPriority w:val="99"/>
    <w:semiHidden/>
    <w:rsid w:val="00677175"/>
    <w:rPr>
      <w:sz w:val="16"/>
      <w:szCs w:val="16"/>
      <w:lang w:val="en-US"/>
    </w:rPr>
  </w:style>
  <w:style w:type="paragraph" w:styleId="GvdeMetnilkGirintisi">
    <w:name w:val="Body Text First Indent"/>
    <w:basedOn w:val="GvdeMetni"/>
    <w:link w:val="GvdeMetnilkGirintisiChar"/>
    <w:uiPriority w:val="99"/>
    <w:semiHidden/>
    <w:rsid w:val="00677175"/>
    <w:pPr>
      <w:spacing w:after="130"/>
      <w:ind w:firstLine="360"/>
    </w:pPr>
  </w:style>
  <w:style w:type="character" w:customStyle="1" w:styleId="GvdeMetnilkGirintisiChar">
    <w:name w:val="Gövde Metni İlk Girintisi Char"/>
    <w:basedOn w:val="GvdeMetniChar"/>
    <w:link w:val="GvdeMetnilkGirintisi"/>
    <w:uiPriority w:val="99"/>
    <w:semiHidden/>
    <w:rsid w:val="00677175"/>
    <w:rPr>
      <w:sz w:val="20"/>
      <w:lang w:val="en-US"/>
    </w:rPr>
  </w:style>
  <w:style w:type="paragraph" w:styleId="GvdeMetniGirintisi">
    <w:name w:val="Body Text Indent"/>
    <w:basedOn w:val="Normal"/>
    <w:link w:val="GvdeMetniGirintisiChar"/>
    <w:uiPriority w:val="99"/>
    <w:semiHidden/>
    <w:rsid w:val="00677175"/>
    <w:pPr>
      <w:spacing w:after="120"/>
      <w:ind w:left="283"/>
    </w:pPr>
  </w:style>
  <w:style w:type="character" w:customStyle="1" w:styleId="GvdeMetniGirintisiChar">
    <w:name w:val="Gövde Metni Girintisi Char"/>
    <w:basedOn w:val="VarsaylanParagrafYazTipi"/>
    <w:link w:val="GvdeMetniGirintisi"/>
    <w:uiPriority w:val="99"/>
    <w:semiHidden/>
    <w:rsid w:val="00677175"/>
    <w:rPr>
      <w:sz w:val="20"/>
      <w:lang w:val="en-US"/>
    </w:rPr>
  </w:style>
  <w:style w:type="paragraph" w:styleId="GvdeMetnilkGirintisi2">
    <w:name w:val="Body Text First Indent 2"/>
    <w:basedOn w:val="GvdeMetniGirintisi"/>
    <w:link w:val="GvdeMetnilkGirintisi2Char"/>
    <w:uiPriority w:val="99"/>
    <w:semiHidden/>
    <w:rsid w:val="00677175"/>
    <w:pPr>
      <w:spacing w:after="130"/>
      <w:ind w:left="360" w:firstLine="360"/>
    </w:pPr>
  </w:style>
  <w:style w:type="character" w:customStyle="1" w:styleId="GvdeMetnilkGirintisi2Char">
    <w:name w:val="Gövde Metni İlk Girintisi 2 Char"/>
    <w:basedOn w:val="GvdeMetniGirintisiChar"/>
    <w:link w:val="GvdeMetnilkGirintisi2"/>
    <w:uiPriority w:val="99"/>
    <w:semiHidden/>
    <w:rsid w:val="00677175"/>
    <w:rPr>
      <w:sz w:val="20"/>
      <w:lang w:val="en-US"/>
    </w:rPr>
  </w:style>
  <w:style w:type="paragraph" w:styleId="GvdeMetniGirintisi2">
    <w:name w:val="Body Text Indent 2"/>
    <w:basedOn w:val="Normal"/>
    <w:link w:val="GvdeMetniGirintisi2Char"/>
    <w:uiPriority w:val="99"/>
    <w:semiHidden/>
    <w:rsid w:val="00677175"/>
    <w:pPr>
      <w:spacing w:after="120" w:line="480" w:lineRule="auto"/>
      <w:ind w:left="283"/>
    </w:pPr>
  </w:style>
  <w:style w:type="character" w:customStyle="1" w:styleId="GvdeMetniGirintisi2Char">
    <w:name w:val="Gövde Metni Girintisi 2 Char"/>
    <w:basedOn w:val="VarsaylanParagrafYazTipi"/>
    <w:link w:val="GvdeMetniGirintisi2"/>
    <w:uiPriority w:val="99"/>
    <w:semiHidden/>
    <w:rsid w:val="00677175"/>
    <w:rPr>
      <w:sz w:val="20"/>
      <w:lang w:val="en-US"/>
    </w:rPr>
  </w:style>
  <w:style w:type="paragraph" w:styleId="GvdeMetniGirintisi3">
    <w:name w:val="Body Text Indent 3"/>
    <w:basedOn w:val="Normal"/>
    <w:link w:val="GvdeMetniGirintisi3Char"/>
    <w:semiHidden/>
    <w:rsid w:val="00677175"/>
    <w:pPr>
      <w:spacing w:after="120"/>
      <w:ind w:left="283"/>
    </w:pPr>
    <w:rPr>
      <w:sz w:val="16"/>
      <w:szCs w:val="16"/>
    </w:rPr>
  </w:style>
  <w:style w:type="character" w:customStyle="1" w:styleId="GvdeMetniGirintisi3Char">
    <w:name w:val="Gövde Metni Girintisi 3 Char"/>
    <w:basedOn w:val="VarsaylanParagrafYazTipi"/>
    <w:link w:val="GvdeMetniGirintisi3"/>
    <w:uiPriority w:val="99"/>
    <w:semiHidden/>
    <w:rsid w:val="00677175"/>
    <w:rPr>
      <w:sz w:val="16"/>
      <w:szCs w:val="16"/>
      <w:lang w:val="en-US"/>
    </w:rPr>
  </w:style>
  <w:style w:type="paragraph" w:styleId="Kapan">
    <w:name w:val="Closing"/>
    <w:basedOn w:val="Normal"/>
    <w:link w:val="KapanChar"/>
    <w:uiPriority w:val="99"/>
    <w:semiHidden/>
    <w:rsid w:val="00677175"/>
    <w:pPr>
      <w:spacing w:after="0" w:line="240" w:lineRule="auto"/>
      <w:ind w:left="4252"/>
    </w:pPr>
  </w:style>
  <w:style w:type="character" w:customStyle="1" w:styleId="KapanChar">
    <w:name w:val="Kapanış Char"/>
    <w:basedOn w:val="VarsaylanParagrafYazTipi"/>
    <w:link w:val="Kapan"/>
    <w:uiPriority w:val="99"/>
    <w:semiHidden/>
    <w:rsid w:val="00677175"/>
    <w:rPr>
      <w:sz w:val="20"/>
      <w:lang w:val="en-US"/>
    </w:rPr>
  </w:style>
  <w:style w:type="paragraph" w:styleId="BelgeBalantlar">
    <w:name w:val="Document Map"/>
    <w:basedOn w:val="Normal"/>
    <w:link w:val="BelgeBalantlarChar"/>
    <w:uiPriority w:val="99"/>
    <w:semiHidden/>
    <w:rsid w:val="00677175"/>
    <w:pPr>
      <w:spacing w:after="0" w:line="240" w:lineRule="auto"/>
    </w:pPr>
    <w:rPr>
      <w:rFonts w:ascii="Segoe UI" w:hAnsi="Segoe UI" w:cs="Segoe UI"/>
      <w:sz w:val="16"/>
      <w:szCs w:val="16"/>
    </w:rPr>
  </w:style>
  <w:style w:type="character" w:customStyle="1" w:styleId="BelgeBalantlarChar">
    <w:name w:val="Belge Bağlantıları Char"/>
    <w:basedOn w:val="VarsaylanParagrafYazTipi"/>
    <w:link w:val="BelgeBalantlar"/>
    <w:uiPriority w:val="99"/>
    <w:semiHidden/>
    <w:rsid w:val="00677175"/>
    <w:rPr>
      <w:rFonts w:ascii="Segoe UI" w:hAnsi="Segoe UI" w:cs="Segoe UI"/>
      <w:sz w:val="16"/>
      <w:szCs w:val="16"/>
      <w:lang w:val="en-US"/>
    </w:rPr>
  </w:style>
  <w:style w:type="paragraph" w:styleId="E-postamzas">
    <w:name w:val="E-mail Signature"/>
    <w:basedOn w:val="Normal"/>
    <w:link w:val="E-postamzasChar"/>
    <w:uiPriority w:val="99"/>
    <w:semiHidden/>
    <w:rsid w:val="00677175"/>
    <w:pPr>
      <w:spacing w:after="0" w:line="240" w:lineRule="auto"/>
    </w:pPr>
  </w:style>
  <w:style w:type="character" w:customStyle="1" w:styleId="E-postamzasChar">
    <w:name w:val="E-posta İmzası Char"/>
    <w:basedOn w:val="VarsaylanParagrafYazTipi"/>
    <w:link w:val="E-postamzas"/>
    <w:uiPriority w:val="99"/>
    <w:semiHidden/>
    <w:rsid w:val="00677175"/>
    <w:rPr>
      <w:sz w:val="20"/>
      <w:lang w:val="en-US"/>
    </w:rPr>
  </w:style>
  <w:style w:type="paragraph" w:styleId="MektupAdresi">
    <w:name w:val="envelope address"/>
    <w:basedOn w:val="Normal"/>
    <w:uiPriority w:val="99"/>
    <w:semiHidden/>
    <w:rsid w:val="00677175"/>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ZarfDn">
    <w:name w:val="envelope return"/>
    <w:basedOn w:val="Normal"/>
    <w:uiPriority w:val="99"/>
    <w:semiHidden/>
    <w:rsid w:val="00677175"/>
    <w:pPr>
      <w:spacing w:after="0" w:line="240" w:lineRule="auto"/>
    </w:pPr>
    <w:rPr>
      <w:rFonts w:asciiTheme="majorHAnsi" w:eastAsiaTheme="majorEastAsia" w:hAnsiTheme="majorHAnsi" w:cstheme="majorBidi"/>
      <w:szCs w:val="20"/>
    </w:rPr>
  </w:style>
  <w:style w:type="paragraph" w:styleId="HTMLncedenBiimlendirilmi">
    <w:name w:val="HTML Preformatted"/>
    <w:basedOn w:val="Normal"/>
    <w:link w:val="HTMLncedenBiimlendirilmiChar"/>
    <w:uiPriority w:val="99"/>
    <w:semiHidden/>
    <w:rsid w:val="00677175"/>
    <w:pPr>
      <w:spacing w:after="0" w:line="240" w:lineRule="auto"/>
    </w:pPr>
    <w:rPr>
      <w:rFonts w:ascii="Consolas" w:hAnsi="Consolas"/>
      <w:szCs w:val="20"/>
    </w:rPr>
  </w:style>
  <w:style w:type="character" w:customStyle="1" w:styleId="HTMLncedenBiimlendirilmiChar">
    <w:name w:val="HTML Önceden Biçimlendirilmiş Char"/>
    <w:basedOn w:val="VarsaylanParagrafYazTipi"/>
    <w:link w:val="HTMLncedenBiimlendirilmi"/>
    <w:uiPriority w:val="99"/>
    <w:semiHidden/>
    <w:rsid w:val="00677175"/>
    <w:rPr>
      <w:rFonts w:ascii="Consolas" w:hAnsi="Consolas"/>
      <w:sz w:val="20"/>
      <w:szCs w:val="20"/>
      <w:lang w:val="en-US"/>
    </w:rPr>
  </w:style>
  <w:style w:type="paragraph" w:styleId="Dizin2">
    <w:name w:val="index 2"/>
    <w:basedOn w:val="Normal"/>
    <w:next w:val="Normal"/>
    <w:autoRedefine/>
    <w:uiPriority w:val="99"/>
    <w:semiHidden/>
    <w:rsid w:val="00677175"/>
    <w:pPr>
      <w:spacing w:after="0" w:line="240" w:lineRule="auto"/>
      <w:ind w:left="400" w:hanging="200"/>
    </w:pPr>
  </w:style>
  <w:style w:type="paragraph" w:styleId="Dizin3">
    <w:name w:val="index 3"/>
    <w:basedOn w:val="Normal"/>
    <w:next w:val="Normal"/>
    <w:autoRedefine/>
    <w:uiPriority w:val="99"/>
    <w:semiHidden/>
    <w:rsid w:val="00677175"/>
    <w:pPr>
      <w:spacing w:after="0" w:line="240" w:lineRule="auto"/>
      <w:ind w:left="600" w:hanging="200"/>
    </w:pPr>
  </w:style>
  <w:style w:type="paragraph" w:styleId="Dizin4">
    <w:name w:val="index 4"/>
    <w:basedOn w:val="Normal"/>
    <w:next w:val="Normal"/>
    <w:autoRedefine/>
    <w:uiPriority w:val="99"/>
    <w:semiHidden/>
    <w:rsid w:val="00677175"/>
    <w:pPr>
      <w:spacing w:after="0" w:line="240" w:lineRule="auto"/>
      <w:ind w:left="800" w:hanging="200"/>
    </w:pPr>
  </w:style>
  <w:style w:type="paragraph" w:styleId="Dizin5">
    <w:name w:val="index 5"/>
    <w:basedOn w:val="Normal"/>
    <w:next w:val="Normal"/>
    <w:autoRedefine/>
    <w:uiPriority w:val="99"/>
    <w:semiHidden/>
    <w:rsid w:val="00677175"/>
    <w:pPr>
      <w:spacing w:after="0" w:line="240" w:lineRule="auto"/>
      <w:ind w:left="1000" w:hanging="200"/>
    </w:pPr>
  </w:style>
  <w:style w:type="paragraph" w:styleId="Dizin6">
    <w:name w:val="index 6"/>
    <w:basedOn w:val="Normal"/>
    <w:next w:val="Normal"/>
    <w:autoRedefine/>
    <w:uiPriority w:val="99"/>
    <w:semiHidden/>
    <w:rsid w:val="00677175"/>
    <w:pPr>
      <w:spacing w:after="0" w:line="240" w:lineRule="auto"/>
      <w:ind w:left="1200" w:hanging="200"/>
    </w:pPr>
  </w:style>
  <w:style w:type="paragraph" w:styleId="Dizin7">
    <w:name w:val="index 7"/>
    <w:basedOn w:val="Normal"/>
    <w:next w:val="Normal"/>
    <w:autoRedefine/>
    <w:uiPriority w:val="99"/>
    <w:semiHidden/>
    <w:rsid w:val="00677175"/>
    <w:pPr>
      <w:spacing w:after="0" w:line="240" w:lineRule="auto"/>
      <w:ind w:left="1400" w:hanging="200"/>
    </w:pPr>
  </w:style>
  <w:style w:type="paragraph" w:styleId="Dizin8">
    <w:name w:val="index 8"/>
    <w:basedOn w:val="Normal"/>
    <w:next w:val="Normal"/>
    <w:autoRedefine/>
    <w:uiPriority w:val="99"/>
    <w:semiHidden/>
    <w:rsid w:val="00677175"/>
    <w:pPr>
      <w:spacing w:after="0" w:line="240" w:lineRule="auto"/>
      <w:ind w:left="1600" w:hanging="200"/>
    </w:pPr>
  </w:style>
  <w:style w:type="paragraph" w:styleId="Dizin9">
    <w:name w:val="index 9"/>
    <w:basedOn w:val="Normal"/>
    <w:next w:val="Normal"/>
    <w:autoRedefine/>
    <w:uiPriority w:val="99"/>
    <w:semiHidden/>
    <w:rsid w:val="00677175"/>
    <w:pPr>
      <w:spacing w:after="0" w:line="240" w:lineRule="auto"/>
      <w:ind w:left="1800" w:hanging="200"/>
    </w:pPr>
  </w:style>
  <w:style w:type="paragraph" w:styleId="GlAlnt">
    <w:name w:val="Intense Quote"/>
    <w:basedOn w:val="Normal"/>
    <w:next w:val="Normal"/>
    <w:link w:val="GlAlntChar"/>
    <w:uiPriority w:val="30"/>
    <w:semiHidden/>
    <w:qFormat/>
    <w:rsid w:val="00677175"/>
    <w:pPr>
      <w:pBdr>
        <w:top w:val="single" w:sz="4" w:space="10" w:color="018219" w:themeColor="accent1"/>
        <w:bottom w:val="single" w:sz="4" w:space="10" w:color="018219" w:themeColor="accent1"/>
      </w:pBdr>
      <w:spacing w:before="360" w:after="360"/>
      <w:ind w:left="864" w:right="864"/>
      <w:jc w:val="center"/>
    </w:pPr>
    <w:rPr>
      <w:i/>
      <w:iCs/>
      <w:color w:val="018219" w:themeColor="accent1"/>
    </w:rPr>
  </w:style>
  <w:style w:type="character" w:customStyle="1" w:styleId="GlAlntChar">
    <w:name w:val="Güçlü Alıntı Char"/>
    <w:basedOn w:val="VarsaylanParagrafYazTipi"/>
    <w:link w:val="GlAlnt"/>
    <w:uiPriority w:val="30"/>
    <w:semiHidden/>
    <w:rsid w:val="00677175"/>
    <w:rPr>
      <w:i/>
      <w:iCs/>
      <w:color w:val="018219" w:themeColor="accent1"/>
      <w:sz w:val="20"/>
      <w:lang w:val="en-US"/>
    </w:rPr>
  </w:style>
  <w:style w:type="paragraph" w:styleId="Liste">
    <w:name w:val="List"/>
    <w:basedOn w:val="Normal"/>
    <w:uiPriority w:val="99"/>
    <w:semiHidden/>
    <w:rsid w:val="00677175"/>
    <w:pPr>
      <w:ind w:left="283" w:hanging="283"/>
      <w:contextualSpacing/>
    </w:pPr>
  </w:style>
  <w:style w:type="paragraph" w:styleId="Liste2">
    <w:name w:val="List 2"/>
    <w:basedOn w:val="Normal"/>
    <w:uiPriority w:val="99"/>
    <w:semiHidden/>
    <w:rsid w:val="00677175"/>
    <w:pPr>
      <w:ind w:left="566" w:hanging="283"/>
      <w:contextualSpacing/>
    </w:pPr>
  </w:style>
  <w:style w:type="paragraph" w:styleId="Liste3">
    <w:name w:val="List 3"/>
    <w:basedOn w:val="Normal"/>
    <w:uiPriority w:val="99"/>
    <w:semiHidden/>
    <w:rsid w:val="00677175"/>
    <w:pPr>
      <w:ind w:left="849" w:hanging="283"/>
      <w:contextualSpacing/>
    </w:pPr>
  </w:style>
  <w:style w:type="paragraph" w:styleId="Liste4">
    <w:name w:val="List 4"/>
    <w:basedOn w:val="Normal"/>
    <w:uiPriority w:val="99"/>
    <w:semiHidden/>
    <w:rsid w:val="00677175"/>
    <w:pPr>
      <w:ind w:left="1132" w:hanging="283"/>
      <w:contextualSpacing/>
    </w:pPr>
  </w:style>
  <w:style w:type="paragraph" w:styleId="Liste5">
    <w:name w:val="List 5"/>
    <w:basedOn w:val="Normal"/>
    <w:uiPriority w:val="99"/>
    <w:semiHidden/>
    <w:rsid w:val="00677175"/>
    <w:pPr>
      <w:ind w:left="1415" w:hanging="283"/>
      <w:contextualSpacing/>
    </w:pPr>
  </w:style>
  <w:style w:type="paragraph" w:styleId="ListeMaddemi5">
    <w:name w:val="List Bullet 5"/>
    <w:basedOn w:val="Normal"/>
    <w:uiPriority w:val="99"/>
    <w:semiHidden/>
    <w:rsid w:val="00677175"/>
    <w:pPr>
      <w:numPr>
        <w:numId w:val="81"/>
      </w:numPr>
      <w:contextualSpacing/>
    </w:pPr>
  </w:style>
  <w:style w:type="paragraph" w:styleId="ListeDevam">
    <w:name w:val="List Continue"/>
    <w:basedOn w:val="Normal"/>
    <w:uiPriority w:val="99"/>
    <w:semiHidden/>
    <w:rsid w:val="00677175"/>
    <w:pPr>
      <w:spacing w:after="120"/>
      <w:ind w:left="283"/>
      <w:contextualSpacing/>
    </w:pPr>
  </w:style>
  <w:style w:type="paragraph" w:styleId="ListeDevam2">
    <w:name w:val="List Continue 2"/>
    <w:basedOn w:val="Normal"/>
    <w:uiPriority w:val="99"/>
    <w:semiHidden/>
    <w:rsid w:val="00677175"/>
    <w:pPr>
      <w:spacing w:after="120"/>
      <w:ind w:left="566"/>
      <w:contextualSpacing/>
    </w:pPr>
  </w:style>
  <w:style w:type="paragraph" w:styleId="ListeDevam3">
    <w:name w:val="List Continue 3"/>
    <w:basedOn w:val="Normal"/>
    <w:uiPriority w:val="99"/>
    <w:semiHidden/>
    <w:rsid w:val="00677175"/>
    <w:pPr>
      <w:spacing w:after="120"/>
      <w:ind w:left="849"/>
      <w:contextualSpacing/>
    </w:pPr>
  </w:style>
  <w:style w:type="paragraph" w:styleId="ListeDevam4">
    <w:name w:val="List Continue 4"/>
    <w:basedOn w:val="Normal"/>
    <w:uiPriority w:val="99"/>
    <w:semiHidden/>
    <w:rsid w:val="00677175"/>
    <w:pPr>
      <w:spacing w:after="120"/>
      <w:ind w:left="1132"/>
      <w:contextualSpacing/>
    </w:pPr>
  </w:style>
  <w:style w:type="paragraph" w:styleId="ListeDevam5">
    <w:name w:val="List Continue 5"/>
    <w:basedOn w:val="Normal"/>
    <w:uiPriority w:val="99"/>
    <w:semiHidden/>
    <w:rsid w:val="00677175"/>
    <w:pPr>
      <w:spacing w:after="120"/>
      <w:ind w:left="1415"/>
      <w:contextualSpacing/>
    </w:pPr>
  </w:style>
  <w:style w:type="paragraph" w:styleId="ListeNumaras2">
    <w:name w:val="List Number 2"/>
    <w:basedOn w:val="Normal"/>
    <w:uiPriority w:val="99"/>
    <w:semiHidden/>
    <w:rsid w:val="00677175"/>
    <w:pPr>
      <w:numPr>
        <w:numId w:val="82"/>
      </w:numPr>
      <w:contextualSpacing/>
    </w:pPr>
  </w:style>
  <w:style w:type="paragraph" w:styleId="ListeNumaras3">
    <w:name w:val="List Number 3"/>
    <w:basedOn w:val="Normal"/>
    <w:uiPriority w:val="99"/>
    <w:semiHidden/>
    <w:rsid w:val="00677175"/>
    <w:pPr>
      <w:numPr>
        <w:numId w:val="83"/>
      </w:numPr>
      <w:contextualSpacing/>
    </w:pPr>
  </w:style>
  <w:style w:type="paragraph" w:styleId="ListeNumaras4">
    <w:name w:val="List Number 4"/>
    <w:basedOn w:val="Normal"/>
    <w:uiPriority w:val="99"/>
    <w:semiHidden/>
    <w:rsid w:val="00677175"/>
    <w:pPr>
      <w:numPr>
        <w:numId w:val="84"/>
      </w:numPr>
      <w:contextualSpacing/>
    </w:pPr>
  </w:style>
  <w:style w:type="paragraph" w:styleId="ListeNumaras5">
    <w:name w:val="List Number 5"/>
    <w:basedOn w:val="Normal"/>
    <w:uiPriority w:val="99"/>
    <w:semiHidden/>
    <w:rsid w:val="00677175"/>
    <w:pPr>
      <w:numPr>
        <w:numId w:val="85"/>
      </w:numPr>
      <w:contextualSpacing/>
    </w:pPr>
  </w:style>
  <w:style w:type="paragraph" w:styleId="MakroMetni">
    <w:name w:val="macro"/>
    <w:link w:val="MakroMetniChar"/>
    <w:uiPriority w:val="99"/>
    <w:semiHidden/>
    <w:rsid w:val="00677175"/>
    <w:pPr>
      <w:tabs>
        <w:tab w:val="left" w:pos="480"/>
        <w:tab w:val="left" w:pos="960"/>
        <w:tab w:val="left" w:pos="1440"/>
        <w:tab w:val="left" w:pos="1920"/>
        <w:tab w:val="left" w:pos="2400"/>
        <w:tab w:val="left" w:pos="2880"/>
        <w:tab w:val="left" w:pos="3360"/>
        <w:tab w:val="left" w:pos="3840"/>
        <w:tab w:val="left" w:pos="4320"/>
      </w:tabs>
      <w:spacing w:line="300" w:lineRule="auto"/>
    </w:pPr>
    <w:rPr>
      <w:rFonts w:ascii="Consolas" w:hAnsi="Consolas"/>
      <w:sz w:val="20"/>
      <w:szCs w:val="20"/>
      <w:lang w:val="en-US"/>
    </w:rPr>
  </w:style>
  <w:style w:type="character" w:customStyle="1" w:styleId="MakroMetniChar">
    <w:name w:val="Makro Metni Char"/>
    <w:basedOn w:val="VarsaylanParagrafYazTipi"/>
    <w:link w:val="MakroMetni"/>
    <w:uiPriority w:val="99"/>
    <w:semiHidden/>
    <w:rsid w:val="00677175"/>
    <w:rPr>
      <w:rFonts w:ascii="Consolas" w:hAnsi="Consolas"/>
      <w:sz w:val="20"/>
      <w:szCs w:val="20"/>
      <w:lang w:val="en-US"/>
    </w:rPr>
  </w:style>
  <w:style w:type="paragraph" w:styleId="letistBilgisi">
    <w:name w:val="Message Header"/>
    <w:basedOn w:val="Normal"/>
    <w:link w:val="letistBilgisiChar"/>
    <w:uiPriority w:val="99"/>
    <w:semiHidden/>
    <w:rsid w:val="00677175"/>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rPr>
  </w:style>
  <w:style w:type="character" w:customStyle="1" w:styleId="letistBilgisiChar">
    <w:name w:val="İleti Üst Bilgisi Char"/>
    <w:basedOn w:val="VarsaylanParagrafYazTipi"/>
    <w:link w:val="letistBilgisi"/>
    <w:uiPriority w:val="99"/>
    <w:semiHidden/>
    <w:rsid w:val="00677175"/>
    <w:rPr>
      <w:rFonts w:asciiTheme="majorHAnsi" w:eastAsiaTheme="majorEastAsia" w:hAnsiTheme="majorHAnsi" w:cstheme="majorBidi"/>
      <w:shd w:val="pct20" w:color="auto" w:fill="auto"/>
      <w:lang w:val="en-US"/>
    </w:rPr>
  </w:style>
  <w:style w:type="paragraph" w:styleId="NotBal">
    <w:name w:val="Note Heading"/>
    <w:basedOn w:val="Normal"/>
    <w:next w:val="Normal"/>
    <w:link w:val="NotBalChar"/>
    <w:uiPriority w:val="99"/>
    <w:semiHidden/>
    <w:rsid w:val="00677175"/>
    <w:pPr>
      <w:spacing w:after="0" w:line="240" w:lineRule="auto"/>
    </w:pPr>
  </w:style>
  <w:style w:type="character" w:customStyle="1" w:styleId="NotBalChar">
    <w:name w:val="Not Başlığı Char"/>
    <w:basedOn w:val="VarsaylanParagrafYazTipi"/>
    <w:link w:val="NotBal"/>
    <w:uiPriority w:val="99"/>
    <w:semiHidden/>
    <w:rsid w:val="00677175"/>
    <w:rPr>
      <w:sz w:val="20"/>
      <w:lang w:val="en-US"/>
    </w:rPr>
  </w:style>
  <w:style w:type="paragraph" w:styleId="DzMetin">
    <w:name w:val="Plain Text"/>
    <w:basedOn w:val="Normal"/>
    <w:link w:val="DzMetinChar"/>
    <w:uiPriority w:val="99"/>
    <w:semiHidden/>
    <w:rsid w:val="00677175"/>
    <w:pPr>
      <w:spacing w:after="0" w:line="240" w:lineRule="auto"/>
    </w:pPr>
    <w:rPr>
      <w:rFonts w:ascii="Consolas" w:hAnsi="Consolas"/>
      <w:sz w:val="21"/>
      <w:szCs w:val="21"/>
    </w:rPr>
  </w:style>
  <w:style w:type="character" w:customStyle="1" w:styleId="DzMetinChar">
    <w:name w:val="Düz Metin Char"/>
    <w:basedOn w:val="VarsaylanParagrafYazTipi"/>
    <w:link w:val="DzMetin"/>
    <w:uiPriority w:val="99"/>
    <w:semiHidden/>
    <w:rsid w:val="00677175"/>
    <w:rPr>
      <w:rFonts w:ascii="Consolas" w:hAnsi="Consolas"/>
      <w:sz w:val="21"/>
      <w:szCs w:val="21"/>
      <w:lang w:val="en-US"/>
    </w:rPr>
  </w:style>
  <w:style w:type="paragraph" w:styleId="Alnt">
    <w:name w:val="Quote"/>
    <w:basedOn w:val="Normal"/>
    <w:next w:val="Normal"/>
    <w:link w:val="AlntChar"/>
    <w:uiPriority w:val="29"/>
    <w:semiHidden/>
    <w:qFormat/>
    <w:rsid w:val="00677175"/>
    <w:pPr>
      <w:spacing w:before="200" w:after="160"/>
      <w:ind w:left="864" w:right="864"/>
      <w:jc w:val="center"/>
    </w:pPr>
    <w:rPr>
      <w:i/>
      <w:iCs/>
      <w:color w:val="545454" w:themeColor="text1" w:themeTint="BF"/>
    </w:rPr>
  </w:style>
  <w:style w:type="character" w:customStyle="1" w:styleId="AlntChar">
    <w:name w:val="Alıntı Char"/>
    <w:basedOn w:val="VarsaylanParagrafYazTipi"/>
    <w:link w:val="Alnt"/>
    <w:uiPriority w:val="29"/>
    <w:semiHidden/>
    <w:rsid w:val="00677175"/>
    <w:rPr>
      <w:i/>
      <w:iCs/>
      <w:color w:val="545454" w:themeColor="text1" w:themeTint="BF"/>
      <w:sz w:val="20"/>
      <w:lang w:val="en-US"/>
    </w:rPr>
  </w:style>
  <w:style w:type="paragraph" w:styleId="Selamlama">
    <w:name w:val="Salutation"/>
    <w:basedOn w:val="Normal"/>
    <w:next w:val="Normal"/>
    <w:link w:val="SelamlamaChar"/>
    <w:uiPriority w:val="99"/>
    <w:semiHidden/>
    <w:rsid w:val="00677175"/>
  </w:style>
  <w:style w:type="character" w:customStyle="1" w:styleId="SelamlamaChar">
    <w:name w:val="Selamlama Char"/>
    <w:basedOn w:val="VarsaylanParagrafYazTipi"/>
    <w:link w:val="Selamlama"/>
    <w:uiPriority w:val="99"/>
    <w:semiHidden/>
    <w:rsid w:val="00677175"/>
    <w:rPr>
      <w:sz w:val="20"/>
      <w:lang w:val="en-US"/>
    </w:rPr>
  </w:style>
  <w:style w:type="paragraph" w:styleId="mza">
    <w:name w:val="Signature"/>
    <w:basedOn w:val="Normal"/>
    <w:link w:val="mzaChar"/>
    <w:uiPriority w:val="99"/>
    <w:semiHidden/>
    <w:rsid w:val="00677175"/>
    <w:pPr>
      <w:spacing w:after="0" w:line="240" w:lineRule="auto"/>
      <w:ind w:left="4252"/>
    </w:pPr>
  </w:style>
  <w:style w:type="character" w:customStyle="1" w:styleId="mzaChar">
    <w:name w:val="İmza Char"/>
    <w:basedOn w:val="VarsaylanParagrafYazTipi"/>
    <w:link w:val="mza"/>
    <w:uiPriority w:val="99"/>
    <w:semiHidden/>
    <w:rsid w:val="00677175"/>
    <w:rPr>
      <w:sz w:val="20"/>
      <w:lang w:val="en-US"/>
    </w:rPr>
  </w:style>
  <w:style w:type="paragraph" w:styleId="KaynakaBal">
    <w:name w:val="toa heading"/>
    <w:basedOn w:val="Normal"/>
    <w:next w:val="Normal"/>
    <w:uiPriority w:val="99"/>
    <w:semiHidden/>
    <w:rsid w:val="00677175"/>
    <w:pPr>
      <w:spacing w:before="120"/>
    </w:pPr>
    <w:rPr>
      <w:rFonts w:asciiTheme="majorHAnsi" w:eastAsiaTheme="majorEastAsia" w:hAnsiTheme="majorHAnsi" w:cstheme="majorBidi"/>
      <w:b/>
      <w:bCs/>
      <w:sz w:val="24"/>
    </w:rPr>
  </w:style>
  <w:style w:type="paragraph" w:styleId="T6">
    <w:name w:val="toc 6"/>
    <w:basedOn w:val="Normal"/>
    <w:next w:val="Normal"/>
    <w:autoRedefine/>
    <w:uiPriority w:val="39"/>
    <w:semiHidden/>
    <w:rsid w:val="00677175"/>
    <w:pPr>
      <w:spacing w:after="100"/>
      <w:ind w:left="1000"/>
    </w:pPr>
  </w:style>
  <w:style w:type="paragraph" w:styleId="T7">
    <w:name w:val="toc 7"/>
    <w:basedOn w:val="Normal"/>
    <w:next w:val="Normal"/>
    <w:autoRedefine/>
    <w:uiPriority w:val="39"/>
    <w:semiHidden/>
    <w:rsid w:val="00677175"/>
    <w:pPr>
      <w:spacing w:after="100"/>
      <w:ind w:left="1200"/>
    </w:pPr>
  </w:style>
  <w:style w:type="paragraph" w:styleId="T8">
    <w:name w:val="toc 8"/>
    <w:basedOn w:val="Normal"/>
    <w:next w:val="Normal"/>
    <w:autoRedefine/>
    <w:uiPriority w:val="39"/>
    <w:semiHidden/>
    <w:rsid w:val="00677175"/>
    <w:pPr>
      <w:spacing w:after="100"/>
      <w:ind w:left="1400"/>
    </w:pPr>
  </w:style>
  <w:style w:type="paragraph" w:styleId="T9">
    <w:name w:val="toc 9"/>
    <w:basedOn w:val="Normal"/>
    <w:next w:val="Normal"/>
    <w:autoRedefine/>
    <w:uiPriority w:val="39"/>
    <w:semiHidden/>
    <w:rsid w:val="00677175"/>
    <w:pPr>
      <w:spacing w:after="100"/>
      <w:ind w:left="1600"/>
    </w:pPr>
  </w:style>
  <w:style w:type="paragraph" w:customStyle="1" w:styleId="Bullets">
    <w:name w:val="Bullets"/>
    <w:aliases w:val="ReferencesCxSpLast,Medium Grid 1 - Accent 21,Liste 1,Numbered List Paragraph,123 List Paragraph,Main numbered paragraph,Multilevel para_II"/>
    <w:basedOn w:val="Normal"/>
    <w:qFormat/>
    <w:rsid w:val="00117208"/>
    <w:pPr>
      <w:numPr>
        <w:numId w:val="112"/>
      </w:numPr>
      <w:tabs>
        <w:tab w:val="clear" w:pos="596"/>
        <w:tab w:val="num" w:pos="2013"/>
      </w:tabs>
      <w:spacing w:after="160" w:line="280" w:lineRule="atLeast"/>
      <w:ind w:left="2013"/>
    </w:pPr>
    <w:rPr>
      <w:rFonts w:ascii="Arial" w:eastAsia="Times New Roman" w:hAnsi="Arial" w:cs="Times New Roman"/>
      <w:color w:val="000000"/>
      <w:kern w:val="0"/>
      <w:lang w:val="en-GB"/>
      <w14:ligatures w14:val="none"/>
    </w:rPr>
  </w:style>
  <w:style w:type="table" w:styleId="AkKlavuz">
    <w:name w:val="Light Grid"/>
    <w:basedOn w:val="NormalTablo"/>
    <w:uiPriority w:val="62"/>
    <w:rsid w:val="00F617FB"/>
    <w:rPr>
      <w:rFonts w:eastAsiaTheme="minorEastAsia"/>
      <w:kern w:val="0"/>
      <w:sz w:val="22"/>
      <w:szCs w:val="22"/>
      <w:lang w:val="en-US"/>
      <w14:ligatures w14:val="none"/>
    </w:rPr>
    <w:tblPr>
      <w:tblStyleRowBandSize w:val="1"/>
      <w:tblStyleColBandSize w:val="1"/>
      <w:tblBorders>
        <w:top w:val="single" w:sz="8" w:space="0" w:color="1C1C1C" w:themeColor="text1"/>
        <w:left w:val="single" w:sz="8" w:space="0" w:color="1C1C1C" w:themeColor="text1"/>
        <w:bottom w:val="single" w:sz="8" w:space="0" w:color="1C1C1C" w:themeColor="text1"/>
        <w:right w:val="single" w:sz="8" w:space="0" w:color="1C1C1C" w:themeColor="text1"/>
        <w:insideH w:val="single" w:sz="8" w:space="0" w:color="1C1C1C" w:themeColor="text1"/>
        <w:insideV w:val="single" w:sz="8" w:space="0" w:color="1C1C1C"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C1C1C" w:themeColor="text1"/>
          <w:left w:val="single" w:sz="8" w:space="0" w:color="1C1C1C" w:themeColor="text1"/>
          <w:bottom w:val="single" w:sz="18" w:space="0" w:color="1C1C1C" w:themeColor="text1"/>
          <w:right w:val="single" w:sz="8" w:space="0" w:color="1C1C1C" w:themeColor="text1"/>
          <w:insideH w:val="nil"/>
          <w:insideV w:val="single" w:sz="8" w:space="0" w:color="1C1C1C"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C1C1C" w:themeColor="text1"/>
          <w:left w:val="single" w:sz="8" w:space="0" w:color="1C1C1C" w:themeColor="text1"/>
          <w:bottom w:val="single" w:sz="8" w:space="0" w:color="1C1C1C" w:themeColor="text1"/>
          <w:right w:val="single" w:sz="8" w:space="0" w:color="1C1C1C" w:themeColor="text1"/>
          <w:insideH w:val="nil"/>
          <w:insideV w:val="single" w:sz="8" w:space="0" w:color="1C1C1C"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C1C1C" w:themeColor="text1"/>
          <w:left w:val="single" w:sz="8" w:space="0" w:color="1C1C1C" w:themeColor="text1"/>
          <w:bottom w:val="single" w:sz="8" w:space="0" w:color="1C1C1C" w:themeColor="text1"/>
          <w:right w:val="single" w:sz="8" w:space="0" w:color="1C1C1C" w:themeColor="text1"/>
        </w:tcBorders>
      </w:tcPr>
    </w:tblStylePr>
    <w:tblStylePr w:type="band1Vert">
      <w:tblPr/>
      <w:tcPr>
        <w:tcBorders>
          <w:top w:val="single" w:sz="8" w:space="0" w:color="1C1C1C" w:themeColor="text1"/>
          <w:left w:val="single" w:sz="8" w:space="0" w:color="1C1C1C" w:themeColor="text1"/>
          <w:bottom w:val="single" w:sz="8" w:space="0" w:color="1C1C1C" w:themeColor="text1"/>
          <w:right w:val="single" w:sz="8" w:space="0" w:color="1C1C1C" w:themeColor="text1"/>
        </w:tcBorders>
        <w:shd w:val="clear" w:color="auto" w:fill="C6C6C6" w:themeFill="text1" w:themeFillTint="3F"/>
      </w:tcPr>
    </w:tblStylePr>
    <w:tblStylePr w:type="band1Horz">
      <w:tblPr/>
      <w:tcPr>
        <w:tcBorders>
          <w:top w:val="single" w:sz="8" w:space="0" w:color="1C1C1C" w:themeColor="text1"/>
          <w:left w:val="single" w:sz="8" w:space="0" w:color="1C1C1C" w:themeColor="text1"/>
          <w:bottom w:val="single" w:sz="8" w:space="0" w:color="1C1C1C" w:themeColor="text1"/>
          <w:right w:val="single" w:sz="8" w:space="0" w:color="1C1C1C" w:themeColor="text1"/>
          <w:insideV w:val="single" w:sz="8" w:space="0" w:color="1C1C1C" w:themeColor="text1"/>
        </w:tcBorders>
        <w:shd w:val="clear" w:color="auto" w:fill="C6C6C6" w:themeFill="text1" w:themeFillTint="3F"/>
      </w:tcPr>
    </w:tblStylePr>
    <w:tblStylePr w:type="band2Horz">
      <w:tblPr/>
      <w:tcPr>
        <w:tcBorders>
          <w:top w:val="single" w:sz="8" w:space="0" w:color="1C1C1C" w:themeColor="text1"/>
          <w:left w:val="single" w:sz="8" w:space="0" w:color="1C1C1C" w:themeColor="text1"/>
          <w:bottom w:val="single" w:sz="8" w:space="0" w:color="1C1C1C" w:themeColor="text1"/>
          <w:right w:val="single" w:sz="8" w:space="0" w:color="1C1C1C" w:themeColor="text1"/>
          <w:insideV w:val="single" w:sz="8" w:space="0" w:color="1C1C1C" w:themeColor="text1"/>
        </w:tcBorders>
      </w:tcPr>
    </w:tblStylePr>
  </w:style>
  <w:style w:type="numbering" w:customStyle="1" w:styleId="Tables1">
    <w:name w:val="Tables1"/>
    <w:rsid w:val="002C1BE0"/>
    <w:pPr>
      <w:numPr>
        <w:numId w:val="132"/>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880130">
      <w:bodyDiv w:val="1"/>
      <w:marLeft w:val="0"/>
      <w:marRight w:val="0"/>
      <w:marTop w:val="0"/>
      <w:marBottom w:val="0"/>
      <w:divBdr>
        <w:top w:val="none" w:sz="0" w:space="0" w:color="auto"/>
        <w:left w:val="none" w:sz="0" w:space="0" w:color="auto"/>
        <w:bottom w:val="none" w:sz="0" w:space="0" w:color="auto"/>
        <w:right w:val="none" w:sz="0" w:space="0" w:color="auto"/>
      </w:divBdr>
    </w:div>
    <w:div w:id="17855402">
      <w:bodyDiv w:val="1"/>
      <w:marLeft w:val="0"/>
      <w:marRight w:val="0"/>
      <w:marTop w:val="0"/>
      <w:marBottom w:val="0"/>
      <w:divBdr>
        <w:top w:val="none" w:sz="0" w:space="0" w:color="auto"/>
        <w:left w:val="none" w:sz="0" w:space="0" w:color="auto"/>
        <w:bottom w:val="none" w:sz="0" w:space="0" w:color="auto"/>
        <w:right w:val="none" w:sz="0" w:space="0" w:color="auto"/>
      </w:divBdr>
    </w:div>
    <w:div w:id="31930242">
      <w:bodyDiv w:val="1"/>
      <w:marLeft w:val="0"/>
      <w:marRight w:val="0"/>
      <w:marTop w:val="0"/>
      <w:marBottom w:val="0"/>
      <w:divBdr>
        <w:top w:val="none" w:sz="0" w:space="0" w:color="auto"/>
        <w:left w:val="none" w:sz="0" w:space="0" w:color="auto"/>
        <w:bottom w:val="none" w:sz="0" w:space="0" w:color="auto"/>
        <w:right w:val="none" w:sz="0" w:space="0" w:color="auto"/>
      </w:divBdr>
    </w:div>
    <w:div w:id="43411637">
      <w:bodyDiv w:val="1"/>
      <w:marLeft w:val="0"/>
      <w:marRight w:val="0"/>
      <w:marTop w:val="0"/>
      <w:marBottom w:val="0"/>
      <w:divBdr>
        <w:top w:val="none" w:sz="0" w:space="0" w:color="auto"/>
        <w:left w:val="none" w:sz="0" w:space="0" w:color="auto"/>
        <w:bottom w:val="none" w:sz="0" w:space="0" w:color="auto"/>
        <w:right w:val="none" w:sz="0" w:space="0" w:color="auto"/>
      </w:divBdr>
    </w:div>
    <w:div w:id="58596342">
      <w:bodyDiv w:val="1"/>
      <w:marLeft w:val="0"/>
      <w:marRight w:val="0"/>
      <w:marTop w:val="0"/>
      <w:marBottom w:val="0"/>
      <w:divBdr>
        <w:top w:val="none" w:sz="0" w:space="0" w:color="auto"/>
        <w:left w:val="none" w:sz="0" w:space="0" w:color="auto"/>
        <w:bottom w:val="none" w:sz="0" w:space="0" w:color="auto"/>
        <w:right w:val="none" w:sz="0" w:space="0" w:color="auto"/>
      </w:divBdr>
    </w:div>
    <w:div w:id="87314944">
      <w:bodyDiv w:val="1"/>
      <w:marLeft w:val="0"/>
      <w:marRight w:val="0"/>
      <w:marTop w:val="0"/>
      <w:marBottom w:val="0"/>
      <w:divBdr>
        <w:top w:val="none" w:sz="0" w:space="0" w:color="auto"/>
        <w:left w:val="none" w:sz="0" w:space="0" w:color="auto"/>
        <w:bottom w:val="none" w:sz="0" w:space="0" w:color="auto"/>
        <w:right w:val="none" w:sz="0" w:space="0" w:color="auto"/>
      </w:divBdr>
    </w:div>
    <w:div w:id="88233402">
      <w:bodyDiv w:val="1"/>
      <w:marLeft w:val="0"/>
      <w:marRight w:val="0"/>
      <w:marTop w:val="0"/>
      <w:marBottom w:val="0"/>
      <w:divBdr>
        <w:top w:val="none" w:sz="0" w:space="0" w:color="auto"/>
        <w:left w:val="none" w:sz="0" w:space="0" w:color="auto"/>
        <w:bottom w:val="none" w:sz="0" w:space="0" w:color="auto"/>
        <w:right w:val="none" w:sz="0" w:space="0" w:color="auto"/>
      </w:divBdr>
    </w:div>
    <w:div w:id="93526426">
      <w:bodyDiv w:val="1"/>
      <w:marLeft w:val="0"/>
      <w:marRight w:val="0"/>
      <w:marTop w:val="0"/>
      <w:marBottom w:val="0"/>
      <w:divBdr>
        <w:top w:val="none" w:sz="0" w:space="0" w:color="auto"/>
        <w:left w:val="none" w:sz="0" w:space="0" w:color="auto"/>
        <w:bottom w:val="none" w:sz="0" w:space="0" w:color="auto"/>
        <w:right w:val="none" w:sz="0" w:space="0" w:color="auto"/>
      </w:divBdr>
    </w:div>
    <w:div w:id="103161707">
      <w:bodyDiv w:val="1"/>
      <w:marLeft w:val="0"/>
      <w:marRight w:val="0"/>
      <w:marTop w:val="0"/>
      <w:marBottom w:val="0"/>
      <w:divBdr>
        <w:top w:val="none" w:sz="0" w:space="0" w:color="auto"/>
        <w:left w:val="none" w:sz="0" w:space="0" w:color="auto"/>
        <w:bottom w:val="none" w:sz="0" w:space="0" w:color="auto"/>
        <w:right w:val="none" w:sz="0" w:space="0" w:color="auto"/>
      </w:divBdr>
    </w:div>
    <w:div w:id="108670180">
      <w:bodyDiv w:val="1"/>
      <w:marLeft w:val="0"/>
      <w:marRight w:val="0"/>
      <w:marTop w:val="0"/>
      <w:marBottom w:val="0"/>
      <w:divBdr>
        <w:top w:val="none" w:sz="0" w:space="0" w:color="auto"/>
        <w:left w:val="none" w:sz="0" w:space="0" w:color="auto"/>
        <w:bottom w:val="none" w:sz="0" w:space="0" w:color="auto"/>
        <w:right w:val="none" w:sz="0" w:space="0" w:color="auto"/>
      </w:divBdr>
    </w:div>
    <w:div w:id="204800768">
      <w:bodyDiv w:val="1"/>
      <w:marLeft w:val="0"/>
      <w:marRight w:val="0"/>
      <w:marTop w:val="0"/>
      <w:marBottom w:val="0"/>
      <w:divBdr>
        <w:top w:val="none" w:sz="0" w:space="0" w:color="auto"/>
        <w:left w:val="none" w:sz="0" w:space="0" w:color="auto"/>
        <w:bottom w:val="none" w:sz="0" w:space="0" w:color="auto"/>
        <w:right w:val="none" w:sz="0" w:space="0" w:color="auto"/>
      </w:divBdr>
    </w:div>
    <w:div w:id="211038683">
      <w:bodyDiv w:val="1"/>
      <w:marLeft w:val="0"/>
      <w:marRight w:val="0"/>
      <w:marTop w:val="0"/>
      <w:marBottom w:val="0"/>
      <w:divBdr>
        <w:top w:val="none" w:sz="0" w:space="0" w:color="auto"/>
        <w:left w:val="none" w:sz="0" w:space="0" w:color="auto"/>
        <w:bottom w:val="none" w:sz="0" w:space="0" w:color="auto"/>
        <w:right w:val="none" w:sz="0" w:space="0" w:color="auto"/>
      </w:divBdr>
    </w:div>
    <w:div w:id="220100216">
      <w:bodyDiv w:val="1"/>
      <w:marLeft w:val="0"/>
      <w:marRight w:val="0"/>
      <w:marTop w:val="0"/>
      <w:marBottom w:val="0"/>
      <w:divBdr>
        <w:top w:val="none" w:sz="0" w:space="0" w:color="auto"/>
        <w:left w:val="none" w:sz="0" w:space="0" w:color="auto"/>
        <w:bottom w:val="none" w:sz="0" w:space="0" w:color="auto"/>
        <w:right w:val="none" w:sz="0" w:space="0" w:color="auto"/>
      </w:divBdr>
    </w:div>
    <w:div w:id="261764301">
      <w:bodyDiv w:val="1"/>
      <w:marLeft w:val="0"/>
      <w:marRight w:val="0"/>
      <w:marTop w:val="0"/>
      <w:marBottom w:val="0"/>
      <w:divBdr>
        <w:top w:val="none" w:sz="0" w:space="0" w:color="auto"/>
        <w:left w:val="none" w:sz="0" w:space="0" w:color="auto"/>
        <w:bottom w:val="none" w:sz="0" w:space="0" w:color="auto"/>
        <w:right w:val="none" w:sz="0" w:space="0" w:color="auto"/>
      </w:divBdr>
    </w:div>
    <w:div w:id="314574589">
      <w:bodyDiv w:val="1"/>
      <w:marLeft w:val="0"/>
      <w:marRight w:val="0"/>
      <w:marTop w:val="0"/>
      <w:marBottom w:val="0"/>
      <w:divBdr>
        <w:top w:val="none" w:sz="0" w:space="0" w:color="auto"/>
        <w:left w:val="none" w:sz="0" w:space="0" w:color="auto"/>
        <w:bottom w:val="none" w:sz="0" w:space="0" w:color="auto"/>
        <w:right w:val="none" w:sz="0" w:space="0" w:color="auto"/>
      </w:divBdr>
    </w:div>
    <w:div w:id="316691693">
      <w:bodyDiv w:val="1"/>
      <w:marLeft w:val="0"/>
      <w:marRight w:val="0"/>
      <w:marTop w:val="0"/>
      <w:marBottom w:val="0"/>
      <w:divBdr>
        <w:top w:val="none" w:sz="0" w:space="0" w:color="auto"/>
        <w:left w:val="none" w:sz="0" w:space="0" w:color="auto"/>
        <w:bottom w:val="none" w:sz="0" w:space="0" w:color="auto"/>
        <w:right w:val="none" w:sz="0" w:space="0" w:color="auto"/>
      </w:divBdr>
    </w:div>
    <w:div w:id="343090822">
      <w:bodyDiv w:val="1"/>
      <w:marLeft w:val="0"/>
      <w:marRight w:val="0"/>
      <w:marTop w:val="0"/>
      <w:marBottom w:val="0"/>
      <w:divBdr>
        <w:top w:val="none" w:sz="0" w:space="0" w:color="auto"/>
        <w:left w:val="none" w:sz="0" w:space="0" w:color="auto"/>
        <w:bottom w:val="none" w:sz="0" w:space="0" w:color="auto"/>
        <w:right w:val="none" w:sz="0" w:space="0" w:color="auto"/>
      </w:divBdr>
    </w:div>
    <w:div w:id="352195109">
      <w:bodyDiv w:val="1"/>
      <w:marLeft w:val="0"/>
      <w:marRight w:val="0"/>
      <w:marTop w:val="0"/>
      <w:marBottom w:val="0"/>
      <w:divBdr>
        <w:top w:val="none" w:sz="0" w:space="0" w:color="auto"/>
        <w:left w:val="none" w:sz="0" w:space="0" w:color="auto"/>
        <w:bottom w:val="none" w:sz="0" w:space="0" w:color="auto"/>
        <w:right w:val="none" w:sz="0" w:space="0" w:color="auto"/>
      </w:divBdr>
    </w:div>
    <w:div w:id="382143800">
      <w:bodyDiv w:val="1"/>
      <w:marLeft w:val="0"/>
      <w:marRight w:val="0"/>
      <w:marTop w:val="0"/>
      <w:marBottom w:val="0"/>
      <w:divBdr>
        <w:top w:val="none" w:sz="0" w:space="0" w:color="auto"/>
        <w:left w:val="none" w:sz="0" w:space="0" w:color="auto"/>
        <w:bottom w:val="none" w:sz="0" w:space="0" w:color="auto"/>
        <w:right w:val="none" w:sz="0" w:space="0" w:color="auto"/>
      </w:divBdr>
    </w:div>
    <w:div w:id="388000665">
      <w:bodyDiv w:val="1"/>
      <w:marLeft w:val="0"/>
      <w:marRight w:val="0"/>
      <w:marTop w:val="0"/>
      <w:marBottom w:val="0"/>
      <w:divBdr>
        <w:top w:val="none" w:sz="0" w:space="0" w:color="auto"/>
        <w:left w:val="none" w:sz="0" w:space="0" w:color="auto"/>
        <w:bottom w:val="none" w:sz="0" w:space="0" w:color="auto"/>
        <w:right w:val="none" w:sz="0" w:space="0" w:color="auto"/>
      </w:divBdr>
    </w:div>
    <w:div w:id="389619418">
      <w:bodyDiv w:val="1"/>
      <w:marLeft w:val="0"/>
      <w:marRight w:val="0"/>
      <w:marTop w:val="0"/>
      <w:marBottom w:val="0"/>
      <w:divBdr>
        <w:top w:val="none" w:sz="0" w:space="0" w:color="auto"/>
        <w:left w:val="none" w:sz="0" w:space="0" w:color="auto"/>
        <w:bottom w:val="none" w:sz="0" w:space="0" w:color="auto"/>
        <w:right w:val="none" w:sz="0" w:space="0" w:color="auto"/>
      </w:divBdr>
    </w:div>
    <w:div w:id="486868007">
      <w:bodyDiv w:val="1"/>
      <w:marLeft w:val="0"/>
      <w:marRight w:val="0"/>
      <w:marTop w:val="0"/>
      <w:marBottom w:val="0"/>
      <w:divBdr>
        <w:top w:val="none" w:sz="0" w:space="0" w:color="auto"/>
        <w:left w:val="none" w:sz="0" w:space="0" w:color="auto"/>
        <w:bottom w:val="none" w:sz="0" w:space="0" w:color="auto"/>
        <w:right w:val="none" w:sz="0" w:space="0" w:color="auto"/>
      </w:divBdr>
      <w:divsChild>
        <w:div w:id="1179655748">
          <w:marLeft w:val="0"/>
          <w:marRight w:val="0"/>
          <w:marTop w:val="0"/>
          <w:marBottom w:val="0"/>
          <w:divBdr>
            <w:top w:val="none" w:sz="0" w:space="0" w:color="auto"/>
            <w:left w:val="none" w:sz="0" w:space="0" w:color="auto"/>
            <w:bottom w:val="none" w:sz="0" w:space="0" w:color="auto"/>
            <w:right w:val="none" w:sz="0" w:space="0" w:color="auto"/>
          </w:divBdr>
          <w:divsChild>
            <w:div w:id="1753745560">
              <w:marLeft w:val="0"/>
              <w:marRight w:val="0"/>
              <w:marTop w:val="0"/>
              <w:marBottom w:val="0"/>
              <w:divBdr>
                <w:top w:val="none" w:sz="0" w:space="0" w:color="auto"/>
                <w:left w:val="none" w:sz="0" w:space="0" w:color="auto"/>
                <w:bottom w:val="none" w:sz="0" w:space="0" w:color="auto"/>
                <w:right w:val="none" w:sz="0" w:space="0" w:color="auto"/>
              </w:divBdr>
              <w:divsChild>
                <w:div w:id="486094321">
                  <w:marLeft w:val="0"/>
                  <w:marRight w:val="0"/>
                  <w:marTop w:val="0"/>
                  <w:marBottom w:val="0"/>
                  <w:divBdr>
                    <w:top w:val="none" w:sz="0" w:space="0" w:color="auto"/>
                    <w:left w:val="none" w:sz="0" w:space="0" w:color="auto"/>
                    <w:bottom w:val="none" w:sz="0" w:space="0" w:color="auto"/>
                    <w:right w:val="none" w:sz="0" w:space="0" w:color="auto"/>
                  </w:divBdr>
                  <w:divsChild>
                    <w:div w:id="1271358899">
                      <w:marLeft w:val="0"/>
                      <w:marRight w:val="0"/>
                      <w:marTop w:val="0"/>
                      <w:marBottom w:val="0"/>
                      <w:divBdr>
                        <w:top w:val="none" w:sz="0" w:space="0" w:color="auto"/>
                        <w:left w:val="none" w:sz="0" w:space="0" w:color="auto"/>
                        <w:bottom w:val="none" w:sz="0" w:space="0" w:color="auto"/>
                        <w:right w:val="none" w:sz="0" w:space="0" w:color="auto"/>
                      </w:divBdr>
                      <w:divsChild>
                        <w:div w:id="1964581836">
                          <w:marLeft w:val="0"/>
                          <w:marRight w:val="0"/>
                          <w:marTop w:val="0"/>
                          <w:marBottom w:val="0"/>
                          <w:divBdr>
                            <w:top w:val="none" w:sz="0" w:space="0" w:color="auto"/>
                            <w:left w:val="none" w:sz="0" w:space="0" w:color="auto"/>
                            <w:bottom w:val="none" w:sz="0" w:space="0" w:color="auto"/>
                            <w:right w:val="none" w:sz="0" w:space="0" w:color="auto"/>
                          </w:divBdr>
                          <w:divsChild>
                            <w:div w:id="5700397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531773532">
      <w:bodyDiv w:val="1"/>
      <w:marLeft w:val="0"/>
      <w:marRight w:val="0"/>
      <w:marTop w:val="0"/>
      <w:marBottom w:val="0"/>
      <w:divBdr>
        <w:top w:val="none" w:sz="0" w:space="0" w:color="auto"/>
        <w:left w:val="none" w:sz="0" w:space="0" w:color="auto"/>
        <w:bottom w:val="none" w:sz="0" w:space="0" w:color="auto"/>
        <w:right w:val="none" w:sz="0" w:space="0" w:color="auto"/>
      </w:divBdr>
    </w:div>
    <w:div w:id="534391676">
      <w:bodyDiv w:val="1"/>
      <w:marLeft w:val="0"/>
      <w:marRight w:val="0"/>
      <w:marTop w:val="0"/>
      <w:marBottom w:val="0"/>
      <w:divBdr>
        <w:top w:val="none" w:sz="0" w:space="0" w:color="auto"/>
        <w:left w:val="none" w:sz="0" w:space="0" w:color="auto"/>
        <w:bottom w:val="none" w:sz="0" w:space="0" w:color="auto"/>
        <w:right w:val="none" w:sz="0" w:space="0" w:color="auto"/>
      </w:divBdr>
    </w:div>
    <w:div w:id="537207393">
      <w:bodyDiv w:val="1"/>
      <w:marLeft w:val="0"/>
      <w:marRight w:val="0"/>
      <w:marTop w:val="0"/>
      <w:marBottom w:val="0"/>
      <w:divBdr>
        <w:top w:val="none" w:sz="0" w:space="0" w:color="auto"/>
        <w:left w:val="none" w:sz="0" w:space="0" w:color="auto"/>
        <w:bottom w:val="none" w:sz="0" w:space="0" w:color="auto"/>
        <w:right w:val="none" w:sz="0" w:space="0" w:color="auto"/>
      </w:divBdr>
    </w:div>
    <w:div w:id="562377493">
      <w:bodyDiv w:val="1"/>
      <w:marLeft w:val="0"/>
      <w:marRight w:val="0"/>
      <w:marTop w:val="0"/>
      <w:marBottom w:val="0"/>
      <w:divBdr>
        <w:top w:val="none" w:sz="0" w:space="0" w:color="auto"/>
        <w:left w:val="none" w:sz="0" w:space="0" w:color="auto"/>
        <w:bottom w:val="none" w:sz="0" w:space="0" w:color="auto"/>
        <w:right w:val="none" w:sz="0" w:space="0" w:color="auto"/>
      </w:divBdr>
    </w:div>
    <w:div w:id="570434762">
      <w:bodyDiv w:val="1"/>
      <w:marLeft w:val="0"/>
      <w:marRight w:val="0"/>
      <w:marTop w:val="0"/>
      <w:marBottom w:val="0"/>
      <w:divBdr>
        <w:top w:val="none" w:sz="0" w:space="0" w:color="auto"/>
        <w:left w:val="none" w:sz="0" w:space="0" w:color="auto"/>
        <w:bottom w:val="none" w:sz="0" w:space="0" w:color="auto"/>
        <w:right w:val="none" w:sz="0" w:space="0" w:color="auto"/>
      </w:divBdr>
    </w:div>
    <w:div w:id="602419143">
      <w:bodyDiv w:val="1"/>
      <w:marLeft w:val="0"/>
      <w:marRight w:val="0"/>
      <w:marTop w:val="0"/>
      <w:marBottom w:val="0"/>
      <w:divBdr>
        <w:top w:val="none" w:sz="0" w:space="0" w:color="auto"/>
        <w:left w:val="none" w:sz="0" w:space="0" w:color="auto"/>
        <w:bottom w:val="none" w:sz="0" w:space="0" w:color="auto"/>
        <w:right w:val="none" w:sz="0" w:space="0" w:color="auto"/>
      </w:divBdr>
    </w:div>
    <w:div w:id="619797268">
      <w:bodyDiv w:val="1"/>
      <w:marLeft w:val="0"/>
      <w:marRight w:val="0"/>
      <w:marTop w:val="0"/>
      <w:marBottom w:val="0"/>
      <w:divBdr>
        <w:top w:val="none" w:sz="0" w:space="0" w:color="auto"/>
        <w:left w:val="none" w:sz="0" w:space="0" w:color="auto"/>
        <w:bottom w:val="none" w:sz="0" w:space="0" w:color="auto"/>
        <w:right w:val="none" w:sz="0" w:space="0" w:color="auto"/>
      </w:divBdr>
    </w:div>
    <w:div w:id="654649621">
      <w:bodyDiv w:val="1"/>
      <w:marLeft w:val="0"/>
      <w:marRight w:val="0"/>
      <w:marTop w:val="0"/>
      <w:marBottom w:val="0"/>
      <w:divBdr>
        <w:top w:val="none" w:sz="0" w:space="0" w:color="auto"/>
        <w:left w:val="none" w:sz="0" w:space="0" w:color="auto"/>
        <w:bottom w:val="none" w:sz="0" w:space="0" w:color="auto"/>
        <w:right w:val="none" w:sz="0" w:space="0" w:color="auto"/>
      </w:divBdr>
    </w:div>
    <w:div w:id="664667813">
      <w:bodyDiv w:val="1"/>
      <w:marLeft w:val="0"/>
      <w:marRight w:val="0"/>
      <w:marTop w:val="0"/>
      <w:marBottom w:val="0"/>
      <w:divBdr>
        <w:top w:val="none" w:sz="0" w:space="0" w:color="auto"/>
        <w:left w:val="none" w:sz="0" w:space="0" w:color="auto"/>
        <w:bottom w:val="none" w:sz="0" w:space="0" w:color="auto"/>
        <w:right w:val="none" w:sz="0" w:space="0" w:color="auto"/>
      </w:divBdr>
    </w:div>
    <w:div w:id="681857357">
      <w:bodyDiv w:val="1"/>
      <w:marLeft w:val="0"/>
      <w:marRight w:val="0"/>
      <w:marTop w:val="0"/>
      <w:marBottom w:val="0"/>
      <w:divBdr>
        <w:top w:val="none" w:sz="0" w:space="0" w:color="auto"/>
        <w:left w:val="none" w:sz="0" w:space="0" w:color="auto"/>
        <w:bottom w:val="none" w:sz="0" w:space="0" w:color="auto"/>
        <w:right w:val="none" w:sz="0" w:space="0" w:color="auto"/>
      </w:divBdr>
    </w:div>
    <w:div w:id="689138423">
      <w:bodyDiv w:val="1"/>
      <w:marLeft w:val="0"/>
      <w:marRight w:val="0"/>
      <w:marTop w:val="0"/>
      <w:marBottom w:val="0"/>
      <w:divBdr>
        <w:top w:val="none" w:sz="0" w:space="0" w:color="auto"/>
        <w:left w:val="none" w:sz="0" w:space="0" w:color="auto"/>
        <w:bottom w:val="none" w:sz="0" w:space="0" w:color="auto"/>
        <w:right w:val="none" w:sz="0" w:space="0" w:color="auto"/>
      </w:divBdr>
    </w:div>
    <w:div w:id="693308015">
      <w:bodyDiv w:val="1"/>
      <w:marLeft w:val="0"/>
      <w:marRight w:val="0"/>
      <w:marTop w:val="0"/>
      <w:marBottom w:val="0"/>
      <w:divBdr>
        <w:top w:val="none" w:sz="0" w:space="0" w:color="auto"/>
        <w:left w:val="none" w:sz="0" w:space="0" w:color="auto"/>
        <w:bottom w:val="none" w:sz="0" w:space="0" w:color="auto"/>
        <w:right w:val="none" w:sz="0" w:space="0" w:color="auto"/>
      </w:divBdr>
    </w:div>
    <w:div w:id="695471958">
      <w:bodyDiv w:val="1"/>
      <w:marLeft w:val="0"/>
      <w:marRight w:val="0"/>
      <w:marTop w:val="0"/>
      <w:marBottom w:val="0"/>
      <w:divBdr>
        <w:top w:val="none" w:sz="0" w:space="0" w:color="auto"/>
        <w:left w:val="none" w:sz="0" w:space="0" w:color="auto"/>
        <w:bottom w:val="none" w:sz="0" w:space="0" w:color="auto"/>
        <w:right w:val="none" w:sz="0" w:space="0" w:color="auto"/>
      </w:divBdr>
    </w:div>
    <w:div w:id="735980099">
      <w:bodyDiv w:val="1"/>
      <w:marLeft w:val="0"/>
      <w:marRight w:val="0"/>
      <w:marTop w:val="0"/>
      <w:marBottom w:val="0"/>
      <w:divBdr>
        <w:top w:val="none" w:sz="0" w:space="0" w:color="auto"/>
        <w:left w:val="none" w:sz="0" w:space="0" w:color="auto"/>
        <w:bottom w:val="none" w:sz="0" w:space="0" w:color="auto"/>
        <w:right w:val="none" w:sz="0" w:space="0" w:color="auto"/>
      </w:divBdr>
    </w:div>
    <w:div w:id="798691679">
      <w:bodyDiv w:val="1"/>
      <w:marLeft w:val="0"/>
      <w:marRight w:val="0"/>
      <w:marTop w:val="0"/>
      <w:marBottom w:val="0"/>
      <w:divBdr>
        <w:top w:val="none" w:sz="0" w:space="0" w:color="auto"/>
        <w:left w:val="none" w:sz="0" w:space="0" w:color="auto"/>
        <w:bottom w:val="none" w:sz="0" w:space="0" w:color="auto"/>
        <w:right w:val="none" w:sz="0" w:space="0" w:color="auto"/>
      </w:divBdr>
    </w:div>
    <w:div w:id="806510004">
      <w:bodyDiv w:val="1"/>
      <w:marLeft w:val="0"/>
      <w:marRight w:val="0"/>
      <w:marTop w:val="0"/>
      <w:marBottom w:val="0"/>
      <w:divBdr>
        <w:top w:val="none" w:sz="0" w:space="0" w:color="auto"/>
        <w:left w:val="none" w:sz="0" w:space="0" w:color="auto"/>
        <w:bottom w:val="none" w:sz="0" w:space="0" w:color="auto"/>
        <w:right w:val="none" w:sz="0" w:space="0" w:color="auto"/>
      </w:divBdr>
    </w:div>
    <w:div w:id="812914709">
      <w:bodyDiv w:val="1"/>
      <w:marLeft w:val="0"/>
      <w:marRight w:val="0"/>
      <w:marTop w:val="0"/>
      <w:marBottom w:val="0"/>
      <w:divBdr>
        <w:top w:val="none" w:sz="0" w:space="0" w:color="auto"/>
        <w:left w:val="none" w:sz="0" w:space="0" w:color="auto"/>
        <w:bottom w:val="none" w:sz="0" w:space="0" w:color="auto"/>
        <w:right w:val="none" w:sz="0" w:space="0" w:color="auto"/>
      </w:divBdr>
    </w:div>
    <w:div w:id="821626263">
      <w:bodyDiv w:val="1"/>
      <w:marLeft w:val="0"/>
      <w:marRight w:val="0"/>
      <w:marTop w:val="0"/>
      <w:marBottom w:val="0"/>
      <w:divBdr>
        <w:top w:val="none" w:sz="0" w:space="0" w:color="auto"/>
        <w:left w:val="none" w:sz="0" w:space="0" w:color="auto"/>
        <w:bottom w:val="none" w:sz="0" w:space="0" w:color="auto"/>
        <w:right w:val="none" w:sz="0" w:space="0" w:color="auto"/>
      </w:divBdr>
    </w:div>
    <w:div w:id="863175792">
      <w:bodyDiv w:val="1"/>
      <w:marLeft w:val="0"/>
      <w:marRight w:val="0"/>
      <w:marTop w:val="0"/>
      <w:marBottom w:val="0"/>
      <w:divBdr>
        <w:top w:val="none" w:sz="0" w:space="0" w:color="auto"/>
        <w:left w:val="none" w:sz="0" w:space="0" w:color="auto"/>
        <w:bottom w:val="none" w:sz="0" w:space="0" w:color="auto"/>
        <w:right w:val="none" w:sz="0" w:space="0" w:color="auto"/>
      </w:divBdr>
    </w:div>
    <w:div w:id="888110873">
      <w:bodyDiv w:val="1"/>
      <w:marLeft w:val="0"/>
      <w:marRight w:val="0"/>
      <w:marTop w:val="0"/>
      <w:marBottom w:val="0"/>
      <w:divBdr>
        <w:top w:val="none" w:sz="0" w:space="0" w:color="auto"/>
        <w:left w:val="none" w:sz="0" w:space="0" w:color="auto"/>
        <w:bottom w:val="none" w:sz="0" w:space="0" w:color="auto"/>
        <w:right w:val="none" w:sz="0" w:space="0" w:color="auto"/>
      </w:divBdr>
    </w:div>
    <w:div w:id="900746576">
      <w:bodyDiv w:val="1"/>
      <w:marLeft w:val="0"/>
      <w:marRight w:val="0"/>
      <w:marTop w:val="0"/>
      <w:marBottom w:val="0"/>
      <w:divBdr>
        <w:top w:val="none" w:sz="0" w:space="0" w:color="auto"/>
        <w:left w:val="none" w:sz="0" w:space="0" w:color="auto"/>
        <w:bottom w:val="none" w:sz="0" w:space="0" w:color="auto"/>
        <w:right w:val="none" w:sz="0" w:space="0" w:color="auto"/>
      </w:divBdr>
    </w:div>
    <w:div w:id="909075109">
      <w:bodyDiv w:val="1"/>
      <w:marLeft w:val="0"/>
      <w:marRight w:val="0"/>
      <w:marTop w:val="0"/>
      <w:marBottom w:val="0"/>
      <w:divBdr>
        <w:top w:val="none" w:sz="0" w:space="0" w:color="auto"/>
        <w:left w:val="none" w:sz="0" w:space="0" w:color="auto"/>
        <w:bottom w:val="none" w:sz="0" w:space="0" w:color="auto"/>
        <w:right w:val="none" w:sz="0" w:space="0" w:color="auto"/>
      </w:divBdr>
    </w:div>
    <w:div w:id="923733069">
      <w:bodyDiv w:val="1"/>
      <w:marLeft w:val="0"/>
      <w:marRight w:val="0"/>
      <w:marTop w:val="0"/>
      <w:marBottom w:val="0"/>
      <w:divBdr>
        <w:top w:val="none" w:sz="0" w:space="0" w:color="auto"/>
        <w:left w:val="none" w:sz="0" w:space="0" w:color="auto"/>
        <w:bottom w:val="none" w:sz="0" w:space="0" w:color="auto"/>
        <w:right w:val="none" w:sz="0" w:space="0" w:color="auto"/>
      </w:divBdr>
    </w:div>
    <w:div w:id="957956889">
      <w:bodyDiv w:val="1"/>
      <w:marLeft w:val="0"/>
      <w:marRight w:val="0"/>
      <w:marTop w:val="0"/>
      <w:marBottom w:val="0"/>
      <w:divBdr>
        <w:top w:val="none" w:sz="0" w:space="0" w:color="auto"/>
        <w:left w:val="none" w:sz="0" w:space="0" w:color="auto"/>
        <w:bottom w:val="none" w:sz="0" w:space="0" w:color="auto"/>
        <w:right w:val="none" w:sz="0" w:space="0" w:color="auto"/>
      </w:divBdr>
    </w:div>
    <w:div w:id="962660994">
      <w:bodyDiv w:val="1"/>
      <w:marLeft w:val="0"/>
      <w:marRight w:val="0"/>
      <w:marTop w:val="0"/>
      <w:marBottom w:val="0"/>
      <w:divBdr>
        <w:top w:val="none" w:sz="0" w:space="0" w:color="auto"/>
        <w:left w:val="none" w:sz="0" w:space="0" w:color="auto"/>
        <w:bottom w:val="none" w:sz="0" w:space="0" w:color="auto"/>
        <w:right w:val="none" w:sz="0" w:space="0" w:color="auto"/>
      </w:divBdr>
    </w:div>
    <w:div w:id="1012218455">
      <w:bodyDiv w:val="1"/>
      <w:marLeft w:val="0"/>
      <w:marRight w:val="0"/>
      <w:marTop w:val="0"/>
      <w:marBottom w:val="0"/>
      <w:divBdr>
        <w:top w:val="none" w:sz="0" w:space="0" w:color="auto"/>
        <w:left w:val="none" w:sz="0" w:space="0" w:color="auto"/>
        <w:bottom w:val="none" w:sz="0" w:space="0" w:color="auto"/>
        <w:right w:val="none" w:sz="0" w:space="0" w:color="auto"/>
      </w:divBdr>
    </w:div>
    <w:div w:id="1013337351">
      <w:bodyDiv w:val="1"/>
      <w:marLeft w:val="0"/>
      <w:marRight w:val="0"/>
      <w:marTop w:val="0"/>
      <w:marBottom w:val="0"/>
      <w:divBdr>
        <w:top w:val="none" w:sz="0" w:space="0" w:color="auto"/>
        <w:left w:val="none" w:sz="0" w:space="0" w:color="auto"/>
        <w:bottom w:val="none" w:sz="0" w:space="0" w:color="auto"/>
        <w:right w:val="none" w:sz="0" w:space="0" w:color="auto"/>
      </w:divBdr>
    </w:div>
    <w:div w:id="1051660526">
      <w:bodyDiv w:val="1"/>
      <w:marLeft w:val="0"/>
      <w:marRight w:val="0"/>
      <w:marTop w:val="0"/>
      <w:marBottom w:val="0"/>
      <w:divBdr>
        <w:top w:val="none" w:sz="0" w:space="0" w:color="auto"/>
        <w:left w:val="none" w:sz="0" w:space="0" w:color="auto"/>
        <w:bottom w:val="none" w:sz="0" w:space="0" w:color="auto"/>
        <w:right w:val="none" w:sz="0" w:space="0" w:color="auto"/>
      </w:divBdr>
    </w:div>
    <w:div w:id="1089934027">
      <w:bodyDiv w:val="1"/>
      <w:marLeft w:val="0"/>
      <w:marRight w:val="0"/>
      <w:marTop w:val="0"/>
      <w:marBottom w:val="0"/>
      <w:divBdr>
        <w:top w:val="none" w:sz="0" w:space="0" w:color="auto"/>
        <w:left w:val="none" w:sz="0" w:space="0" w:color="auto"/>
        <w:bottom w:val="none" w:sz="0" w:space="0" w:color="auto"/>
        <w:right w:val="none" w:sz="0" w:space="0" w:color="auto"/>
      </w:divBdr>
    </w:div>
    <w:div w:id="1104613521">
      <w:bodyDiv w:val="1"/>
      <w:marLeft w:val="0"/>
      <w:marRight w:val="0"/>
      <w:marTop w:val="0"/>
      <w:marBottom w:val="0"/>
      <w:divBdr>
        <w:top w:val="none" w:sz="0" w:space="0" w:color="auto"/>
        <w:left w:val="none" w:sz="0" w:space="0" w:color="auto"/>
        <w:bottom w:val="none" w:sz="0" w:space="0" w:color="auto"/>
        <w:right w:val="none" w:sz="0" w:space="0" w:color="auto"/>
      </w:divBdr>
    </w:div>
    <w:div w:id="1107963329">
      <w:bodyDiv w:val="1"/>
      <w:marLeft w:val="0"/>
      <w:marRight w:val="0"/>
      <w:marTop w:val="0"/>
      <w:marBottom w:val="0"/>
      <w:divBdr>
        <w:top w:val="none" w:sz="0" w:space="0" w:color="auto"/>
        <w:left w:val="none" w:sz="0" w:space="0" w:color="auto"/>
        <w:bottom w:val="none" w:sz="0" w:space="0" w:color="auto"/>
        <w:right w:val="none" w:sz="0" w:space="0" w:color="auto"/>
      </w:divBdr>
    </w:div>
    <w:div w:id="1133909041">
      <w:bodyDiv w:val="1"/>
      <w:marLeft w:val="0"/>
      <w:marRight w:val="0"/>
      <w:marTop w:val="0"/>
      <w:marBottom w:val="0"/>
      <w:divBdr>
        <w:top w:val="none" w:sz="0" w:space="0" w:color="auto"/>
        <w:left w:val="none" w:sz="0" w:space="0" w:color="auto"/>
        <w:bottom w:val="none" w:sz="0" w:space="0" w:color="auto"/>
        <w:right w:val="none" w:sz="0" w:space="0" w:color="auto"/>
      </w:divBdr>
    </w:div>
    <w:div w:id="1141773293">
      <w:bodyDiv w:val="1"/>
      <w:marLeft w:val="0"/>
      <w:marRight w:val="0"/>
      <w:marTop w:val="0"/>
      <w:marBottom w:val="0"/>
      <w:divBdr>
        <w:top w:val="none" w:sz="0" w:space="0" w:color="auto"/>
        <w:left w:val="none" w:sz="0" w:space="0" w:color="auto"/>
        <w:bottom w:val="none" w:sz="0" w:space="0" w:color="auto"/>
        <w:right w:val="none" w:sz="0" w:space="0" w:color="auto"/>
      </w:divBdr>
    </w:div>
    <w:div w:id="1143356223">
      <w:bodyDiv w:val="1"/>
      <w:marLeft w:val="0"/>
      <w:marRight w:val="0"/>
      <w:marTop w:val="0"/>
      <w:marBottom w:val="0"/>
      <w:divBdr>
        <w:top w:val="none" w:sz="0" w:space="0" w:color="auto"/>
        <w:left w:val="none" w:sz="0" w:space="0" w:color="auto"/>
        <w:bottom w:val="none" w:sz="0" w:space="0" w:color="auto"/>
        <w:right w:val="none" w:sz="0" w:space="0" w:color="auto"/>
      </w:divBdr>
    </w:div>
    <w:div w:id="1151874639">
      <w:bodyDiv w:val="1"/>
      <w:marLeft w:val="0"/>
      <w:marRight w:val="0"/>
      <w:marTop w:val="0"/>
      <w:marBottom w:val="0"/>
      <w:divBdr>
        <w:top w:val="none" w:sz="0" w:space="0" w:color="auto"/>
        <w:left w:val="none" w:sz="0" w:space="0" w:color="auto"/>
        <w:bottom w:val="none" w:sz="0" w:space="0" w:color="auto"/>
        <w:right w:val="none" w:sz="0" w:space="0" w:color="auto"/>
      </w:divBdr>
    </w:div>
    <w:div w:id="1155102891">
      <w:bodyDiv w:val="1"/>
      <w:marLeft w:val="0"/>
      <w:marRight w:val="0"/>
      <w:marTop w:val="0"/>
      <w:marBottom w:val="0"/>
      <w:divBdr>
        <w:top w:val="none" w:sz="0" w:space="0" w:color="auto"/>
        <w:left w:val="none" w:sz="0" w:space="0" w:color="auto"/>
        <w:bottom w:val="none" w:sz="0" w:space="0" w:color="auto"/>
        <w:right w:val="none" w:sz="0" w:space="0" w:color="auto"/>
      </w:divBdr>
    </w:div>
    <w:div w:id="1162114050">
      <w:bodyDiv w:val="1"/>
      <w:marLeft w:val="0"/>
      <w:marRight w:val="0"/>
      <w:marTop w:val="0"/>
      <w:marBottom w:val="0"/>
      <w:divBdr>
        <w:top w:val="none" w:sz="0" w:space="0" w:color="auto"/>
        <w:left w:val="none" w:sz="0" w:space="0" w:color="auto"/>
        <w:bottom w:val="none" w:sz="0" w:space="0" w:color="auto"/>
        <w:right w:val="none" w:sz="0" w:space="0" w:color="auto"/>
      </w:divBdr>
    </w:div>
    <w:div w:id="1164860228">
      <w:bodyDiv w:val="1"/>
      <w:marLeft w:val="0"/>
      <w:marRight w:val="0"/>
      <w:marTop w:val="0"/>
      <w:marBottom w:val="0"/>
      <w:divBdr>
        <w:top w:val="none" w:sz="0" w:space="0" w:color="auto"/>
        <w:left w:val="none" w:sz="0" w:space="0" w:color="auto"/>
        <w:bottom w:val="none" w:sz="0" w:space="0" w:color="auto"/>
        <w:right w:val="none" w:sz="0" w:space="0" w:color="auto"/>
      </w:divBdr>
    </w:div>
    <w:div w:id="1213881425">
      <w:bodyDiv w:val="1"/>
      <w:marLeft w:val="0"/>
      <w:marRight w:val="0"/>
      <w:marTop w:val="0"/>
      <w:marBottom w:val="0"/>
      <w:divBdr>
        <w:top w:val="none" w:sz="0" w:space="0" w:color="auto"/>
        <w:left w:val="none" w:sz="0" w:space="0" w:color="auto"/>
        <w:bottom w:val="none" w:sz="0" w:space="0" w:color="auto"/>
        <w:right w:val="none" w:sz="0" w:space="0" w:color="auto"/>
      </w:divBdr>
    </w:div>
    <w:div w:id="1218666164">
      <w:bodyDiv w:val="1"/>
      <w:marLeft w:val="0"/>
      <w:marRight w:val="0"/>
      <w:marTop w:val="0"/>
      <w:marBottom w:val="0"/>
      <w:divBdr>
        <w:top w:val="none" w:sz="0" w:space="0" w:color="auto"/>
        <w:left w:val="none" w:sz="0" w:space="0" w:color="auto"/>
        <w:bottom w:val="none" w:sz="0" w:space="0" w:color="auto"/>
        <w:right w:val="none" w:sz="0" w:space="0" w:color="auto"/>
      </w:divBdr>
    </w:div>
    <w:div w:id="1222062663">
      <w:bodyDiv w:val="1"/>
      <w:marLeft w:val="0"/>
      <w:marRight w:val="0"/>
      <w:marTop w:val="0"/>
      <w:marBottom w:val="0"/>
      <w:divBdr>
        <w:top w:val="none" w:sz="0" w:space="0" w:color="auto"/>
        <w:left w:val="none" w:sz="0" w:space="0" w:color="auto"/>
        <w:bottom w:val="none" w:sz="0" w:space="0" w:color="auto"/>
        <w:right w:val="none" w:sz="0" w:space="0" w:color="auto"/>
      </w:divBdr>
    </w:div>
    <w:div w:id="1238632616">
      <w:bodyDiv w:val="1"/>
      <w:marLeft w:val="0"/>
      <w:marRight w:val="0"/>
      <w:marTop w:val="0"/>
      <w:marBottom w:val="0"/>
      <w:divBdr>
        <w:top w:val="none" w:sz="0" w:space="0" w:color="auto"/>
        <w:left w:val="none" w:sz="0" w:space="0" w:color="auto"/>
        <w:bottom w:val="none" w:sz="0" w:space="0" w:color="auto"/>
        <w:right w:val="none" w:sz="0" w:space="0" w:color="auto"/>
      </w:divBdr>
    </w:div>
    <w:div w:id="1287077425">
      <w:bodyDiv w:val="1"/>
      <w:marLeft w:val="0"/>
      <w:marRight w:val="0"/>
      <w:marTop w:val="0"/>
      <w:marBottom w:val="0"/>
      <w:divBdr>
        <w:top w:val="none" w:sz="0" w:space="0" w:color="auto"/>
        <w:left w:val="none" w:sz="0" w:space="0" w:color="auto"/>
        <w:bottom w:val="none" w:sz="0" w:space="0" w:color="auto"/>
        <w:right w:val="none" w:sz="0" w:space="0" w:color="auto"/>
      </w:divBdr>
    </w:div>
    <w:div w:id="1287470827">
      <w:bodyDiv w:val="1"/>
      <w:marLeft w:val="0"/>
      <w:marRight w:val="0"/>
      <w:marTop w:val="0"/>
      <w:marBottom w:val="0"/>
      <w:divBdr>
        <w:top w:val="none" w:sz="0" w:space="0" w:color="auto"/>
        <w:left w:val="none" w:sz="0" w:space="0" w:color="auto"/>
        <w:bottom w:val="none" w:sz="0" w:space="0" w:color="auto"/>
        <w:right w:val="none" w:sz="0" w:space="0" w:color="auto"/>
      </w:divBdr>
    </w:div>
    <w:div w:id="1293287738">
      <w:bodyDiv w:val="1"/>
      <w:marLeft w:val="0"/>
      <w:marRight w:val="0"/>
      <w:marTop w:val="0"/>
      <w:marBottom w:val="0"/>
      <w:divBdr>
        <w:top w:val="none" w:sz="0" w:space="0" w:color="auto"/>
        <w:left w:val="none" w:sz="0" w:space="0" w:color="auto"/>
        <w:bottom w:val="none" w:sz="0" w:space="0" w:color="auto"/>
        <w:right w:val="none" w:sz="0" w:space="0" w:color="auto"/>
      </w:divBdr>
    </w:div>
    <w:div w:id="1296333860">
      <w:bodyDiv w:val="1"/>
      <w:marLeft w:val="0"/>
      <w:marRight w:val="0"/>
      <w:marTop w:val="0"/>
      <w:marBottom w:val="0"/>
      <w:divBdr>
        <w:top w:val="none" w:sz="0" w:space="0" w:color="auto"/>
        <w:left w:val="none" w:sz="0" w:space="0" w:color="auto"/>
        <w:bottom w:val="none" w:sz="0" w:space="0" w:color="auto"/>
        <w:right w:val="none" w:sz="0" w:space="0" w:color="auto"/>
      </w:divBdr>
    </w:div>
    <w:div w:id="1312369799">
      <w:bodyDiv w:val="1"/>
      <w:marLeft w:val="0"/>
      <w:marRight w:val="0"/>
      <w:marTop w:val="0"/>
      <w:marBottom w:val="0"/>
      <w:divBdr>
        <w:top w:val="none" w:sz="0" w:space="0" w:color="auto"/>
        <w:left w:val="none" w:sz="0" w:space="0" w:color="auto"/>
        <w:bottom w:val="none" w:sz="0" w:space="0" w:color="auto"/>
        <w:right w:val="none" w:sz="0" w:space="0" w:color="auto"/>
      </w:divBdr>
    </w:div>
    <w:div w:id="1313295413">
      <w:bodyDiv w:val="1"/>
      <w:marLeft w:val="0"/>
      <w:marRight w:val="0"/>
      <w:marTop w:val="0"/>
      <w:marBottom w:val="0"/>
      <w:divBdr>
        <w:top w:val="none" w:sz="0" w:space="0" w:color="auto"/>
        <w:left w:val="none" w:sz="0" w:space="0" w:color="auto"/>
        <w:bottom w:val="none" w:sz="0" w:space="0" w:color="auto"/>
        <w:right w:val="none" w:sz="0" w:space="0" w:color="auto"/>
      </w:divBdr>
    </w:div>
    <w:div w:id="1319381135">
      <w:bodyDiv w:val="1"/>
      <w:marLeft w:val="0"/>
      <w:marRight w:val="0"/>
      <w:marTop w:val="0"/>
      <w:marBottom w:val="0"/>
      <w:divBdr>
        <w:top w:val="none" w:sz="0" w:space="0" w:color="auto"/>
        <w:left w:val="none" w:sz="0" w:space="0" w:color="auto"/>
        <w:bottom w:val="none" w:sz="0" w:space="0" w:color="auto"/>
        <w:right w:val="none" w:sz="0" w:space="0" w:color="auto"/>
      </w:divBdr>
    </w:div>
    <w:div w:id="1332416656">
      <w:bodyDiv w:val="1"/>
      <w:marLeft w:val="0"/>
      <w:marRight w:val="0"/>
      <w:marTop w:val="0"/>
      <w:marBottom w:val="0"/>
      <w:divBdr>
        <w:top w:val="none" w:sz="0" w:space="0" w:color="auto"/>
        <w:left w:val="none" w:sz="0" w:space="0" w:color="auto"/>
        <w:bottom w:val="none" w:sz="0" w:space="0" w:color="auto"/>
        <w:right w:val="none" w:sz="0" w:space="0" w:color="auto"/>
      </w:divBdr>
    </w:div>
    <w:div w:id="1337533098">
      <w:bodyDiv w:val="1"/>
      <w:marLeft w:val="0"/>
      <w:marRight w:val="0"/>
      <w:marTop w:val="0"/>
      <w:marBottom w:val="0"/>
      <w:divBdr>
        <w:top w:val="none" w:sz="0" w:space="0" w:color="auto"/>
        <w:left w:val="none" w:sz="0" w:space="0" w:color="auto"/>
        <w:bottom w:val="none" w:sz="0" w:space="0" w:color="auto"/>
        <w:right w:val="none" w:sz="0" w:space="0" w:color="auto"/>
      </w:divBdr>
    </w:div>
    <w:div w:id="1345475195">
      <w:bodyDiv w:val="1"/>
      <w:marLeft w:val="0"/>
      <w:marRight w:val="0"/>
      <w:marTop w:val="0"/>
      <w:marBottom w:val="0"/>
      <w:divBdr>
        <w:top w:val="none" w:sz="0" w:space="0" w:color="auto"/>
        <w:left w:val="none" w:sz="0" w:space="0" w:color="auto"/>
        <w:bottom w:val="none" w:sz="0" w:space="0" w:color="auto"/>
        <w:right w:val="none" w:sz="0" w:space="0" w:color="auto"/>
      </w:divBdr>
    </w:div>
    <w:div w:id="1377654686">
      <w:bodyDiv w:val="1"/>
      <w:marLeft w:val="0"/>
      <w:marRight w:val="0"/>
      <w:marTop w:val="0"/>
      <w:marBottom w:val="0"/>
      <w:divBdr>
        <w:top w:val="none" w:sz="0" w:space="0" w:color="auto"/>
        <w:left w:val="none" w:sz="0" w:space="0" w:color="auto"/>
        <w:bottom w:val="none" w:sz="0" w:space="0" w:color="auto"/>
        <w:right w:val="none" w:sz="0" w:space="0" w:color="auto"/>
      </w:divBdr>
    </w:div>
    <w:div w:id="1379233933">
      <w:bodyDiv w:val="1"/>
      <w:marLeft w:val="0"/>
      <w:marRight w:val="0"/>
      <w:marTop w:val="0"/>
      <w:marBottom w:val="0"/>
      <w:divBdr>
        <w:top w:val="none" w:sz="0" w:space="0" w:color="auto"/>
        <w:left w:val="none" w:sz="0" w:space="0" w:color="auto"/>
        <w:bottom w:val="none" w:sz="0" w:space="0" w:color="auto"/>
        <w:right w:val="none" w:sz="0" w:space="0" w:color="auto"/>
      </w:divBdr>
    </w:div>
    <w:div w:id="1402825625">
      <w:bodyDiv w:val="1"/>
      <w:marLeft w:val="0"/>
      <w:marRight w:val="0"/>
      <w:marTop w:val="0"/>
      <w:marBottom w:val="0"/>
      <w:divBdr>
        <w:top w:val="none" w:sz="0" w:space="0" w:color="auto"/>
        <w:left w:val="none" w:sz="0" w:space="0" w:color="auto"/>
        <w:bottom w:val="none" w:sz="0" w:space="0" w:color="auto"/>
        <w:right w:val="none" w:sz="0" w:space="0" w:color="auto"/>
      </w:divBdr>
    </w:div>
    <w:div w:id="1413964457">
      <w:bodyDiv w:val="1"/>
      <w:marLeft w:val="0"/>
      <w:marRight w:val="0"/>
      <w:marTop w:val="0"/>
      <w:marBottom w:val="0"/>
      <w:divBdr>
        <w:top w:val="none" w:sz="0" w:space="0" w:color="auto"/>
        <w:left w:val="none" w:sz="0" w:space="0" w:color="auto"/>
        <w:bottom w:val="none" w:sz="0" w:space="0" w:color="auto"/>
        <w:right w:val="none" w:sz="0" w:space="0" w:color="auto"/>
      </w:divBdr>
    </w:div>
    <w:div w:id="1441413747">
      <w:bodyDiv w:val="1"/>
      <w:marLeft w:val="0"/>
      <w:marRight w:val="0"/>
      <w:marTop w:val="0"/>
      <w:marBottom w:val="0"/>
      <w:divBdr>
        <w:top w:val="none" w:sz="0" w:space="0" w:color="auto"/>
        <w:left w:val="none" w:sz="0" w:space="0" w:color="auto"/>
        <w:bottom w:val="none" w:sz="0" w:space="0" w:color="auto"/>
        <w:right w:val="none" w:sz="0" w:space="0" w:color="auto"/>
      </w:divBdr>
    </w:div>
    <w:div w:id="1444887861">
      <w:bodyDiv w:val="1"/>
      <w:marLeft w:val="0"/>
      <w:marRight w:val="0"/>
      <w:marTop w:val="0"/>
      <w:marBottom w:val="0"/>
      <w:divBdr>
        <w:top w:val="none" w:sz="0" w:space="0" w:color="auto"/>
        <w:left w:val="none" w:sz="0" w:space="0" w:color="auto"/>
        <w:bottom w:val="none" w:sz="0" w:space="0" w:color="auto"/>
        <w:right w:val="none" w:sz="0" w:space="0" w:color="auto"/>
      </w:divBdr>
    </w:div>
    <w:div w:id="1445149060">
      <w:bodyDiv w:val="1"/>
      <w:marLeft w:val="0"/>
      <w:marRight w:val="0"/>
      <w:marTop w:val="0"/>
      <w:marBottom w:val="0"/>
      <w:divBdr>
        <w:top w:val="none" w:sz="0" w:space="0" w:color="auto"/>
        <w:left w:val="none" w:sz="0" w:space="0" w:color="auto"/>
        <w:bottom w:val="none" w:sz="0" w:space="0" w:color="auto"/>
        <w:right w:val="none" w:sz="0" w:space="0" w:color="auto"/>
      </w:divBdr>
    </w:div>
    <w:div w:id="1449353791">
      <w:bodyDiv w:val="1"/>
      <w:marLeft w:val="0"/>
      <w:marRight w:val="0"/>
      <w:marTop w:val="0"/>
      <w:marBottom w:val="0"/>
      <w:divBdr>
        <w:top w:val="none" w:sz="0" w:space="0" w:color="auto"/>
        <w:left w:val="none" w:sz="0" w:space="0" w:color="auto"/>
        <w:bottom w:val="none" w:sz="0" w:space="0" w:color="auto"/>
        <w:right w:val="none" w:sz="0" w:space="0" w:color="auto"/>
      </w:divBdr>
    </w:div>
    <w:div w:id="1489633693">
      <w:bodyDiv w:val="1"/>
      <w:marLeft w:val="0"/>
      <w:marRight w:val="0"/>
      <w:marTop w:val="0"/>
      <w:marBottom w:val="0"/>
      <w:divBdr>
        <w:top w:val="none" w:sz="0" w:space="0" w:color="auto"/>
        <w:left w:val="none" w:sz="0" w:space="0" w:color="auto"/>
        <w:bottom w:val="none" w:sz="0" w:space="0" w:color="auto"/>
        <w:right w:val="none" w:sz="0" w:space="0" w:color="auto"/>
      </w:divBdr>
    </w:div>
    <w:div w:id="1524979809">
      <w:bodyDiv w:val="1"/>
      <w:marLeft w:val="0"/>
      <w:marRight w:val="0"/>
      <w:marTop w:val="0"/>
      <w:marBottom w:val="0"/>
      <w:divBdr>
        <w:top w:val="none" w:sz="0" w:space="0" w:color="auto"/>
        <w:left w:val="none" w:sz="0" w:space="0" w:color="auto"/>
        <w:bottom w:val="none" w:sz="0" w:space="0" w:color="auto"/>
        <w:right w:val="none" w:sz="0" w:space="0" w:color="auto"/>
      </w:divBdr>
    </w:div>
    <w:div w:id="1546018745">
      <w:bodyDiv w:val="1"/>
      <w:marLeft w:val="0"/>
      <w:marRight w:val="0"/>
      <w:marTop w:val="0"/>
      <w:marBottom w:val="0"/>
      <w:divBdr>
        <w:top w:val="none" w:sz="0" w:space="0" w:color="auto"/>
        <w:left w:val="none" w:sz="0" w:space="0" w:color="auto"/>
        <w:bottom w:val="none" w:sz="0" w:space="0" w:color="auto"/>
        <w:right w:val="none" w:sz="0" w:space="0" w:color="auto"/>
      </w:divBdr>
    </w:div>
    <w:div w:id="1550921641">
      <w:bodyDiv w:val="1"/>
      <w:marLeft w:val="0"/>
      <w:marRight w:val="0"/>
      <w:marTop w:val="0"/>
      <w:marBottom w:val="0"/>
      <w:divBdr>
        <w:top w:val="none" w:sz="0" w:space="0" w:color="auto"/>
        <w:left w:val="none" w:sz="0" w:space="0" w:color="auto"/>
        <w:bottom w:val="none" w:sz="0" w:space="0" w:color="auto"/>
        <w:right w:val="none" w:sz="0" w:space="0" w:color="auto"/>
      </w:divBdr>
    </w:div>
    <w:div w:id="1552963931">
      <w:bodyDiv w:val="1"/>
      <w:marLeft w:val="0"/>
      <w:marRight w:val="0"/>
      <w:marTop w:val="0"/>
      <w:marBottom w:val="0"/>
      <w:divBdr>
        <w:top w:val="none" w:sz="0" w:space="0" w:color="auto"/>
        <w:left w:val="none" w:sz="0" w:space="0" w:color="auto"/>
        <w:bottom w:val="none" w:sz="0" w:space="0" w:color="auto"/>
        <w:right w:val="none" w:sz="0" w:space="0" w:color="auto"/>
      </w:divBdr>
    </w:div>
    <w:div w:id="1586110814">
      <w:bodyDiv w:val="1"/>
      <w:marLeft w:val="0"/>
      <w:marRight w:val="0"/>
      <w:marTop w:val="0"/>
      <w:marBottom w:val="0"/>
      <w:divBdr>
        <w:top w:val="none" w:sz="0" w:space="0" w:color="auto"/>
        <w:left w:val="none" w:sz="0" w:space="0" w:color="auto"/>
        <w:bottom w:val="none" w:sz="0" w:space="0" w:color="auto"/>
        <w:right w:val="none" w:sz="0" w:space="0" w:color="auto"/>
      </w:divBdr>
    </w:div>
    <w:div w:id="1591617198">
      <w:bodyDiv w:val="1"/>
      <w:marLeft w:val="0"/>
      <w:marRight w:val="0"/>
      <w:marTop w:val="0"/>
      <w:marBottom w:val="0"/>
      <w:divBdr>
        <w:top w:val="none" w:sz="0" w:space="0" w:color="auto"/>
        <w:left w:val="none" w:sz="0" w:space="0" w:color="auto"/>
        <w:bottom w:val="none" w:sz="0" w:space="0" w:color="auto"/>
        <w:right w:val="none" w:sz="0" w:space="0" w:color="auto"/>
      </w:divBdr>
    </w:div>
    <w:div w:id="1615094043">
      <w:bodyDiv w:val="1"/>
      <w:marLeft w:val="0"/>
      <w:marRight w:val="0"/>
      <w:marTop w:val="0"/>
      <w:marBottom w:val="0"/>
      <w:divBdr>
        <w:top w:val="none" w:sz="0" w:space="0" w:color="auto"/>
        <w:left w:val="none" w:sz="0" w:space="0" w:color="auto"/>
        <w:bottom w:val="none" w:sz="0" w:space="0" w:color="auto"/>
        <w:right w:val="none" w:sz="0" w:space="0" w:color="auto"/>
      </w:divBdr>
    </w:div>
    <w:div w:id="1619026291">
      <w:bodyDiv w:val="1"/>
      <w:marLeft w:val="0"/>
      <w:marRight w:val="0"/>
      <w:marTop w:val="0"/>
      <w:marBottom w:val="0"/>
      <w:divBdr>
        <w:top w:val="none" w:sz="0" w:space="0" w:color="auto"/>
        <w:left w:val="none" w:sz="0" w:space="0" w:color="auto"/>
        <w:bottom w:val="none" w:sz="0" w:space="0" w:color="auto"/>
        <w:right w:val="none" w:sz="0" w:space="0" w:color="auto"/>
      </w:divBdr>
    </w:div>
    <w:div w:id="1669288178">
      <w:bodyDiv w:val="1"/>
      <w:marLeft w:val="0"/>
      <w:marRight w:val="0"/>
      <w:marTop w:val="0"/>
      <w:marBottom w:val="0"/>
      <w:divBdr>
        <w:top w:val="none" w:sz="0" w:space="0" w:color="auto"/>
        <w:left w:val="none" w:sz="0" w:space="0" w:color="auto"/>
        <w:bottom w:val="none" w:sz="0" w:space="0" w:color="auto"/>
        <w:right w:val="none" w:sz="0" w:space="0" w:color="auto"/>
      </w:divBdr>
    </w:div>
    <w:div w:id="1712996675">
      <w:bodyDiv w:val="1"/>
      <w:marLeft w:val="0"/>
      <w:marRight w:val="0"/>
      <w:marTop w:val="0"/>
      <w:marBottom w:val="0"/>
      <w:divBdr>
        <w:top w:val="none" w:sz="0" w:space="0" w:color="auto"/>
        <w:left w:val="none" w:sz="0" w:space="0" w:color="auto"/>
        <w:bottom w:val="none" w:sz="0" w:space="0" w:color="auto"/>
        <w:right w:val="none" w:sz="0" w:space="0" w:color="auto"/>
      </w:divBdr>
    </w:div>
    <w:div w:id="1720083387">
      <w:bodyDiv w:val="1"/>
      <w:marLeft w:val="0"/>
      <w:marRight w:val="0"/>
      <w:marTop w:val="0"/>
      <w:marBottom w:val="0"/>
      <w:divBdr>
        <w:top w:val="none" w:sz="0" w:space="0" w:color="auto"/>
        <w:left w:val="none" w:sz="0" w:space="0" w:color="auto"/>
        <w:bottom w:val="none" w:sz="0" w:space="0" w:color="auto"/>
        <w:right w:val="none" w:sz="0" w:space="0" w:color="auto"/>
      </w:divBdr>
    </w:div>
    <w:div w:id="1720785615">
      <w:bodyDiv w:val="1"/>
      <w:marLeft w:val="0"/>
      <w:marRight w:val="0"/>
      <w:marTop w:val="0"/>
      <w:marBottom w:val="0"/>
      <w:divBdr>
        <w:top w:val="none" w:sz="0" w:space="0" w:color="auto"/>
        <w:left w:val="none" w:sz="0" w:space="0" w:color="auto"/>
        <w:bottom w:val="none" w:sz="0" w:space="0" w:color="auto"/>
        <w:right w:val="none" w:sz="0" w:space="0" w:color="auto"/>
      </w:divBdr>
    </w:div>
    <w:div w:id="1731422113">
      <w:bodyDiv w:val="1"/>
      <w:marLeft w:val="0"/>
      <w:marRight w:val="0"/>
      <w:marTop w:val="0"/>
      <w:marBottom w:val="0"/>
      <w:divBdr>
        <w:top w:val="none" w:sz="0" w:space="0" w:color="auto"/>
        <w:left w:val="none" w:sz="0" w:space="0" w:color="auto"/>
        <w:bottom w:val="none" w:sz="0" w:space="0" w:color="auto"/>
        <w:right w:val="none" w:sz="0" w:space="0" w:color="auto"/>
      </w:divBdr>
    </w:div>
    <w:div w:id="1739933418">
      <w:bodyDiv w:val="1"/>
      <w:marLeft w:val="0"/>
      <w:marRight w:val="0"/>
      <w:marTop w:val="0"/>
      <w:marBottom w:val="0"/>
      <w:divBdr>
        <w:top w:val="none" w:sz="0" w:space="0" w:color="auto"/>
        <w:left w:val="none" w:sz="0" w:space="0" w:color="auto"/>
        <w:bottom w:val="none" w:sz="0" w:space="0" w:color="auto"/>
        <w:right w:val="none" w:sz="0" w:space="0" w:color="auto"/>
      </w:divBdr>
    </w:div>
    <w:div w:id="1744139546">
      <w:bodyDiv w:val="1"/>
      <w:marLeft w:val="0"/>
      <w:marRight w:val="0"/>
      <w:marTop w:val="0"/>
      <w:marBottom w:val="0"/>
      <w:divBdr>
        <w:top w:val="none" w:sz="0" w:space="0" w:color="auto"/>
        <w:left w:val="none" w:sz="0" w:space="0" w:color="auto"/>
        <w:bottom w:val="none" w:sz="0" w:space="0" w:color="auto"/>
        <w:right w:val="none" w:sz="0" w:space="0" w:color="auto"/>
      </w:divBdr>
    </w:div>
    <w:div w:id="1749763345">
      <w:bodyDiv w:val="1"/>
      <w:marLeft w:val="0"/>
      <w:marRight w:val="0"/>
      <w:marTop w:val="0"/>
      <w:marBottom w:val="0"/>
      <w:divBdr>
        <w:top w:val="none" w:sz="0" w:space="0" w:color="auto"/>
        <w:left w:val="none" w:sz="0" w:space="0" w:color="auto"/>
        <w:bottom w:val="none" w:sz="0" w:space="0" w:color="auto"/>
        <w:right w:val="none" w:sz="0" w:space="0" w:color="auto"/>
      </w:divBdr>
    </w:div>
    <w:div w:id="1765566510">
      <w:bodyDiv w:val="1"/>
      <w:marLeft w:val="0"/>
      <w:marRight w:val="0"/>
      <w:marTop w:val="0"/>
      <w:marBottom w:val="0"/>
      <w:divBdr>
        <w:top w:val="none" w:sz="0" w:space="0" w:color="auto"/>
        <w:left w:val="none" w:sz="0" w:space="0" w:color="auto"/>
        <w:bottom w:val="none" w:sz="0" w:space="0" w:color="auto"/>
        <w:right w:val="none" w:sz="0" w:space="0" w:color="auto"/>
      </w:divBdr>
    </w:div>
    <w:div w:id="1804276785">
      <w:bodyDiv w:val="1"/>
      <w:marLeft w:val="0"/>
      <w:marRight w:val="0"/>
      <w:marTop w:val="0"/>
      <w:marBottom w:val="0"/>
      <w:divBdr>
        <w:top w:val="none" w:sz="0" w:space="0" w:color="auto"/>
        <w:left w:val="none" w:sz="0" w:space="0" w:color="auto"/>
        <w:bottom w:val="none" w:sz="0" w:space="0" w:color="auto"/>
        <w:right w:val="none" w:sz="0" w:space="0" w:color="auto"/>
      </w:divBdr>
    </w:div>
    <w:div w:id="1830904573">
      <w:bodyDiv w:val="1"/>
      <w:marLeft w:val="0"/>
      <w:marRight w:val="0"/>
      <w:marTop w:val="0"/>
      <w:marBottom w:val="0"/>
      <w:divBdr>
        <w:top w:val="none" w:sz="0" w:space="0" w:color="auto"/>
        <w:left w:val="none" w:sz="0" w:space="0" w:color="auto"/>
        <w:bottom w:val="none" w:sz="0" w:space="0" w:color="auto"/>
        <w:right w:val="none" w:sz="0" w:space="0" w:color="auto"/>
      </w:divBdr>
    </w:div>
    <w:div w:id="1845441029">
      <w:bodyDiv w:val="1"/>
      <w:marLeft w:val="0"/>
      <w:marRight w:val="0"/>
      <w:marTop w:val="0"/>
      <w:marBottom w:val="0"/>
      <w:divBdr>
        <w:top w:val="none" w:sz="0" w:space="0" w:color="auto"/>
        <w:left w:val="none" w:sz="0" w:space="0" w:color="auto"/>
        <w:bottom w:val="none" w:sz="0" w:space="0" w:color="auto"/>
        <w:right w:val="none" w:sz="0" w:space="0" w:color="auto"/>
      </w:divBdr>
    </w:div>
    <w:div w:id="1853300821">
      <w:bodyDiv w:val="1"/>
      <w:marLeft w:val="0"/>
      <w:marRight w:val="0"/>
      <w:marTop w:val="0"/>
      <w:marBottom w:val="0"/>
      <w:divBdr>
        <w:top w:val="none" w:sz="0" w:space="0" w:color="auto"/>
        <w:left w:val="none" w:sz="0" w:space="0" w:color="auto"/>
        <w:bottom w:val="none" w:sz="0" w:space="0" w:color="auto"/>
        <w:right w:val="none" w:sz="0" w:space="0" w:color="auto"/>
      </w:divBdr>
    </w:div>
    <w:div w:id="1881046305">
      <w:bodyDiv w:val="1"/>
      <w:marLeft w:val="0"/>
      <w:marRight w:val="0"/>
      <w:marTop w:val="0"/>
      <w:marBottom w:val="0"/>
      <w:divBdr>
        <w:top w:val="none" w:sz="0" w:space="0" w:color="auto"/>
        <w:left w:val="none" w:sz="0" w:space="0" w:color="auto"/>
        <w:bottom w:val="none" w:sz="0" w:space="0" w:color="auto"/>
        <w:right w:val="none" w:sz="0" w:space="0" w:color="auto"/>
      </w:divBdr>
    </w:div>
    <w:div w:id="1897005143">
      <w:bodyDiv w:val="1"/>
      <w:marLeft w:val="0"/>
      <w:marRight w:val="0"/>
      <w:marTop w:val="0"/>
      <w:marBottom w:val="0"/>
      <w:divBdr>
        <w:top w:val="none" w:sz="0" w:space="0" w:color="auto"/>
        <w:left w:val="none" w:sz="0" w:space="0" w:color="auto"/>
        <w:bottom w:val="none" w:sz="0" w:space="0" w:color="auto"/>
        <w:right w:val="none" w:sz="0" w:space="0" w:color="auto"/>
      </w:divBdr>
    </w:div>
    <w:div w:id="1898854744">
      <w:bodyDiv w:val="1"/>
      <w:marLeft w:val="0"/>
      <w:marRight w:val="0"/>
      <w:marTop w:val="0"/>
      <w:marBottom w:val="0"/>
      <w:divBdr>
        <w:top w:val="none" w:sz="0" w:space="0" w:color="auto"/>
        <w:left w:val="none" w:sz="0" w:space="0" w:color="auto"/>
        <w:bottom w:val="none" w:sz="0" w:space="0" w:color="auto"/>
        <w:right w:val="none" w:sz="0" w:space="0" w:color="auto"/>
      </w:divBdr>
    </w:div>
    <w:div w:id="1903248588">
      <w:bodyDiv w:val="1"/>
      <w:marLeft w:val="0"/>
      <w:marRight w:val="0"/>
      <w:marTop w:val="0"/>
      <w:marBottom w:val="0"/>
      <w:divBdr>
        <w:top w:val="none" w:sz="0" w:space="0" w:color="auto"/>
        <w:left w:val="none" w:sz="0" w:space="0" w:color="auto"/>
        <w:bottom w:val="none" w:sz="0" w:space="0" w:color="auto"/>
        <w:right w:val="none" w:sz="0" w:space="0" w:color="auto"/>
      </w:divBdr>
    </w:div>
    <w:div w:id="1923369817">
      <w:bodyDiv w:val="1"/>
      <w:marLeft w:val="0"/>
      <w:marRight w:val="0"/>
      <w:marTop w:val="0"/>
      <w:marBottom w:val="0"/>
      <w:divBdr>
        <w:top w:val="none" w:sz="0" w:space="0" w:color="auto"/>
        <w:left w:val="none" w:sz="0" w:space="0" w:color="auto"/>
        <w:bottom w:val="none" w:sz="0" w:space="0" w:color="auto"/>
        <w:right w:val="none" w:sz="0" w:space="0" w:color="auto"/>
      </w:divBdr>
    </w:div>
    <w:div w:id="1960408586">
      <w:bodyDiv w:val="1"/>
      <w:marLeft w:val="0"/>
      <w:marRight w:val="0"/>
      <w:marTop w:val="0"/>
      <w:marBottom w:val="0"/>
      <w:divBdr>
        <w:top w:val="none" w:sz="0" w:space="0" w:color="auto"/>
        <w:left w:val="none" w:sz="0" w:space="0" w:color="auto"/>
        <w:bottom w:val="none" w:sz="0" w:space="0" w:color="auto"/>
        <w:right w:val="none" w:sz="0" w:space="0" w:color="auto"/>
      </w:divBdr>
    </w:div>
    <w:div w:id="1989044278">
      <w:bodyDiv w:val="1"/>
      <w:marLeft w:val="0"/>
      <w:marRight w:val="0"/>
      <w:marTop w:val="0"/>
      <w:marBottom w:val="0"/>
      <w:divBdr>
        <w:top w:val="none" w:sz="0" w:space="0" w:color="auto"/>
        <w:left w:val="none" w:sz="0" w:space="0" w:color="auto"/>
        <w:bottom w:val="none" w:sz="0" w:space="0" w:color="auto"/>
        <w:right w:val="none" w:sz="0" w:space="0" w:color="auto"/>
      </w:divBdr>
    </w:div>
    <w:div w:id="1998529920">
      <w:bodyDiv w:val="1"/>
      <w:marLeft w:val="0"/>
      <w:marRight w:val="0"/>
      <w:marTop w:val="0"/>
      <w:marBottom w:val="0"/>
      <w:divBdr>
        <w:top w:val="none" w:sz="0" w:space="0" w:color="auto"/>
        <w:left w:val="none" w:sz="0" w:space="0" w:color="auto"/>
        <w:bottom w:val="none" w:sz="0" w:space="0" w:color="auto"/>
        <w:right w:val="none" w:sz="0" w:space="0" w:color="auto"/>
      </w:divBdr>
    </w:div>
    <w:div w:id="2000769763">
      <w:bodyDiv w:val="1"/>
      <w:marLeft w:val="0"/>
      <w:marRight w:val="0"/>
      <w:marTop w:val="0"/>
      <w:marBottom w:val="0"/>
      <w:divBdr>
        <w:top w:val="none" w:sz="0" w:space="0" w:color="auto"/>
        <w:left w:val="none" w:sz="0" w:space="0" w:color="auto"/>
        <w:bottom w:val="none" w:sz="0" w:space="0" w:color="auto"/>
        <w:right w:val="none" w:sz="0" w:space="0" w:color="auto"/>
      </w:divBdr>
    </w:div>
    <w:div w:id="2027317983">
      <w:bodyDiv w:val="1"/>
      <w:marLeft w:val="0"/>
      <w:marRight w:val="0"/>
      <w:marTop w:val="0"/>
      <w:marBottom w:val="0"/>
      <w:divBdr>
        <w:top w:val="none" w:sz="0" w:space="0" w:color="auto"/>
        <w:left w:val="none" w:sz="0" w:space="0" w:color="auto"/>
        <w:bottom w:val="none" w:sz="0" w:space="0" w:color="auto"/>
        <w:right w:val="none" w:sz="0" w:space="0" w:color="auto"/>
      </w:divBdr>
    </w:div>
    <w:div w:id="2036492160">
      <w:bodyDiv w:val="1"/>
      <w:marLeft w:val="0"/>
      <w:marRight w:val="0"/>
      <w:marTop w:val="0"/>
      <w:marBottom w:val="0"/>
      <w:divBdr>
        <w:top w:val="none" w:sz="0" w:space="0" w:color="auto"/>
        <w:left w:val="none" w:sz="0" w:space="0" w:color="auto"/>
        <w:bottom w:val="none" w:sz="0" w:space="0" w:color="auto"/>
        <w:right w:val="none" w:sz="0" w:space="0" w:color="auto"/>
      </w:divBdr>
    </w:div>
    <w:div w:id="2041078424">
      <w:bodyDiv w:val="1"/>
      <w:marLeft w:val="0"/>
      <w:marRight w:val="0"/>
      <w:marTop w:val="0"/>
      <w:marBottom w:val="0"/>
      <w:divBdr>
        <w:top w:val="none" w:sz="0" w:space="0" w:color="auto"/>
        <w:left w:val="none" w:sz="0" w:space="0" w:color="auto"/>
        <w:bottom w:val="none" w:sz="0" w:space="0" w:color="auto"/>
        <w:right w:val="none" w:sz="0" w:space="0" w:color="auto"/>
      </w:divBdr>
    </w:div>
    <w:div w:id="2100515208">
      <w:bodyDiv w:val="1"/>
      <w:marLeft w:val="0"/>
      <w:marRight w:val="0"/>
      <w:marTop w:val="0"/>
      <w:marBottom w:val="0"/>
      <w:divBdr>
        <w:top w:val="none" w:sz="0" w:space="0" w:color="auto"/>
        <w:left w:val="none" w:sz="0" w:space="0" w:color="auto"/>
        <w:bottom w:val="none" w:sz="0" w:space="0" w:color="auto"/>
        <w:right w:val="none" w:sz="0" w:space="0" w:color="auto"/>
      </w:divBdr>
    </w:div>
    <w:div w:id="213752558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footer" Target="footer2.xml"/><Relationship Id="rId26" Type="http://schemas.openxmlformats.org/officeDocument/2006/relationships/diagramColors" Target="diagrams/colors1.xml"/><Relationship Id="rId39" Type="http://schemas.openxmlformats.org/officeDocument/2006/relationships/hyperlink" Target="https://www.dpaw.wa.gov.au/images/documents/plants-animals/monitoring/sop/sop_hand_restraint_of_wildlife_v1.1_2017.pdf" TargetMode="External"/><Relationship Id="rId21" Type="http://schemas.openxmlformats.org/officeDocument/2006/relationships/image" Target="media/image7.jpeg"/><Relationship Id="rId34" Type="http://schemas.openxmlformats.org/officeDocument/2006/relationships/header" Target="header9.xml"/><Relationship Id="rId42" Type="http://schemas.openxmlformats.org/officeDocument/2006/relationships/header" Target="header10.xml"/><Relationship Id="rId47" Type="http://schemas.microsoft.com/office/2019/05/relationships/documenttasks" Target="documenttasks/documenttasks1.xml"/><Relationship Id="rId7" Type="http://schemas.openxmlformats.org/officeDocument/2006/relationships/numbering" Target="numbering.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diagramLayout" Target="diagrams/layout1.xml"/><Relationship Id="rId32" Type="http://schemas.openxmlformats.org/officeDocument/2006/relationships/header" Target="header7.xml"/><Relationship Id="rId37" Type="http://schemas.openxmlformats.org/officeDocument/2006/relationships/hyperlink" Target="https://wwfint.awsassets.panda.org/downloads/network_standard__en__translocations___animal_handling_vsep2021.pdf" TargetMode="External"/><Relationship Id="rId40" Type="http://schemas.openxmlformats.org/officeDocument/2006/relationships/image" Target="media/image9.png"/><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diagramData" Target="diagrams/data1.xml"/><Relationship Id="rId28" Type="http://schemas.openxmlformats.org/officeDocument/2006/relationships/header" Target="header5.xml"/><Relationship Id="rId36" Type="http://schemas.openxmlformats.org/officeDocument/2006/relationships/hyperlink" Target="https://cites.org/sites/default/files/eng/Enforcement_operations_wildlife_safety_guidelines_Asia_WCS_quick_guides_incorporated.pdf" TargetMode="External"/><Relationship Id="rId10" Type="http://schemas.openxmlformats.org/officeDocument/2006/relationships/webSettings" Target="webSettings.xml"/><Relationship Id="rId19" Type="http://schemas.openxmlformats.org/officeDocument/2006/relationships/header" Target="header3.xml"/><Relationship Id="rId31" Type="http://schemas.openxmlformats.org/officeDocument/2006/relationships/hyperlink" Target="https://www.iucnredlist.org" TargetMode="External"/><Relationship Id="rId44"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image" Target="media/image8.jpeg"/><Relationship Id="rId27" Type="http://schemas.microsoft.com/office/2007/relationships/diagramDrawing" Target="diagrams/drawing1.xml"/><Relationship Id="rId30" Type="http://schemas.openxmlformats.org/officeDocument/2006/relationships/hyperlink" Target="https://www.ser.org/page/SERStandards/International-Standards-for-the-Practice-of-Ecological-Restoration.htm" TargetMode="External"/><Relationship Id="rId35" Type="http://schemas.openxmlformats.org/officeDocument/2006/relationships/hyperlink" Target="https://documents.ottawa.ca/sites/documents/files/documents/construction_en.pdf" TargetMode="External"/><Relationship Id="rId43" Type="http://schemas.openxmlformats.org/officeDocument/2006/relationships/header" Target="header11.xml"/><Relationship Id="rId8" Type="http://schemas.openxmlformats.org/officeDocument/2006/relationships/styles" Target="styles.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diagramQuickStyle" Target="diagrams/quickStyle1.xml"/><Relationship Id="rId33" Type="http://schemas.openxmlformats.org/officeDocument/2006/relationships/header" Target="header8.xml"/><Relationship Id="rId38" Type="http://schemas.openxmlformats.org/officeDocument/2006/relationships/hyperlink" Target="https://ia.cpuc.ca.gov/environment/info/aspen/westofdevers/plans/wildlife_handling_guidelines.pdf" TargetMode="External"/><Relationship Id="rId46" Type="http://schemas.openxmlformats.org/officeDocument/2006/relationships/theme" Target="theme/theme1.xml"/><Relationship Id="rId20" Type="http://schemas.openxmlformats.org/officeDocument/2006/relationships/header" Target="header4.xml"/><Relationship Id="rId41" Type="http://schemas.openxmlformats.org/officeDocument/2006/relationships/image" Target="media/image10.png"/></Relationships>
</file>

<file path=word/_rels/footer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er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word/_rels/footnotes.xml.rels><?xml version="1.0" encoding="UTF-8" standalone="yes"?>
<Relationships xmlns="http://schemas.openxmlformats.org/package/2006/relationships"><Relationship Id="rId2" Type="http://schemas.openxmlformats.org/officeDocument/2006/relationships/hyperlink" Target="https://www.forest-trends.org/publications/standard-on-biodiversity-offsets/" TargetMode="External"/><Relationship Id="rId1" Type="http://schemas.openxmlformats.org/officeDocument/2006/relationships/hyperlink" Target="https://www.forest-trends.org/wp-content/uploads/imported/4assessing-quality-of-native-vegetation-d-parkes-pdf.pdf" TargetMode="External"/></Relationships>
</file>

<file path=word/_rels/header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header1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header1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udia.Tomescu\AppData\Local\Temp\Templafy\WordVsto\A4%20Report%20Template.dotx"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274E653F-0AF9-48A1-B255-FA45BD5912E2}"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184D55FF-18D5-44C3-A80C-6360B805D498}">
      <dgm:prSet phldrT="[Text]" custT="1"/>
      <dgm:spPr/>
      <dgm:t>
        <a:bodyPr/>
        <a:lstStyle/>
        <a:p>
          <a:pPr algn="ctr"/>
          <a:r>
            <a:rPr lang="en-US" sz="900" b="1" dirty="0"/>
            <a:t>2</a:t>
          </a:r>
          <a:r>
            <a:rPr lang="en-US" sz="900" dirty="0"/>
            <a:t> Collect baseline data + set performance thresholds</a:t>
          </a:r>
        </a:p>
      </dgm:t>
    </dgm:pt>
    <dgm:pt modelId="{E0F6F88B-C2B6-498B-95FC-89DE9D7F54F6}" type="parTrans" cxnId="{2DE1D128-1CC9-4F09-AEC3-40DC67E38E0A}">
      <dgm:prSet/>
      <dgm:spPr/>
      <dgm:t>
        <a:bodyPr/>
        <a:lstStyle/>
        <a:p>
          <a:pPr algn="ctr"/>
          <a:endParaRPr lang="en-US" sz="900"/>
        </a:p>
      </dgm:t>
    </dgm:pt>
    <dgm:pt modelId="{819E2183-FA23-4FAD-8991-08DB22285BAB}" type="sibTrans" cxnId="{2DE1D128-1CC9-4F09-AEC3-40DC67E38E0A}">
      <dgm:prSet/>
      <dgm:spPr/>
      <dgm:t>
        <a:bodyPr/>
        <a:lstStyle/>
        <a:p>
          <a:pPr algn="ctr"/>
          <a:endParaRPr lang="en-US" sz="900"/>
        </a:p>
      </dgm:t>
    </dgm:pt>
    <dgm:pt modelId="{18721056-54BC-49AA-B625-A34D61A3CA62}">
      <dgm:prSet phldrT="[Text]" custT="1"/>
      <dgm:spPr/>
      <dgm:t>
        <a:bodyPr/>
        <a:lstStyle/>
        <a:p>
          <a:pPr algn="ctr"/>
          <a:r>
            <a:rPr lang="en-US" sz="900" b="1" dirty="0"/>
            <a:t>3</a:t>
          </a:r>
          <a:r>
            <a:rPr lang="en-US" sz="900" dirty="0"/>
            <a:t> Implement operational monitoring</a:t>
          </a:r>
        </a:p>
      </dgm:t>
    </dgm:pt>
    <dgm:pt modelId="{D99A033E-9F0F-4626-9D91-3C0D683DC8AF}" type="parTrans" cxnId="{9817A1B8-CB41-4AB1-B7B6-4BE443853E8E}">
      <dgm:prSet/>
      <dgm:spPr/>
      <dgm:t>
        <a:bodyPr/>
        <a:lstStyle/>
        <a:p>
          <a:pPr algn="ctr"/>
          <a:endParaRPr lang="en-US" sz="900"/>
        </a:p>
      </dgm:t>
    </dgm:pt>
    <dgm:pt modelId="{CD21A64E-0BDB-42F2-B424-2A11451847B5}" type="sibTrans" cxnId="{9817A1B8-CB41-4AB1-B7B6-4BE443853E8E}">
      <dgm:prSet/>
      <dgm:spPr/>
      <dgm:t>
        <a:bodyPr/>
        <a:lstStyle/>
        <a:p>
          <a:pPr algn="ctr"/>
          <a:endParaRPr lang="en-US" sz="900"/>
        </a:p>
      </dgm:t>
    </dgm:pt>
    <dgm:pt modelId="{BE108D1B-FA15-4A2D-B610-CB58460FEB5E}">
      <dgm:prSet phldrT="[Text]" custT="1"/>
      <dgm:spPr/>
      <dgm:t>
        <a:bodyPr/>
        <a:lstStyle/>
        <a:p>
          <a:pPr algn="ctr"/>
          <a:r>
            <a:rPr lang="en-US" sz="900" b="1" dirty="0"/>
            <a:t>4</a:t>
          </a:r>
          <a:r>
            <a:rPr lang="en-US" sz="900" dirty="0"/>
            <a:t> Collect, store and analyze data</a:t>
          </a:r>
        </a:p>
      </dgm:t>
    </dgm:pt>
    <dgm:pt modelId="{3C003A83-79D2-4E5D-8B98-8912FC0D0237}" type="parTrans" cxnId="{80A36511-1EB5-4C21-9573-532A47A0F2C7}">
      <dgm:prSet/>
      <dgm:spPr/>
      <dgm:t>
        <a:bodyPr/>
        <a:lstStyle/>
        <a:p>
          <a:pPr algn="ctr"/>
          <a:endParaRPr lang="en-US" sz="900"/>
        </a:p>
      </dgm:t>
    </dgm:pt>
    <dgm:pt modelId="{4986305B-C489-43BC-B039-EC693CEA89C8}" type="sibTrans" cxnId="{80A36511-1EB5-4C21-9573-532A47A0F2C7}">
      <dgm:prSet/>
      <dgm:spPr/>
      <dgm:t>
        <a:bodyPr/>
        <a:lstStyle/>
        <a:p>
          <a:pPr algn="ctr"/>
          <a:endParaRPr lang="en-US" sz="900"/>
        </a:p>
      </dgm:t>
    </dgm:pt>
    <dgm:pt modelId="{F6414CA1-04EC-468E-BD1D-3CDC5C6B4EBD}">
      <dgm:prSet phldrT="[Text]" custT="1"/>
      <dgm:spPr/>
      <dgm:t>
        <a:bodyPr/>
        <a:lstStyle/>
        <a:p>
          <a:pPr algn="ctr"/>
          <a:r>
            <a:rPr lang="en-US" sz="900" b="1" dirty="0"/>
            <a:t>5</a:t>
          </a:r>
          <a:r>
            <a:rPr lang="en-US" sz="900" dirty="0"/>
            <a:t> Reporting and communication of outcomes of monitoring</a:t>
          </a:r>
        </a:p>
      </dgm:t>
    </dgm:pt>
    <dgm:pt modelId="{61167A4A-E8EF-4DFC-9302-9B48CBBB5A99}" type="parTrans" cxnId="{804EEF44-8309-4F7C-9247-DBA1E078C61E}">
      <dgm:prSet/>
      <dgm:spPr/>
      <dgm:t>
        <a:bodyPr/>
        <a:lstStyle/>
        <a:p>
          <a:pPr algn="ctr"/>
          <a:endParaRPr lang="en-US" sz="900"/>
        </a:p>
      </dgm:t>
    </dgm:pt>
    <dgm:pt modelId="{9C4309DE-05C1-43A2-A8F4-F336EBFBD3CB}" type="sibTrans" cxnId="{804EEF44-8309-4F7C-9247-DBA1E078C61E}">
      <dgm:prSet/>
      <dgm:spPr/>
      <dgm:t>
        <a:bodyPr/>
        <a:lstStyle/>
        <a:p>
          <a:pPr algn="ctr"/>
          <a:endParaRPr lang="en-US" sz="900"/>
        </a:p>
      </dgm:t>
    </dgm:pt>
    <dgm:pt modelId="{285B9AC5-63CF-4C44-8DF4-D7E2ACF9C4CB}">
      <dgm:prSet phldrT="[Text]" custT="1"/>
      <dgm:spPr/>
      <dgm:t>
        <a:bodyPr/>
        <a:lstStyle/>
        <a:p>
          <a:pPr algn="ctr"/>
          <a:r>
            <a:rPr lang="en-US" sz="900" b="1" dirty="0"/>
            <a:t>7 </a:t>
          </a:r>
          <a:r>
            <a:rPr lang="en-US" sz="900" dirty="0"/>
            <a:t>Audit/review monitoring </a:t>
          </a:r>
          <a:r>
            <a:rPr lang="en-US" sz="900" dirty="0" err="1"/>
            <a:t>programme and update BMP accordingly</a:t>
          </a:r>
          <a:endParaRPr lang="en-US" sz="900" dirty="0"/>
        </a:p>
      </dgm:t>
    </dgm:pt>
    <dgm:pt modelId="{554D6996-D85C-42BD-A3E7-F2C0C6121742}" type="parTrans" cxnId="{26D51660-0557-4798-88BE-BD0F2BE2D752}">
      <dgm:prSet/>
      <dgm:spPr/>
      <dgm:t>
        <a:bodyPr/>
        <a:lstStyle/>
        <a:p>
          <a:pPr algn="ctr"/>
          <a:endParaRPr lang="en-US" sz="900"/>
        </a:p>
      </dgm:t>
    </dgm:pt>
    <dgm:pt modelId="{9BE1DD46-0688-4D9D-87DD-52B033E1B7A8}" type="sibTrans" cxnId="{26D51660-0557-4798-88BE-BD0F2BE2D752}">
      <dgm:prSet/>
      <dgm:spPr/>
      <dgm:t>
        <a:bodyPr/>
        <a:lstStyle/>
        <a:p>
          <a:pPr algn="ctr"/>
          <a:endParaRPr lang="en-US" sz="900"/>
        </a:p>
      </dgm:t>
    </dgm:pt>
    <dgm:pt modelId="{0BB2CDCE-F156-46CD-8E56-64DF530E52D2}">
      <dgm:prSet phldrT="[Text]" custT="1"/>
      <dgm:spPr/>
      <dgm:t>
        <a:bodyPr/>
        <a:lstStyle/>
        <a:p>
          <a:pPr algn="ctr"/>
          <a:r>
            <a:rPr lang="en-US" sz="900" b="1" dirty="0"/>
            <a:t>6</a:t>
          </a:r>
          <a:r>
            <a:rPr lang="en-US" sz="900" dirty="0"/>
            <a:t> Use monitoring outcomes to inform adaptive management</a:t>
          </a:r>
        </a:p>
      </dgm:t>
    </dgm:pt>
    <dgm:pt modelId="{015090D4-A37A-47C0-9B26-779AAB97833A}" type="parTrans" cxnId="{3A9B3D8C-3C1D-48DB-A742-E7F74951C8A2}">
      <dgm:prSet/>
      <dgm:spPr/>
      <dgm:t>
        <a:bodyPr/>
        <a:lstStyle/>
        <a:p>
          <a:pPr algn="ctr"/>
          <a:endParaRPr lang="en-US" sz="900"/>
        </a:p>
      </dgm:t>
    </dgm:pt>
    <dgm:pt modelId="{BABB31CB-C4DD-4151-823D-7EACEB7A5625}" type="sibTrans" cxnId="{3A9B3D8C-3C1D-48DB-A742-E7F74951C8A2}">
      <dgm:prSet/>
      <dgm:spPr/>
      <dgm:t>
        <a:bodyPr/>
        <a:lstStyle/>
        <a:p>
          <a:pPr algn="ctr"/>
          <a:endParaRPr lang="en-US" sz="900"/>
        </a:p>
      </dgm:t>
    </dgm:pt>
    <dgm:pt modelId="{3F4753EF-3FEE-4906-A95E-C5C7758B87AD}">
      <dgm:prSet phldrT="[Text]" custT="1"/>
      <dgm:spPr/>
      <dgm:t>
        <a:bodyPr/>
        <a:lstStyle/>
        <a:p>
          <a:pPr algn="ctr"/>
          <a:r>
            <a:rPr lang="en-US" sz="900" b="1" dirty="0"/>
            <a:t>1</a:t>
          </a:r>
          <a:r>
            <a:rPr lang="en-US" sz="900" dirty="0"/>
            <a:t> Develop BMP and design monitoring </a:t>
          </a:r>
          <a:r>
            <a:rPr lang="en-US" sz="900" dirty="0" err="1"/>
            <a:t>programme</a:t>
          </a:r>
          <a:endParaRPr lang="en-US" sz="900" dirty="0"/>
        </a:p>
      </dgm:t>
    </dgm:pt>
    <dgm:pt modelId="{FF21FD0B-2843-4137-A1E7-00465FB72D06}" type="parTrans" cxnId="{1CD8DD0B-D392-4027-BE75-3AB5CF0A8141}">
      <dgm:prSet/>
      <dgm:spPr/>
      <dgm:t>
        <a:bodyPr/>
        <a:lstStyle/>
        <a:p>
          <a:pPr algn="ctr"/>
          <a:endParaRPr lang="en-US" sz="900"/>
        </a:p>
      </dgm:t>
    </dgm:pt>
    <dgm:pt modelId="{E5A9870F-6899-4A4F-8772-70E8FD9E841E}" type="sibTrans" cxnId="{1CD8DD0B-D392-4027-BE75-3AB5CF0A8141}">
      <dgm:prSet/>
      <dgm:spPr/>
      <dgm:t>
        <a:bodyPr/>
        <a:lstStyle/>
        <a:p>
          <a:pPr algn="ctr"/>
          <a:endParaRPr lang="en-US" sz="900"/>
        </a:p>
      </dgm:t>
    </dgm:pt>
    <dgm:pt modelId="{156D3C6D-832D-47EA-8BB4-D4BDF089AA33}" type="pres">
      <dgm:prSet presAssocID="{274E653F-0AF9-48A1-B255-FA45BD5912E2}" presName="cycle" presStyleCnt="0">
        <dgm:presLayoutVars>
          <dgm:dir/>
          <dgm:resizeHandles val="exact"/>
        </dgm:presLayoutVars>
      </dgm:prSet>
      <dgm:spPr/>
    </dgm:pt>
    <dgm:pt modelId="{D8BF57C5-4382-4F9A-8860-7D97C9097779}" type="pres">
      <dgm:prSet presAssocID="{3F4753EF-3FEE-4906-A95E-C5C7758B87AD}" presName="dummy" presStyleCnt="0"/>
      <dgm:spPr/>
    </dgm:pt>
    <dgm:pt modelId="{951D39DF-8B4C-4C5D-98FA-BD311635ED6C}" type="pres">
      <dgm:prSet presAssocID="{3F4753EF-3FEE-4906-A95E-C5C7758B87AD}" presName="node" presStyleLbl="revTx" presStyleIdx="0" presStyleCnt="7" custScaleX="129279">
        <dgm:presLayoutVars>
          <dgm:bulletEnabled val="1"/>
        </dgm:presLayoutVars>
      </dgm:prSet>
      <dgm:spPr/>
    </dgm:pt>
    <dgm:pt modelId="{1DAF4394-1798-44E4-B4E1-0286B10E3880}" type="pres">
      <dgm:prSet presAssocID="{E5A9870F-6899-4A4F-8772-70E8FD9E841E}" presName="sibTrans" presStyleLbl="node1" presStyleIdx="0" presStyleCnt="7"/>
      <dgm:spPr/>
    </dgm:pt>
    <dgm:pt modelId="{413645BF-BA01-4ABF-9938-59618372DD81}" type="pres">
      <dgm:prSet presAssocID="{184D55FF-18D5-44C3-A80C-6360B805D498}" presName="dummy" presStyleCnt="0"/>
      <dgm:spPr/>
    </dgm:pt>
    <dgm:pt modelId="{E4D45DB5-F304-46F9-B4AE-B1AB0B26012F}" type="pres">
      <dgm:prSet presAssocID="{184D55FF-18D5-44C3-A80C-6360B805D498}" presName="node" presStyleLbl="revTx" presStyleIdx="1" presStyleCnt="7" custScaleX="156768">
        <dgm:presLayoutVars>
          <dgm:bulletEnabled val="1"/>
        </dgm:presLayoutVars>
      </dgm:prSet>
      <dgm:spPr/>
    </dgm:pt>
    <dgm:pt modelId="{46127036-EFB5-43EE-8E2A-32F34B39675B}" type="pres">
      <dgm:prSet presAssocID="{819E2183-FA23-4FAD-8991-08DB22285BAB}" presName="sibTrans" presStyleLbl="node1" presStyleIdx="1" presStyleCnt="7"/>
      <dgm:spPr/>
    </dgm:pt>
    <dgm:pt modelId="{569BAEA5-8040-4C4E-BFB0-6D779F03E940}" type="pres">
      <dgm:prSet presAssocID="{18721056-54BC-49AA-B625-A34D61A3CA62}" presName="dummy" presStyleCnt="0"/>
      <dgm:spPr/>
    </dgm:pt>
    <dgm:pt modelId="{EAB634F1-E913-44E0-AAC8-A80430BFB29E}" type="pres">
      <dgm:prSet presAssocID="{18721056-54BC-49AA-B625-A34D61A3CA62}" presName="node" presStyleLbl="revTx" presStyleIdx="2" presStyleCnt="7">
        <dgm:presLayoutVars>
          <dgm:bulletEnabled val="1"/>
        </dgm:presLayoutVars>
      </dgm:prSet>
      <dgm:spPr/>
    </dgm:pt>
    <dgm:pt modelId="{AD203186-9669-4A15-931A-EA0D6F90A714}" type="pres">
      <dgm:prSet presAssocID="{CD21A64E-0BDB-42F2-B424-2A11451847B5}" presName="sibTrans" presStyleLbl="node1" presStyleIdx="2" presStyleCnt="7"/>
      <dgm:spPr/>
    </dgm:pt>
    <dgm:pt modelId="{254D8ED7-8430-4CB4-90A5-BEA57768DCEB}" type="pres">
      <dgm:prSet presAssocID="{BE108D1B-FA15-4A2D-B610-CB58460FEB5E}" presName="dummy" presStyleCnt="0"/>
      <dgm:spPr/>
    </dgm:pt>
    <dgm:pt modelId="{0326D662-6ED7-4717-BAA9-DAF188729722}" type="pres">
      <dgm:prSet presAssocID="{BE108D1B-FA15-4A2D-B610-CB58460FEB5E}" presName="node" presStyleLbl="revTx" presStyleIdx="3" presStyleCnt="7" custScaleX="103052">
        <dgm:presLayoutVars>
          <dgm:bulletEnabled val="1"/>
        </dgm:presLayoutVars>
      </dgm:prSet>
      <dgm:spPr/>
    </dgm:pt>
    <dgm:pt modelId="{16097880-84BE-46DE-B369-A0417BF94428}" type="pres">
      <dgm:prSet presAssocID="{4986305B-C489-43BC-B039-EC693CEA89C8}" presName="sibTrans" presStyleLbl="node1" presStyleIdx="3" presStyleCnt="7"/>
      <dgm:spPr/>
    </dgm:pt>
    <dgm:pt modelId="{C79FBEFD-33A4-4522-9414-F73F15B29B2C}" type="pres">
      <dgm:prSet presAssocID="{F6414CA1-04EC-468E-BD1D-3CDC5C6B4EBD}" presName="dummy" presStyleCnt="0"/>
      <dgm:spPr/>
    </dgm:pt>
    <dgm:pt modelId="{663A116B-BD2C-42B6-ABC5-A27981982110}" type="pres">
      <dgm:prSet presAssocID="{F6414CA1-04EC-468E-BD1D-3CDC5C6B4EBD}" presName="node" presStyleLbl="revTx" presStyleIdx="4" presStyleCnt="7" custScaleX="142003">
        <dgm:presLayoutVars>
          <dgm:bulletEnabled val="1"/>
        </dgm:presLayoutVars>
      </dgm:prSet>
      <dgm:spPr/>
    </dgm:pt>
    <dgm:pt modelId="{EE33442E-A4C1-4688-83D6-463079C73D07}" type="pres">
      <dgm:prSet presAssocID="{9C4309DE-05C1-43A2-A8F4-F336EBFBD3CB}" presName="sibTrans" presStyleLbl="node1" presStyleIdx="4" presStyleCnt="7"/>
      <dgm:spPr/>
    </dgm:pt>
    <dgm:pt modelId="{B018F190-5C1F-411A-9FA6-CF2AB5627A5E}" type="pres">
      <dgm:prSet presAssocID="{0BB2CDCE-F156-46CD-8E56-64DF530E52D2}" presName="dummy" presStyleCnt="0"/>
      <dgm:spPr/>
    </dgm:pt>
    <dgm:pt modelId="{591AAF96-2D4D-404B-9921-EC647BE4885E}" type="pres">
      <dgm:prSet presAssocID="{0BB2CDCE-F156-46CD-8E56-64DF530E52D2}" presName="node" presStyleLbl="revTx" presStyleIdx="5" presStyleCnt="7" custScaleX="152228">
        <dgm:presLayoutVars>
          <dgm:bulletEnabled val="1"/>
        </dgm:presLayoutVars>
      </dgm:prSet>
      <dgm:spPr/>
    </dgm:pt>
    <dgm:pt modelId="{E4F30868-3944-4106-8290-8FADE236DCA4}" type="pres">
      <dgm:prSet presAssocID="{BABB31CB-C4DD-4151-823D-7EACEB7A5625}" presName="sibTrans" presStyleLbl="node1" presStyleIdx="5" presStyleCnt="7"/>
      <dgm:spPr/>
    </dgm:pt>
    <dgm:pt modelId="{5D2C79C2-BA5A-453C-BEEC-434E8F58D5D3}" type="pres">
      <dgm:prSet presAssocID="{285B9AC5-63CF-4C44-8DF4-D7E2ACF9C4CB}" presName="dummy" presStyleCnt="0"/>
      <dgm:spPr/>
    </dgm:pt>
    <dgm:pt modelId="{4B1F447F-92CE-4F42-BC3F-C3A508B51D00}" type="pres">
      <dgm:prSet presAssocID="{285B9AC5-63CF-4C44-8DF4-D7E2ACF9C4CB}" presName="node" presStyleLbl="revTx" presStyleIdx="6" presStyleCnt="7" custScaleX="136093" custRadScaleRad="99799" custRadScaleInc="-15696">
        <dgm:presLayoutVars>
          <dgm:bulletEnabled val="1"/>
        </dgm:presLayoutVars>
      </dgm:prSet>
      <dgm:spPr/>
    </dgm:pt>
    <dgm:pt modelId="{A598CE68-5E37-4120-97B0-A0E9B3EEAB18}" type="pres">
      <dgm:prSet presAssocID="{9BE1DD46-0688-4D9D-87DD-52B033E1B7A8}" presName="sibTrans" presStyleLbl="node1" presStyleIdx="6" presStyleCnt="7"/>
      <dgm:spPr/>
    </dgm:pt>
  </dgm:ptLst>
  <dgm:cxnLst>
    <dgm:cxn modelId="{1CD8DD0B-D392-4027-BE75-3AB5CF0A8141}" srcId="{274E653F-0AF9-48A1-B255-FA45BD5912E2}" destId="{3F4753EF-3FEE-4906-A95E-C5C7758B87AD}" srcOrd="0" destOrd="0" parTransId="{FF21FD0B-2843-4137-A1E7-00465FB72D06}" sibTransId="{E5A9870F-6899-4A4F-8772-70E8FD9E841E}"/>
    <dgm:cxn modelId="{B91BDF0F-FD76-490C-B9CF-F298E8D75EC3}" type="presOf" srcId="{184D55FF-18D5-44C3-A80C-6360B805D498}" destId="{E4D45DB5-F304-46F9-B4AE-B1AB0B26012F}" srcOrd="0" destOrd="0" presId="urn:microsoft.com/office/officeart/2005/8/layout/cycle1"/>
    <dgm:cxn modelId="{80A36511-1EB5-4C21-9573-532A47A0F2C7}" srcId="{274E653F-0AF9-48A1-B255-FA45BD5912E2}" destId="{BE108D1B-FA15-4A2D-B610-CB58460FEB5E}" srcOrd="3" destOrd="0" parTransId="{3C003A83-79D2-4E5D-8B98-8912FC0D0237}" sibTransId="{4986305B-C489-43BC-B039-EC693CEA89C8}"/>
    <dgm:cxn modelId="{BB45FD13-9CC1-48B5-B13C-65E2B35B8BDA}" type="presOf" srcId="{E5A9870F-6899-4A4F-8772-70E8FD9E841E}" destId="{1DAF4394-1798-44E4-B4E1-0286B10E3880}" srcOrd="0" destOrd="0" presId="urn:microsoft.com/office/officeart/2005/8/layout/cycle1"/>
    <dgm:cxn modelId="{241D7927-E503-47D6-A7AF-523744D7C414}" type="presOf" srcId="{274E653F-0AF9-48A1-B255-FA45BD5912E2}" destId="{156D3C6D-832D-47EA-8BB4-D4BDF089AA33}" srcOrd="0" destOrd="0" presId="urn:microsoft.com/office/officeart/2005/8/layout/cycle1"/>
    <dgm:cxn modelId="{2DE1D128-1CC9-4F09-AEC3-40DC67E38E0A}" srcId="{274E653F-0AF9-48A1-B255-FA45BD5912E2}" destId="{184D55FF-18D5-44C3-A80C-6360B805D498}" srcOrd="1" destOrd="0" parTransId="{E0F6F88B-C2B6-498B-95FC-89DE9D7F54F6}" sibTransId="{819E2183-FA23-4FAD-8991-08DB22285BAB}"/>
    <dgm:cxn modelId="{DF9FAE3B-66B5-4391-87AA-B48CEC351122}" type="presOf" srcId="{CD21A64E-0BDB-42F2-B424-2A11451847B5}" destId="{AD203186-9669-4A15-931A-EA0D6F90A714}" srcOrd="0" destOrd="0" presId="urn:microsoft.com/office/officeart/2005/8/layout/cycle1"/>
    <dgm:cxn modelId="{26D51660-0557-4798-88BE-BD0F2BE2D752}" srcId="{274E653F-0AF9-48A1-B255-FA45BD5912E2}" destId="{285B9AC5-63CF-4C44-8DF4-D7E2ACF9C4CB}" srcOrd="6" destOrd="0" parTransId="{554D6996-D85C-42BD-A3E7-F2C0C6121742}" sibTransId="{9BE1DD46-0688-4D9D-87DD-52B033E1B7A8}"/>
    <dgm:cxn modelId="{A559E764-7697-4E02-9E13-1C8AEB20D419}" type="presOf" srcId="{BABB31CB-C4DD-4151-823D-7EACEB7A5625}" destId="{E4F30868-3944-4106-8290-8FADE236DCA4}" srcOrd="0" destOrd="0" presId="urn:microsoft.com/office/officeart/2005/8/layout/cycle1"/>
    <dgm:cxn modelId="{804EEF44-8309-4F7C-9247-DBA1E078C61E}" srcId="{274E653F-0AF9-48A1-B255-FA45BD5912E2}" destId="{F6414CA1-04EC-468E-BD1D-3CDC5C6B4EBD}" srcOrd="4" destOrd="0" parTransId="{61167A4A-E8EF-4DFC-9302-9B48CBBB5A99}" sibTransId="{9C4309DE-05C1-43A2-A8F4-F336EBFBD3CB}"/>
    <dgm:cxn modelId="{D0BF8645-358C-423F-BF01-3EFC30CA3153}" type="presOf" srcId="{BE108D1B-FA15-4A2D-B610-CB58460FEB5E}" destId="{0326D662-6ED7-4717-BAA9-DAF188729722}" srcOrd="0" destOrd="0" presId="urn:microsoft.com/office/officeart/2005/8/layout/cycle1"/>
    <dgm:cxn modelId="{D24F3B4D-29FF-4ABC-BE07-64C47FDCF26E}" type="presOf" srcId="{F6414CA1-04EC-468E-BD1D-3CDC5C6B4EBD}" destId="{663A116B-BD2C-42B6-ABC5-A27981982110}" srcOrd="0" destOrd="0" presId="urn:microsoft.com/office/officeart/2005/8/layout/cycle1"/>
    <dgm:cxn modelId="{3A9B3D8C-3C1D-48DB-A742-E7F74951C8A2}" srcId="{274E653F-0AF9-48A1-B255-FA45BD5912E2}" destId="{0BB2CDCE-F156-46CD-8E56-64DF530E52D2}" srcOrd="5" destOrd="0" parTransId="{015090D4-A37A-47C0-9B26-779AAB97833A}" sibTransId="{BABB31CB-C4DD-4151-823D-7EACEB7A5625}"/>
    <dgm:cxn modelId="{7CFD2490-CC5D-4AEF-A5D4-889B57F90E1E}" type="presOf" srcId="{9C4309DE-05C1-43A2-A8F4-F336EBFBD3CB}" destId="{EE33442E-A4C1-4688-83D6-463079C73D07}" srcOrd="0" destOrd="0" presId="urn:microsoft.com/office/officeart/2005/8/layout/cycle1"/>
    <dgm:cxn modelId="{005D2893-C72C-46F4-B102-306852F366C2}" type="presOf" srcId="{285B9AC5-63CF-4C44-8DF4-D7E2ACF9C4CB}" destId="{4B1F447F-92CE-4F42-BC3F-C3A508B51D00}" srcOrd="0" destOrd="0" presId="urn:microsoft.com/office/officeart/2005/8/layout/cycle1"/>
    <dgm:cxn modelId="{3B3648A4-1C88-468E-A884-7572ABBC01A6}" type="presOf" srcId="{3F4753EF-3FEE-4906-A95E-C5C7758B87AD}" destId="{951D39DF-8B4C-4C5D-98FA-BD311635ED6C}" srcOrd="0" destOrd="0" presId="urn:microsoft.com/office/officeart/2005/8/layout/cycle1"/>
    <dgm:cxn modelId="{0A8E6FA7-CD41-42D4-8A60-2BB692F3C294}" type="presOf" srcId="{18721056-54BC-49AA-B625-A34D61A3CA62}" destId="{EAB634F1-E913-44E0-AAC8-A80430BFB29E}" srcOrd="0" destOrd="0" presId="urn:microsoft.com/office/officeart/2005/8/layout/cycle1"/>
    <dgm:cxn modelId="{9817A1B8-CB41-4AB1-B7B6-4BE443853E8E}" srcId="{274E653F-0AF9-48A1-B255-FA45BD5912E2}" destId="{18721056-54BC-49AA-B625-A34D61A3CA62}" srcOrd="2" destOrd="0" parTransId="{D99A033E-9F0F-4626-9D91-3C0D683DC8AF}" sibTransId="{CD21A64E-0BDB-42F2-B424-2A11451847B5}"/>
    <dgm:cxn modelId="{27B8FEBE-2683-48DD-973F-344F12121336}" type="presOf" srcId="{819E2183-FA23-4FAD-8991-08DB22285BAB}" destId="{46127036-EFB5-43EE-8E2A-32F34B39675B}" srcOrd="0" destOrd="0" presId="urn:microsoft.com/office/officeart/2005/8/layout/cycle1"/>
    <dgm:cxn modelId="{73CD30CC-729D-4CC3-985E-0FCC593DA5C9}" type="presOf" srcId="{9BE1DD46-0688-4D9D-87DD-52B033E1B7A8}" destId="{A598CE68-5E37-4120-97B0-A0E9B3EEAB18}" srcOrd="0" destOrd="0" presId="urn:microsoft.com/office/officeart/2005/8/layout/cycle1"/>
    <dgm:cxn modelId="{1C8A1CD1-3722-4C39-A869-C2A9ECB51CE8}" type="presOf" srcId="{4986305B-C489-43BC-B039-EC693CEA89C8}" destId="{16097880-84BE-46DE-B369-A0417BF94428}" srcOrd="0" destOrd="0" presId="urn:microsoft.com/office/officeart/2005/8/layout/cycle1"/>
    <dgm:cxn modelId="{E55CDDFA-1BE5-46E6-9A80-5D142726CDB7}" type="presOf" srcId="{0BB2CDCE-F156-46CD-8E56-64DF530E52D2}" destId="{591AAF96-2D4D-404B-9921-EC647BE4885E}" srcOrd="0" destOrd="0" presId="urn:microsoft.com/office/officeart/2005/8/layout/cycle1"/>
    <dgm:cxn modelId="{4F760746-1257-4F33-9EC0-B2FADC5176FF}" type="presParOf" srcId="{156D3C6D-832D-47EA-8BB4-D4BDF089AA33}" destId="{D8BF57C5-4382-4F9A-8860-7D97C9097779}" srcOrd="0" destOrd="0" presId="urn:microsoft.com/office/officeart/2005/8/layout/cycle1"/>
    <dgm:cxn modelId="{BD3705B5-6EF6-496E-B999-ED970D4BD034}" type="presParOf" srcId="{156D3C6D-832D-47EA-8BB4-D4BDF089AA33}" destId="{951D39DF-8B4C-4C5D-98FA-BD311635ED6C}" srcOrd="1" destOrd="0" presId="urn:microsoft.com/office/officeart/2005/8/layout/cycle1"/>
    <dgm:cxn modelId="{A4E39EC9-DBB4-48E9-8B44-356D3F5A1D54}" type="presParOf" srcId="{156D3C6D-832D-47EA-8BB4-D4BDF089AA33}" destId="{1DAF4394-1798-44E4-B4E1-0286B10E3880}" srcOrd="2" destOrd="0" presId="urn:microsoft.com/office/officeart/2005/8/layout/cycle1"/>
    <dgm:cxn modelId="{36441B89-3A6C-43E6-8DFF-270F36F31C10}" type="presParOf" srcId="{156D3C6D-832D-47EA-8BB4-D4BDF089AA33}" destId="{413645BF-BA01-4ABF-9938-59618372DD81}" srcOrd="3" destOrd="0" presId="urn:microsoft.com/office/officeart/2005/8/layout/cycle1"/>
    <dgm:cxn modelId="{90F39B02-27F8-45A3-BA99-08EB1BC01533}" type="presParOf" srcId="{156D3C6D-832D-47EA-8BB4-D4BDF089AA33}" destId="{E4D45DB5-F304-46F9-B4AE-B1AB0B26012F}" srcOrd="4" destOrd="0" presId="urn:microsoft.com/office/officeart/2005/8/layout/cycle1"/>
    <dgm:cxn modelId="{4A306DAA-281C-47FB-AE15-0113F93DACDE}" type="presParOf" srcId="{156D3C6D-832D-47EA-8BB4-D4BDF089AA33}" destId="{46127036-EFB5-43EE-8E2A-32F34B39675B}" srcOrd="5" destOrd="0" presId="urn:microsoft.com/office/officeart/2005/8/layout/cycle1"/>
    <dgm:cxn modelId="{FF399717-FFFA-4FCB-B082-A0368238771E}" type="presParOf" srcId="{156D3C6D-832D-47EA-8BB4-D4BDF089AA33}" destId="{569BAEA5-8040-4C4E-BFB0-6D779F03E940}" srcOrd="6" destOrd="0" presId="urn:microsoft.com/office/officeart/2005/8/layout/cycle1"/>
    <dgm:cxn modelId="{EA09B4DD-2707-4210-BE59-CEAD03BF1528}" type="presParOf" srcId="{156D3C6D-832D-47EA-8BB4-D4BDF089AA33}" destId="{EAB634F1-E913-44E0-AAC8-A80430BFB29E}" srcOrd="7" destOrd="0" presId="urn:microsoft.com/office/officeart/2005/8/layout/cycle1"/>
    <dgm:cxn modelId="{EB417922-74CD-45D7-9C01-7E1291FFD3D1}" type="presParOf" srcId="{156D3C6D-832D-47EA-8BB4-D4BDF089AA33}" destId="{AD203186-9669-4A15-931A-EA0D6F90A714}" srcOrd="8" destOrd="0" presId="urn:microsoft.com/office/officeart/2005/8/layout/cycle1"/>
    <dgm:cxn modelId="{78FADCD5-E493-4433-B260-B676828C4C1C}" type="presParOf" srcId="{156D3C6D-832D-47EA-8BB4-D4BDF089AA33}" destId="{254D8ED7-8430-4CB4-90A5-BEA57768DCEB}" srcOrd="9" destOrd="0" presId="urn:microsoft.com/office/officeart/2005/8/layout/cycle1"/>
    <dgm:cxn modelId="{78CFA916-09EA-4E81-8317-962B9830EA81}" type="presParOf" srcId="{156D3C6D-832D-47EA-8BB4-D4BDF089AA33}" destId="{0326D662-6ED7-4717-BAA9-DAF188729722}" srcOrd="10" destOrd="0" presId="urn:microsoft.com/office/officeart/2005/8/layout/cycle1"/>
    <dgm:cxn modelId="{8548FA75-6F96-40B7-90B9-AA8A62900BA5}" type="presParOf" srcId="{156D3C6D-832D-47EA-8BB4-D4BDF089AA33}" destId="{16097880-84BE-46DE-B369-A0417BF94428}" srcOrd="11" destOrd="0" presId="urn:microsoft.com/office/officeart/2005/8/layout/cycle1"/>
    <dgm:cxn modelId="{B733F4BC-5D5A-4507-B240-A862B6D64A7C}" type="presParOf" srcId="{156D3C6D-832D-47EA-8BB4-D4BDF089AA33}" destId="{C79FBEFD-33A4-4522-9414-F73F15B29B2C}" srcOrd="12" destOrd="0" presId="urn:microsoft.com/office/officeart/2005/8/layout/cycle1"/>
    <dgm:cxn modelId="{31CB27A8-31B1-450B-A008-B4A6AE025E43}" type="presParOf" srcId="{156D3C6D-832D-47EA-8BB4-D4BDF089AA33}" destId="{663A116B-BD2C-42B6-ABC5-A27981982110}" srcOrd="13" destOrd="0" presId="urn:microsoft.com/office/officeart/2005/8/layout/cycle1"/>
    <dgm:cxn modelId="{906CA69C-B813-4DDA-B867-A10F84A7DF41}" type="presParOf" srcId="{156D3C6D-832D-47EA-8BB4-D4BDF089AA33}" destId="{EE33442E-A4C1-4688-83D6-463079C73D07}" srcOrd="14" destOrd="0" presId="urn:microsoft.com/office/officeart/2005/8/layout/cycle1"/>
    <dgm:cxn modelId="{5A1C921D-F5EB-4516-A0D9-5CF73393466A}" type="presParOf" srcId="{156D3C6D-832D-47EA-8BB4-D4BDF089AA33}" destId="{B018F190-5C1F-411A-9FA6-CF2AB5627A5E}" srcOrd="15" destOrd="0" presId="urn:microsoft.com/office/officeart/2005/8/layout/cycle1"/>
    <dgm:cxn modelId="{E6EEC91A-1FC6-4B62-A25B-D263D24AC57E}" type="presParOf" srcId="{156D3C6D-832D-47EA-8BB4-D4BDF089AA33}" destId="{591AAF96-2D4D-404B-9921-EC647BE4885E}" srcOrd="16" destOrd="0" presId="urn:microsoft.com/office/officeart/2005/8/layout/cycle1"/>
    <dgm:cxn modelId="{C42C731F-3922-467A-899F-7D2AC6202E95}" type="presParOf" srcId="{156D3C6D-832D-47EA-8BB4-D4BDF089AA33}" destId="{E4F30868-3944-4106-8290-8FADE236DCA4}" srcOrd="17" destOrd="0" presId="urn:microsoft.com/office/officeart/2005/8/layout/cycle1"/>
    <dgm:cxn modelId="{93D6595B-5899-428F-9449-221E2C372D0E}" type="presParOf" srcId="{156D3C6D-832D-47EA-8BB4-D4BDF089AA33}" destId="{5D2C79C2-BA5A-453C-BEEC-434E8F58D5D3}" srcOrd="18" destOrd="0" presId="urn:microsoft.com/office/officeart/2005/8/layout/cycle1"/>
    <dgm:cxn modelId="{EAB8ED74-159D-4CD1-8DEB-55E59EDB7896}" type="presParOf" srcId="{156D3C6D-832D-47EA-8BB4-D4BDF089AA33}" destId="{4B1F447F-92CE-4F42-BC3F-C3A508B51D00}" srcOrd="19" destOrd="0" presId="urn:microsoft.com/office/officeart/2005/8/layout/cycle1"/>
    <dgm:cxn modelId="{79053C1C-625C-470E-A77C-44A8ABD0243A}" type="presParOf" srcId="{156D3C6D-832D-47EA-8BB4-D4BDF089AA33}" destId="{A598CE68-5E37-4120-97B0-A0E9B3EEAB18}" srcOrd="20" destOrd="0" presId="urn:microsoft.com/office/officeart/2005/8/layout/cycle1"/>
  </dgm:cxnLst>
  <dgm:bg>
    <a:solidFill>
      <a:schemeClr val="accent3">
        <a:lumMod val="20000"/>
        <a:lumOff val="80000"/>
      </a:schemeClr>
    </a:solidFill>
  </dgm:bg>
  <dgm:whole/>
  <dgm:extLst>
    <a:ext uri="http://schemas.microsoft.com/office/drawing/2008/diagram">
      <dsp:dataModelExt xmlns:dsp="http://schemas.microsoft.com/office/drawing/2008/diagram" relId="rId27"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D39DF-8B4C-4C5D-98FA-BD311635ED6C}">
      <dsp:nvSpPr>
        <dsp:cNvPr id="0" name=""/>
        <dsp:cNvSpPr/>
      </dsp:nvSpPr>
      <dsp:spPr>
        <a:xfrm>
          <a:off x="3149104" y="1283"/>
          <a:ext cx="924867"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1</a:t>
          </a:r>
          <a:r>
            <a:rPr lang="en-US" sz="900" kern="1200" dirty="0"/>
            <a:t> Develop BMP and design monitoring </a:t>
          </a:r>
          <a:r>
            <a:rPr lang="en-US" sz="900" kern="1200" dirty="0" err="1"/>
            <a:t>programme</a:t>
          </a:r>
          <a:endParaRPr lang="en-US" sz="900" kern="1200" dirty="0"/>
        </a:p>
      </dsp:txBody>
      <dsp:txXfrm>
        <a:off x="3149104" y="1283"/>
        <a:ext cx="924867" cy="715404"/>
      </dsp:txXfrm>
    </dsp:sp>
    <dsp:sp modelId="{1DAF4394-1798-44E4-B4E1-0286B10E3880}">
      <dsp:nvSpPr>
        <dsp:cNvPr id="0" name=""/>
        <dsp:cNvSpPr/>
      </dsp:nvSpPr>
      <dsp:spPr>
        <a:xfrm>
          <a:off x="1020350" y="39333"/>
          <a:ext cx="3705684" cy="3705684"/>
        </a:xfrm>
        <a:prstGeom prst="circularArrow">
          <a:avLst>
            <a:gd name="adj1" fmla="val 3765"/>
            <a:gd name="adj2" fmla="val 234897"/>
            <a:gd name="adj3" fmla="val 19826677"/>
            <a:gd name="adj4" fmla="val 18892826"/>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D45DB5-F304-46F9-B4AE-B1AB0B26012F}">
      <dsp:nvSpPr>
        <dsp:cNvPr id="0" name=""/>
        <dsp:cNvSpPr/>
      </dsp:nvSpPr>
      <dsp:spPr>
        <a:xfrm>
          <a:off x="3971478" y="1155807"/>
          <a:ext cx="112152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2</a:t>
          </a:r>
          <a:r>
            <a:rPr lang="en-US" sz="900" kern="1200" dirty="0"/>
            <a:t> Collect baseline data + set performance thresholds</a:t>
          </a:r>
        </a:p>
      </dsp:txBody>
      <dsp:txXfrm>
        <a:off x="3971478" y="1155807"/>
        <a:ext cx="1121524" cy="715404"/>
      </dsp:txXfrm>
    </dsp:sp>
    <dsp:sp modelId="{46127036-EFB5-43EE-8E2A-32F34B39675B}">
      <dsp:nvSpPr>
        <dsp:cNvPr id="0" name=""/>
        <dsp:cNvSpPr/>
      </dsp:nvSpPr>
      <dsp:spPr>
        <a:xfrm>
          <a:off x="1020350" y="39333"/>
          <a:ext cx="3705684" cy="3705684"/>
        </a:xfrm>
        <a:prstGeom prst="circularArrow">
          <a:avLst>
            <a:gd name="adj1" fmla="val 3765"/>
            <a:gd name="adj2" fmla="val 234897"/>
            <a:gd name="adj3" fmla="val 1229799"/>
            <a:gd name="adj4" fmla="val 2155764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634F1-E913-44E0-AAC8-A80430BFB29E}">
      <dsp:nvSpPr>
        <dsp:cNvPr id="0" name=""/>
        <dsp:cNvSpPr/>
      </dsp:nvSpPr>
      <dsp:spPr>
        <a:xfrm>
          <a:off x="3845943" y="2595475"/>
          <a:ext cx="71540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3</a:t>
          </a:r>
          <a:r>
            <a:rPr lang="en-US" sz="900" kern="1200" dirty="0"/>
            <a:t> Implement operational monitoring</a:t>
          </a:r>
        </a:p>
      </dsp:txBody>
      <dsp:txXfrm>
        <a:off x="3845943" y="2595475"/>
        <a:ext cx="715404" cy="715404"/>
      </dsp:txXfrm>
    </dsp:sp>
    <dsp:sp modelId="{AD203186-9669-4A15-931A-EA0D6F90A714}">
      <dsp:nvSpPr>
        <dsp:cNvPr id="0" name=""/>
        <dsp:cNvSpPr/>
      </dsp:nvSpPr>
      <dsp:spPr>
        <a:xfrm>
          <a:off x="1020350" y="39333"/>
          <a:ext cx="3705684" cy="3705684"/>
        </a:xfrm>
        <a:prstGeom prst="circularArrow">
          <a:avLst>
            <a:gd name="adj1" fmla="val 3765"/>
            <a:gd name="adj2" fmla="val 234897"/>
            <a:gd name="adj3" fmla="val 4414481"/>
            <a:gd name="adj4" fmla="val 3308160"/>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26D662-6ED7-4717-BAA9-DAF188729722}">
      <dsp:nvSpPr>
        <dsp:cNvPr id="0" name=""/>
        <dsp:cNvSpPr/>
      </dsp:nvSpPr>
      <dsp:spPr>
        <a:xfrm>
          <a:off x="2504573" y="3236187"/>
          <a:ext cx="737238"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4</a:t>
          </a:r>
          <a:r>
            <a:rPr lang="en-US" sz="900" kern="1200" dirty="0"/>
            <a:t> Collect, store and analyze data</a:t>
          </a:r>
        </a:p>
      </dsp:txBody>
      <dsp:txXfrm>
        <a:off x="2504573" y="3236187"/>
        <a:ext cx="737238" cy="715404"/>
      </dsp:txXfrm>
    </dsp:sp>
    <dsp:sp modelId="{16097880-84BE-46DE-B369-A0417BF94428}">
      <dsp:nvSpPr>
        <dsp:cNvPr id="0" name=""/>
        <dsp:cNvSpPr/>
      </dsp:nvSpPr>
      <dsp:spPr>
        <a:xfrm>
          <a:off x="1020350" y="39333"/>
          <a:ext cx="3705684" cy="3705684"/>
        </a:xfrm>
        <a:prstGeom prst="circularArrow">
          <a:avLst>
            <a:gd name="adj1" fmla="val 3765"/>
            <a:gd name="adj2" fmla="val 234897"/>
            <a:gd name="adj3" fmla="val 7176317"/>
            <a:gd name="adj4" fmla="val 6150623"/>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A116B-BD2C-42B6-ABC5-A27981982110}">
      <dsp:nvSpPr>
        <dsp:cNvPr id="0" name=""/>
        <dsp:cNvSpPr/>
      </dsp:nvSpPr>
      <dsp:spPr>
        <a:xfrm>
          <a:off x="1034792" y="2595475"/>
          <a:ext cx="1015895"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5</a:t>
          </a:r>
          <a:r>
            <a:rPr lang="en-US" sz="900" kern="1200" dirty="0"/>
            <a:t> Reporting and communication of outcomes of monitoring</a:t>
          </a:r>
        </a:p>
      </dsp:txBody>
      <dsp:txXfrm>
        <a:off x="1034792" y="2595475"/>
        <a:ext cx="1015895" cy="715404"/>
      </dsp:txXfrm>
    </dsp:sp>
    <dsp:sp modelId="{EE33442E-A4C1-4688-83D6-463079C73D07}">
      <dsp:nvSpPr>
        <dsp:cNvPr id="0" name=""/>
        <dsp:cNvSpPr/>
      </dsp:nvSpPr>
      <dsp:spPr>
        <a:xfrm>
          <a:off x="1020350" y="39333"/>
          <a:ext cx="3705684" cy="3705684"/>
        </a:xfrm>
        <a:prstGeom prst="circularArrow">
          <a:avLst>
            <a:gd name="adj1" fmla="val 3765"/>
            <a:gd name="adj2" fmla="val 234897"/>
            <a:gd name="adj3" fmla="val 10607457"/>
            <a:gd name="adj4" fmla="val 9335304"/>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1AAF96-2D4D-404B-9921-EC647BE4885E}">
      <dsp:nvSpPr>
        <dsp:cNvPr id="0" name=""/>
        <dsp:cNvSpPr/>
      </dsp:nvSpPr>
      <dsp:spPr>
        <a:xfrm>
          <a:off x="669622" y="1155807"/>
          <a:ext cx="1089045"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6</a:t>
          </a:r>
          <a:r>
            <a:rPr lang="en-US" sz="900" kern="1200" dirty="0"/>
            <a:t> Use monitoring outcomes to inform adaptive management</a:t>
          </a:r>
        </a:p>
      </dsp:txBody>
      <dsp:txXfrm>
        <a:off x="669622" y="1155807"/>
        <a:ext cx="1089045" cy="715404"/>
      </dsp:txXfrm>
    </dsp:sp>
    <dsp:sp modelId="{E4F30868-3944-4106-8290-8FADE236DCA4}">
      <dsp:nvSpPr>
        <dsp:cNvPr id="0" name=""/>
        <dsp:cNvSpPr/>
      </dsp:nvSpPr>
      <dsp:spPr>
        <a:xfrm>
          <a:off x="1015050" y="50275"/>
          <a:ext cx="3705684" cy="3705684"/>
        </a:xfrm>
        <a:prstGeom prst="circularArrow">
          <a:avLst>
            <a:gd name="adj1" fmla="val 3765"/>
            <a:gd name="adj2" fmla="val 234897"/>
            <a:gd name="adj3" fmla="val 13108010"/>
            <a:gd name="adj4" fmla="val 1236298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1F447F-92CE-4F42-BC3F-C3A508B51D00}">
      <dsp:nvSpPr>
        <dsp:cNvPr id="0" name=""/>
        <dsp:cNvSpPr/>
      </dsp:nvSpPr>
      <dsp:spPr>
        <a:xfrm>
          <a:off x="1578505" y="40644"/>
          <a:ext cx="973614" cy="71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t>7 </a:t>
          </a:r>
          <a:r>
            <a:rPr lang="en-US" sz="900" kern="1200" dirty="0"/>
            <a:t>Audit/review monitoring </a:t>
          </a:r>
          <a:r>
            <a:rPr lang="en-US" sz="900" kern="1200" dirty="0" err="1"/>
            <a:t>programme and update BMP accordingly</a:t>
          </a:r>
          <a:endParaRPr lang="en-US" sz="900" kern="1200" dirty="0"/>
        </a:p>
      </dsp:txBody>
      <dsp:txXfrm>
        <a:off x="1578505" y="40644"/>
        <a:ext cx="973614" cy="715404"/>
      </dsp:txXfrm>
    </dsp:sp>
    <dsp:sp modelId="{A598CE68-5E37-4120-97B0-A0E9B3EEAB18}">
      <dsp:nvSpPr>
        <dsp:cNvPr id="0" name=""/>
        <dsp:cNvSpPr/>
      </dsp:nvSpPr>
      <dsp:spPr>
        <a:xfrm>
          <a:off x="1030121" y="40910"/>
          <a:ext cx="3705684" cy="3705684"/>
        </a:xfrm>
        <a:prstGeom prst="circularArrow">
          <a:avLst>
            <a:gd name="adj1" fmla="val 3765"/>
            <a:gd name="adj2" fmla="val 234897"/>
            <a:gd name="adj3" fmla="val 16504970"/>
            <a:gd name="adj4" fmla="val 15527357"/>
            <a:gd name="adj5" fmla="val 439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word/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ocumenttasks/documenttasks1.xml><?xml version="1.0" encoding="utf-8"?>
<t:Tasks xmlns:t="http://schemas.microsoft.com/office/tasks/2019/documenttasks" xmlns:oel="http://schemas.microsoft.com/office/2019/extlst">
  <t:Task id="{1CF34B1F-EBA5-4EE2-A855-447D46051CCF}">
    <t:Anchor>
      <t:Comment id="184822716"/>
    </t:Anchor>
    <t:History>
      <t:Event id="{D349FF4B-EECD-494C-B865-086C66921319}" time="2025-09-29T13:46:14.3Z">
        <t:Attribution userId="S::ozgurcan.sonmez@enerjisauretim.com::655a1a2c-f520-4bc7-bf61-47412b21d398" userProvider="AD" userName="Ozgurcan SONMEZ"/>
        <t:Anchor>
          <t:Comment id="184822716"/>
        </t:Anchor>
        <t:Create/>
      </t:Event>
      <t:Event id="{1B72E316-D8B9-4A16-9375-E98506E69050}" time="2025-09-29T13:46:14.3Z">
        <t:Attribution userId="S::ozgurcan.sonmez@enerjisauretim.com::655a1a2c-f520-4bc7-bf61-47412b21d398" userProvider="AD" userName="Ozgurcan SONMEZ"/>
        <t:Anchor>
          <t:Comment id="184822716"/>
        </t:Anchor>
        <t:Assign userId="S::gizem.gungor@enerjisauretim.com::d0cfce76-b19d-47d0-add9-9270b0f07e53" userProvider="AD" userName="Gizem GUNGOR"/>
      </t:Event>
      <t:Event id="{A41C386C-E702-448A-B561-A2FE27FDC079}" time="2025-09-29T13:46:14.3Z">
        <t:Attribution userId="S::ozgurcan.sonmez@enerjisauretim.com::655a1a2c-f520-4bc7-bf61-47412b21d398" userProvider="AD" userName="Ozgurcan SONMEZ"/>
        <t:Anchor>
          <t:Comment id="184822716"/>
        </t:Anchor>
        <t:SetTitle title="@Alican ARI @Gizem GUNGOR her 3 BMP’de de aynı bölüm mevcut. Bir bakabilirseniz iyi olur."/>
      </t:Event>
    </t:History>
  </t:Task>
  <t:Task id="{291C8539-9631-45A9-93DE-ADCE76D0311B}">
    <t:Anchor>
      <t:Comment id="1501865882"/>
    </t:Anchor>
    <t:History>
      <t:Event id="{BAD22D6C-FC84-49F5-ABA4-BA6442C25F88}" time="2025-09-29T13:51:41.088Z">
        <t:Attribution userId="S::ozgurcan.sonmez@enerjisauretim.com::655a1a2c-f520-4bc7-bf61-47412b21d398" userProvider="AD" userName="Ozgurcan SONMEZ"/>
        <t:Anchor>
          <t:Comment id="1501865882"/>
        </t:Anchor>
        <t:Create/>
      </t:Event>
      <t:Event id="{F2D35673-1687-4879-B4A8-B7B7D1CBE715}" time="2025-09-29T13:51:41.088Z">
        <t:Attribution userId="S::ozgurcan.sonmez@enerjisauretim.com::655a1a2c-f520-4bc7-bf61-47412b21d398" userProvider="AD" userName="Ozgurcan SONMEZ"/>
        <t:Anchor>
          <t:Comment id="1501865882"/>
        </t:Anchor>
        <t:Assign userId="S::gizem.gungor@enerjisauretim.com::d0cfce76-b19d-47d0-add9-9270b0f07e53" userProvider="AD" userName="Gizem GUNGOR"/>
      </t:Event>
      <t:Event id="{2AE28B2D-659D-4F9D-A543-877F9971ED92}" time="2025-09-29T13:51:41.088Z">
        <t:Attribution userId="S::ozgurcan.sonmez@enerjisauretim.com::655a1a2c-f520-4bc7-bf61-47412b21d398" userProvider="AD" userName="Ozgurcan SONMEZ"/>
        <t:Anchor>
          <t:Comment id="1501865882"/>
        </t:Anchor>
        <t:SetTitle title="@Gizem GUNGOR @Alican ARI aynı şekilde burası da mevcut ama bu operasyonel faz için geçerli"/>
      </t:Event>
    </t:History>
  </t:Task>
</t:Tasks>
</file>

<file path=word/theme/theme1.xml><?xml version="1.0" encoding="utf-8"?>
<a:theme xmlns:a="http://schemas.openxmlformats.org/drawingml/2006/main" name="Office Theme">
  <a:themeElements>
    <a:clrScheme name="ERM">
      <a:dk1>
        <a:srgbClr val="1C1C1C"/>
      </a:dk1>
      <a:lt1>
        <a:srgbClr val="FFFFFF"/>
      </a:lt1>
      <a:dk2>
        <a:srgbClr val="D1DDD3"/>
      </a:dk2>
      <a:lt2>
        <a:srgbClr val="00FFBE"/>
      </a:lt2>
      <a:accent1>
        <a:srgbClr val="018219"/>
      </a:accent1>
      <a:accent2>
        <a:srgbClr val="0A2C14"/>
      </a:accent2>
      <a:accent3>
        <a:srgbClr val="446D5D"/>
      </a:accent3>
      <a:accent4>
        <a:srgbClr val="82A78D"/>
      </a:accent4>
      <a:accent5>
        <a:srgbClr val="B7B2AA"/>
      </a:accent5>
      <a:accent6>
        <a:srgbClr val="82887E"/>
      </a:accent6>
      <a:hlink>
        <a:srgbClr val="1C1C1C"/>
      </a:hlink>
      <a:folHlink>
        <a:srgbClr val="1C1C1C"/>
      </a:folHlink>
    </a:clrScheme>
    <a:fontScheme name="ERM">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solidFill>
          <a:schemeClr val="accent2"/>
        </a:solidFill>
        <a:ln w="6350">
          <a:noFill/>
        </a:ln>
      </a:spPr>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txDef>
  </a:objectDefaults>
  <a:extraClrSchemeLst/>
  <a:custClrLst>
    <a:custClr name="Mint">
      <a:srgbClr val="00FFBB"/>
    </a:custClr>
    <a:custClr name="Green Alert">
      <a:srgbClr val="00EB00"/>
    </a:custClr>
    <a:custClr name="Yellow Alert">
      <a:srgbClr val="DDFF00"/>
    </a:custClr>
    <a:custClr name="Red Alert">
      <a:srgbClr val="FF3600"/>
    </a:custClr>
    <a:custClr name="Grey Alert">
      <a:srgbClr val="D9D9D9"/>
    </a:custClr>
  </a:custClr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TemplafyTemplateConfiguration><![CDATA[{"elementsMetadata":[],"transformationConfigurations":[],"templateName":"A4 Report Template","templateDescription":"","enableDocumentContentUpdater":false,"version":"2.0"}]]></TemplafyTemplateConfiguration>
</file>

<file path=customXml/item2.xml><?xml version="1.0" encoding="utf-8"?>
<TemplafyFormConfiguration><![CDATA[{"formFields":[],"formDataEntries":[]}]]></TemplafyFormConfiguration>
</file>

<file path=customXml/item3.xml><?xml version="1.0" encoding="utf-8"?>
<ct:contentTypeSchema xmlns:ct="http://schemas.microsoft.com/office/2006/metadata/contentType" xmlns:ma="http://schemas.microsoft.com/office/2006/metadata/properties/metaAttributes" ct:_="" ma:_="" ma:contentTypeName="Belge" ma:contentTypeID="0x010100D6B1F6D5B52FE34E92917340DFD41D55" ma:contentTypeVersion="18" ma:contentTypeDescription="Yeni belge oluşturun." ma:contentTypeScope="" ma:versionID="eb456f94f861d40cd8b518d9123bee22">
  <xsd:schema xmlns:xsd="http://www.w3.org/2001/XMLSchema" xmlns:xs="http://www.w3.org/2001/XMLSchema" xmlns:p="http://schemas.microsoft.com/office/2006/metadata/properties" xmlns:ns2="8f8bef8d-580c-472e-936a-42dc444b94e0" xmlns:ns3="0834573e-9874-481c-91f1-5fb5f494aab1" xmlns:ns4="c2213f48-3c34-4202-9a98-e9d29bccb42b" targetNamespace="http://schemas.microsoft.com/office/2006/metadata/properties" ma:root="true" ma:fieldsID="b50854fc6bfb5ccf191ed2b7cfab18d7" ns2:_="" ns3:_="" ns4:_="">
    <xsd:import namespace="8f8bef8d-580c-472e-936a-42dc444b94e0"/>
    <xsd:import namespace="0834573e-9874-481c-91f1-5fb5f494aab1"/>
    <xsd:import namespace="c2213f48-3c34-4202-9a98-e9d29bccb42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4: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Uploaded"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8bef8d-580c-472e-936a-42dc444b94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Resim Etiketleri" ma:readOnly="false" ma:fieldId="{5cf76f15-5ced-4ddc-b409-7134ff3c332f}" ma:taxonomyMulti="true" ma:sspId="3affb44c-739e-4840-aecb-73e7e661afae"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Uploaded" ma:index="23" nillable="true" ma:displayName="Uploaded" ma:format="Dropdown" ma:list="UserInfo" ma:SharePointGroup="0" ma:internalName="Uploaded">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834573e-9874-481c-91f1-5fb5f494aab1" elementFormDefault="qualified">
    <xsd:import namespace="http://schemas.microsoft.com/office/2006/documentManagement/types"/>
    <xsd:import namespace="http://schemas.microsoft.com/office/infopath/2007/PartnerControls"/>
    <xsd:element name="SharedWithUsers" ma:index="12" nillable="true" ma:displayName="Paylaşılanla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Ayrıntıları ile Paylaşıldı"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2213f48-3c34-4202-9a98-e9d29bccb42b"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24ea4c2-db8f-4f11-b805-847215499c6f}" ma:internalName="TaxCatchAll" ma:showField="CatchAllData" ma:web="0834573e-9874-481c-91f1-5fb5f494aa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çerik Türü"/>
        <xsd:element ref="dc:title" minOccurs="0" maxOccurs="1" ma:index="4" ma:displayName="Başlı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axCatchAll xmlns="c2213f48-3c34-4202-9a98-e9d29bccb42b" xsi:nil="true"/>
    <lcf76f155ced4ddcb4097134ff3c332f xmlns="8f8bef8d-580c-472e-936a-42dc444b94e0">
      <Terms xmlns="http://schemas.microsoft.com/office/infopath/2007/PartnerControls"/>
    </lcf76f155ced4ddcb4097134ff3c332f>
    <Uploaded xmlns="8f8bef8d-580c-472e-936a-42dc444b94e0">
      <UserInfo>
        <DisplayName/>
        <AccountId xsi:nil="true"/>
        <AccountType/>
      </UserInfo>
    </Uploaded>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CBCA33-D8A8-4E29-8A1E-8C49D246DC87}">
  <ds:schemaRefs/>
</ds:datastoreItem>
</file>

<file path=customXml/itemProps2.xml><?xml version="1.0" encoding="utf-8"?>
<ds:datastoreItem xmlns:ds="http://schemas.openxmlformats.org/officeDocument/2006/customXml" ds:itemID="{F2B206B9-023F-49D3-A461-DE5BAECC53F1}">
  <ds:schemaRefs/>
</ds:datastoreItem>
</file>

<file path=customXml/itemProps3.xml><?xml version="1.0" encoding="utf-8"?>
<ds:datastoreItem xmlns:ds="http://schemas.openxmlformats.org/officeDocument/2006/customXml" ds:itemID="{C2A48DB7-AA1F-488B-9280-9EEFB6B2E2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f8bef8d-580c-472e-936a-42dc444b94e0"/>
    <ds:schemaRef ds:uri="0834573e-9874-481c-91f1-5fb5f494aab1"/>
    <ds:schemaRef ds:uri="c2213f48-3c34-4202-9a98-e9d29bccb4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64AB873-25DA-4DEE-8EF4-1178846ABA01}">
  <ds:schemaRefs>
    <ds:schemaRef ds:uri="http://purl.org/dc/dcmitype/"/>
    <ds:schemaRef ds:uri="http://purl.org/dc/terms/"/>
    <ds:schemaRef ds:uri="http://schemas.openxmlformats.org/package/2006/metadata/core-properties"/>
    <ds:schemaRef ds:uri="http://schemas.microsoft.com/office/2006/documentManagement/types"/>
    <ds:schemaRef ds:uri="http://schemas.microsoft.com/office/2006/metadata/properties"/>
    <ds:schemaRef ds:uri="http://www.w3.org/XML/1998/namespace"/>
    <ds:schemaRef ds:uri="http://purl.org/dc/elements/1.1/"/>
    <ds:schemaRef ds:uri="http://schemas.microsoft.com/office/infopath/2007/PartnerControls"/>
    <ds:schemaRef ds:uri="c2213f48-3c34-4202-9a98-e9d29bccb42b"/>
    <ds:schemaRef ds:uri="0834573e-9874-481c-91f1-5fb5f494aab1"/>
    <ds:schemaRef ds:uri="8f8bef8d-580c-472e-936a-42dc444b94e0"/>
  </ds:schemaRefs>
</ds:datastoreItem>
</file>

<file path=customXml/itemProps5.xml><?xml version="1.0" encoding="utf-8"?>
<ds:datastoreItem xmlns:ds="http://schemas.openxmlformats.org/officeDocument/2006/customXml" ds:itemID="{7108702D-A5BE-4668-9159-077BF8666584}">
  <ds:schemaRefs>
    <ds:schemaRef ds:uri="http://schemas.openxmlformats.org/officeDocument/2006/bibliography"/>
  </ds:schemaRefs>
</ds:datastoreItem>
</file>

<file path=customXml/itemProps6.xml><?xml version="1.0" encoding="utf-8"?>
<ds:datastoreItem xmlns:ds="http://schemas.openxmlformats.org/officeDocument/2006/customXml" ds:itemID="{B1E408A4-BDB8-4443-9EC1-0DF4BC495BF4}">
  <ds:schemaRefs>
    <ds:schemaRef ds:uri="http://schemas.microsoft.com/sharepoint/v3/contenttype/forms"/>
  </ds:schemaRefs>
</ds:datastoreItem>
</file>

<file path=docMetadata/LabelInfo.xml><?xml version="1.0" encoding="utf-8"?>
<clbl:labelList xmlns:clbl="http://schemas.microsoft.com/office/2020/mipLabelMetadata">
  <clbl:label id="{a6c0d0a6-a4b9-4802-9a97-568759608577}" enabled="1" method="Standard" siteId="{f2fe6bd3-9c4a-485b-ae69-e18820a88130}" removed="0"/>
</clbl:labelList>
</file>

<file path=docProps/app.xml><?xml version="1.0" encoding="utf-8"?>
<Properties xmlns="http://schemas.openxmlformats.org/officeDocument/2006/extended-properties" xmlns:vt="http://schemas.openxmlformats.org/officeDocument/2006/docPropsVTypes">
  <Template>A4 Report Template</Template>
  <TotalTime>16</TotalTime>
  <Pages>91</Pages>
  <Words>25503</Words>
  <Characters>153533</Characters>
  <Application>Microsoft Office Word</Application>
  <DocSecurity>0</DocSecurity>
  <Lines>5686</Lines>
  <Paragraphs>2841</Paragraphs>
  <ScaleCrop>false</ScaleCrop>
  <Manager/>
  <Company/>
  <LinksUpToDate>false</LinksUpToDate>
  <CharactersWithSpaces>176195</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Claudia Tomescu</dc:creator>
  <cp:keywords/>
  <dc:description/>
  <cp:lastModifiedBy>Mahmut Tuncer CETIN</cp:lastModifiedBy>
  <cp:revision>18</cp:revision>
  <cp:lastPrinted>2025-11-03T15:07:00Z</cp:lastPrinted>
  <dcterms:created xsi:type="dcterms:W3CDTF">2025-10-31T08:50:00Z</dcterms:created>
  <dcterms:modified xsi:type="dcterms:W3CDTF">2025-11-03T15:10:00Z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erm</vt:lpwstr>
  </property>
  <property fmtid="{D5CDD505-2E9C-101B-9397-08002B2CF9AE}" pid="3" name="TemplafyTemplateId">
    <vt:lpwstr>746901411154886870</vt:lpwstr>
  </property>
  <property fmtid="{D5CDD505-2E9C-101B-9397-08002B2CF9AE}" pid="4" name="TemplafyUserProfileId">
    <vt:lpwstr>727648420380016749</vt:lpwstr>
  </property>
  <property fmtid="{D5CDD505-2E9C-101B-9397-08002B2CF9AE}" pid="5" name="TemplafyFromBlank">
    <vt:bool>false</vt:bool>
  </property>
  <property fmtid="{D5CDD505-2E9C-101B-9397-08002B2CF9AE}" pid="6" name="ContentTypeId">
    <vt:lpwstr>0x010100D6B1F6D5B52FE34E92917340DFD41D55</vt:lpwstr>
  </property>
  <property fmtid="{D5CDD505-2E9C-101B-9397-08002B2CF9AE}" pid="7" name="_dlc_DocIdItemGuid">
    <vt:lpwstr>0307f70f-29f3-4404-b0fe-026719a43d74</vt:lpwstr>
  </property>
  <property fmtid="{D5CDD505-2E9C-101B-9397-08002B2CF9AE}" pid="8" name="Security classification">
    <vt:lpwstr>2;#External|27f60634-0913-4b10-ab5a-941483a631b6</vt:lpwstr>
  </property>
  <property fmtid="{D5CDD505-2E9C-101B-9397-08002B2CF9AE}" pid="9" name="MediaServiceImageTags">
    <vt:lpwstr/>
  </property>
  <property fmtid="{D5CDD505-2E9C-101B-9397-08002B2CF9AE}" pid="10" name="Issued by/Organisation">
    <vt:lpwstr/>
  </property>
  <property fmtid="{D5CDD505-2E9C-101B-9397-08002B2CF9AE}" pid="11" name="lcf76f155ced4ddcb4097134ff3c332f">
    <vt:lpwstr/>
  </property>
  <property fmtid="{D5CDD505-2E9C-101B-9397-08002B2CF9AE}" pid="12" name="MSIP_Label_3b5b3886-c9b4-4725-88f8-c485766ea469_Enabled">
    <vt:lpwstr>true</vt:lpwstr>
  </property>
  <property fmtid="{D5CDD505-2E9C-101B-9397-08002B2CF9AE}" pid="13" name="MSIP_Label_3b5b3886-c9b4-4725-88f8-c485766ea469_SetDate">
    <vt:lpwstr>2025-07-21T05:46:39Z</vt:lpwstr>
  </property>
  <property fmtid="{D5CDD505-2E9C-101B-9397-08002B2CF9AE}" pid="14" name="MSIP_Label_3b5b3886-c9b4-4725-88f8-c485766ea469_Method">
    <vt:lpwstr>Standard</vt:lpwstr>
  </property>
  <property fmtid="{D5CDD505-2E9C-101B-9397-08002B2CF9AE}" pid="15" name="MSIP_Label_3b5b3886-c9b4-4725-88f8-c485766ea469_Name">
    <vt:lpwstr>Genel</vt:lpwstr>
  </property>
  <property fmtid="{D5CDD505-2E9C-101B-9397-08002B2CF9AE}" pid="16" name="MSIP_Label_3b5b3886-c9b4-4725-88f8-c485766ea469_SiteId">
    <vt:lpwstr>a730caa6-12ef-4586-9f28-6cfc59c76a6a</vt:lpwstr>
  </property>
  <property fmtid="{D5CDD505-2E9C-101B-9397-08002B2CF9AE}" pid="17" name="MSIP_Label_3b5b3886-c9b4-4725-88f8-c485766ea469_ActionId">
    <vt:lpwstr>df19f753-b814-4aa6-a4c6-2e5dca5b16f7</vt:lpwstr>
  </property>
  <property fmtid="{D5CDD505-2E9C-101B-9397-08002B2CF9AE}" pid="18" name="MSIP_Label_3b5b3886-c9b4-4725-88f8-c485766ea469_ContentBits">
    <vt:lpwstr>0</vt:lpwstr>
  </property>
  <property fmtid="{D5CDD505-2E9C-101B-9397-08002B2CF9AE}" pid="19" name="MSIP_Label_3b5b3886-c9b4-4725-88f8-c485766ea469_Tag">
    <vt:lpwstr>10, 3, 0, 2</vt:lpwstr>
  </property>
  <property fmtid="{D5CDD505-2E9C-101B-9397-08002B2CF9AE}" pid="20" name="Order">
    <vt:r8>35700</vt:r8>
  </property>
  <property fmtid="{D5CDD505-2E9C-101B-9397-08002B2CF9AE}" pid="21" name="xd_Signature">
    <vt:bool>false</vt:bool>
  </property>
  <property fmtid="{D5CDD505-2E9C-101B-9397-08002B2CF9AE}" pid="22" name="xd_ProgID">
    <vt:lpwstr/>
  </property>
  <property fmtid="{D5CDD505-2E9C-101B-9397-08002B2CF9AE}" pid="23" name="ComplianceAssetId">
    <vt:lpwstr/>
  </property>
  <property fmtid="{D5CDD505-2E9C-101B-9397-08002B2CF9AE}" pid="24" name="TemplateUrl">
    <vt:lpwstr/>
  </property>
  <property fmtid="{D5CDD505-2E9C-101B-9397-08002B2CF9AE}" pid="25" name="_ExtendedDescription">
    <vt:lpwstr/>
  </property>
  <property fmtid="{D5CDD505-2E9C-101B-9397-08002B2CF9AE}" pid="26" name="TriggerFlowInfo">
    <vt:lpwstr/>
  </property>
  <property fmtid="{D5CDD505-2E9C-101B-9397-08002B2CF9AE}" pid="27" name="docLang">
    <vt:lpwstr>en</vt:lpwstr>
  </property>
</Properties>
</file>